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705" r:id="rId2"/>
    <p:sldId id="259" r:id="rId3"/>
    <p:sldId id="695" r:id="rId4"/>
    <p:sldId id="696" r:id="rId5"/>
    <p:sldId id="697" r:id="rId6"/>
    <p:sldId id="698" r:id="rId7"/>
    <p:sldId id="699" r:id="rId8"/>
    <p:sldId id="700" r:id="rId9"/>
    <p:sldId id="706" r:id="rId10"/>
    <p:sldId id="701" r:id="rId11"/>
    <p:sldId id="702" r:id="rId12"/>
    <p:sldId id="703" r:id="rId13"/>
    <p:sldId id="271" r:id="rId14"/>
    <p:sldId id="430" r:id="rId15"/>
    <p:sldId id="400" r:id="rId16"/>
    <p:sldId id="401" r:id="rId17"/>
    <p:sldId id="707" r:id="rId18"/>
    <p:sldId id="432" r:id="rId19"/>
    <p:sldId id="508" r:id="rId20"/>
    <p:sldId id="643" r:id="rId21"/>
    <p:sldId id="709" r:id="rId22"/>
    <p:sldId id="619" r:id="rId23"/>
    <p:sldId id="688" r:id="rId24"/>
    <p:sldId id="620" r:id="rId25"/>
    <p:sldId id="622" r:id="rId26"/>
    <p:sldId id="639" r:id="rId27"/>
    <p:sldId id="623" r:id="rId28"/>
    <p:sldId id="687" r:id="rId29"/>
    <p:sldId id="710" r:id="rId30"/>
    <p:sldId id="625" r:id="rId31"/>
    <p:sldId id="630" r:id="rId32"/>
    <p:sldId id="711" r:id="rId33"/>
    <p:sldId id="685" r:id="rId34"/>
    <p:sldId id="708" r:id="rId35"/>
    <p:sldId id="626" r:id="rId36"/>
    <p:sldId id="631" r:id="rId37"/>
    <p:sldId id="632" r:id="rId38"/>
    <p:sldId id="691" r:id="rId39"/>
    <p:sldId id="641" r:id="rId40"/>
    <p:sldId id="712" r:id="rId41"/>
    <p:sldId id="684" r:id="rId42"/>
    <p:sldId id="627" r:id="rId43"/>
    <p:sldId id="633" r:id="rId44"/>
    <p:sldId id="634" r:id="rId45"/>
    <p:sldId id="635" r:id="rId46"/>
    <p:sldId id="628" r:id="rId47"/>
    <p:sldId id="636" r:id="rId48"/>
    <p:sldId id="683" r:id="rId49"/>
    <p:sldId id="704" r:id="rId50"/>
    <p:sldId id="546" r:id="rId51"/>
    <p:sldId id="547" r:id="rId52"/>
    <p:sldId id="647" r:id="rId53"/>
    <p:sldId id="344" r:id="rId54"/>
    <p:sldId id="340" r:id="rId55"/>
    <p:sldId id="341" r:id="rId56"/>
    <p:sldId id="382" r:id="rId57"/>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8" autoAdjust="0"/>
    <p:restoredTop sz="72958" autoAdjust="0"/>
  </p:normalViewPr>
  <p:slideViewPr>
    <p:cSldViewPr snapToGrid="0">
      <p:cViewPr varScale="1">
        <p:scale>
          <a:sx n="54" d="100"/>
          <a:sy n="54" d="100"/>
        </p:scale>
        <p:origin x="1266"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2017/2/5</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　</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98118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章に重要ポイントが凝縮している～</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■序言、あいさつ、ヨハネが見た事：栄光に輝く人の子</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⑴序言の箇所にて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⑵あいさつの箇所にて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⑶ヨハネが見た事：栄光に輝く人の子にて</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⇒聖句確認</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章の学びでした。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355647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a:t>
            </a:r>
            <a:r>
              <a:rPr kumimoji="1" lang="en-US" altLang="ja-JP" b="1" u="sng" dirty="0" smtClean="0"/>
              <a:t>α</a:t>
            </a:r>
            <a:r>
              <a:rPr kumimoji="1" lang="ja-JP" altLang="en-US" b="1" u="sng" dirty="0" smtClean="0"/>
              <a:t>　学ぶ者への祝福が明確に約束されているのは黙示録だけ</a:t>
            </a:r>
            <a:endParaRPr kumimoji="1" lang="en-US" altLang="ja-JP" b="1" u="sng" dirty="0" smtClean="0"/>
          </a:p>
          <a:p>
            <a:r>
              <a:rPr kumimoji="1" lang="ja-JP" altLang="en-US" b="1" dirty="0" smtClean="0"/>
              <a:t>～最初の</a:t>
            </a:r>
            <a:r>
              <a:rPr kumimoji="1" lang="en-US" altLang="ja-JP" b="1" dirty="0" smtClean="0"/>
              <a:t>1</a:t>
            </a:r>
            <a:r>
              <a:rPr kumimoji="1" lang="ja-JP" altLang="en-US" b="1" dirty="0" smtClean="0"/>
              <a:t>：</a:t>
            </a:r>
            <a:r>
              <a:rPr kumimoji="1" lang="en-US" altLang="ja-JP" b="1" dirty="0" smtClean="0"/>
              <a:t>3</a:t>
            </a:r>
            <a:r>
              <a:rPr kumimoji="1" lang="ja-JP" altLang="en-US" b="1" dirty="0" smtClean="0"/>
              <a:t>と最後の</a:t>
            </a:r>
            <a:r>
              <a:rPr kumimoji="1" lang="en-US" altLang="ja-JP" b="1" dirty="0" smtClean="0"/>
              <a:t>22</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の</a:t>
            </a:r>
            <a:r>
              <a:rPr kumimoji="1" lang="en-US" altLang="ja-JP" b="1" dirty="0" smtClean="0">
                <a:sym typeface="Wingdings" panose="05000000000000000000" pitchFamily="2" charset="2"/>
              </a:rPr>
              <a:t>2</a:t>
            </a:r>
            <a:r>
              <a:rPr kumimoji="1" lang="ja-JP" altLang="en-US" b="1" dirty="0" smtClean="0">
                <a:sym typeface="Wingdings" panose="05000000000000000000" pitchFamily="2" charset="2"/>
              </a:rPr>
              <a:t>カ所も</a:t>
            </a:r>
            <a:r>
              <a:rPr kumimoji="1" lang="ja-JP" altLang="en-US" b="1" dirty="0" smtClean="0"/>
              <a:t>祝福が約束されている～</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170112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u="sng" dirty="0" smtClean="0"/>
          </a:p>
          <a:p>
            <a:r>
              <a:rPr kumimoji="1" lang="ja-JP" altLang="en-US" u="sng" dirty="0" smtClean="0"/>
              <a:t>■</a:t>
            </a:r>
            <a:r>
              <a:rPr kumimoji="1" lang="en-US" altLang="ja-JP" u="sng" dirty="0" smtClean="0"/>
              <a:t>KBF</a:t>
            </a:r>
            <a:r>
              <a:rPr kumimoji="1" lang="ja-JP" altLang="en-US" u="sng" dirty="0" smtClean="0"/>
              <a:t>としても忠実に、永続的に取り組む</a:t>
            </a:r>
            <a:endParaRPr kumimoji="1" lang="en-US" altLang="ja-JP"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10271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352116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428403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151621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42633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宗教的バビロンの裁きと滅び</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➀大水</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全世界の諸民族</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の上にすわる大淫婦</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偽宗教「偽</a:t>
            </a:r>
            <a:r>
              <a:rPr lang="ja-JP" altLang="en-US" sz="16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せの</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キリストの花嫁」</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②女</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偽宗教</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を乗せた「獣」とは第四の異邦人帝国の第四段階のこと</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③前半</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年半の終わり近くに、反キリストの野望のため滅ぼされる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・目的は、政治と宗教、両方の権力を掌握するため</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・これにより後半</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年半に突入する準備が整った</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・しかし、これらは全て神のご意志、ご計画でもある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4116856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1102085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43975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250695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252136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17</a:t>
            </a:r>
            <a:r>
              <a:rPr kumimoji="1" lang="ja-JP" altLang="en-US" b="1" u="sng" dirty="0" smtClean="0"/>
              <a:t>～</a:t>
            </a:r>
            <a:r>
              <a:rPr kumimoji="1" lang="en-US" altLang="ja-JP" b="1" u="sng" dirty="0" smtClean="0"/>
              <a:t>18</a:t>
            </a:r>
            <a:r>
              <a:rPr kumimoji="1" lang="ja-JP" altLang="en-US" b="1" u="sng" dirty="0" smtClean="0"/>
              <a:t>章　</a:t>
            </a:r>
            <a:r>
              <a:rPr kumimoji="1" lang="en-US" altLang="ja-JP" b="1" u="sng" dirty="0" smtClean="0"/>
              <a:t>10</a:t>
            </a:r>
            <a:r>
              <a:rPr kumimoji="1" lang="ja-JP" altLang="en-US" b="1" u="sng" dirty="0" smtClean="0"/>
              <a:t>本の角と</a:t>
            </a:r>
            <a:r>
              <a:rPr kumimoji="1" lang="en-US" altLang="ja-JP" b="1" u="sng" dirty="0" smtClean="0"/>
              <a:t>7</a:t>
            </a:r>
            <a:r>
              <a:rPr kumimoji="1" lang="ja-JP" altLang="en-US" b="1" u="sng" dirty="0" err="1" smtClean="0"/>
              <a:t>つの</a:t>
            </a:r>
            <a:r>
              <a:rPr kumimoji="1" lang="ja-JP" altLang="en-US" b="1" u="sng" dirty="0" smtClean="0"/>
              <a:t>頭を持つ獣</a:t>
            </a:r>
            <a:r>
              <a:rPr kumimoji="1" lang="en-US" altLang="ja-JP" b="1" u="sng" dirty="0" smtClean="0"/>
              <a:t>(</a:t>
            </a:r>
            <a:r>
              <a:rPr kumimoji="1" lang="ja-JP" altLang="en-US" b="1" u="sng" dirty="0" smtClean="0"/>
              <a:t>バビロン</a:t>
            </a:r>
            <a:r>
              <a:rPr kumimoji="1" lang="en-US" altLang="ja-JP" b="1" u="sng" dirty="0" smtClean="0"/>
              <a:t>)</a:t>
            </a:r>
            <a:r>
              <a:rPr kumimoji="1" lang="ja-JP" altLang="en-US" b="1" u="sng" dirty="0" smtClean="0"/>
              <a:t>とは</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～ハルマゲドンの第</a:t>
            </a:r>
            <a:r>
              <a:rPr kumimoji="1" lang="en-US" altLang="ja-JP" b="1" u="sng" dirty="0" smtClean="0"/>
              <a:t>2</a:t>
            </a:r>
            <a:r>
              <a:rPr kumimoji="1" lang="ja-JP" altLang="en-US" b="1" u="sng" dirty="0" smtClean="0"/>
              <a:t>段階で滅んだ政治的大バビロンとは、最終段階の姿～</a:t>
            </a:r>
            <a:endParaRPr kumimoji="1" lang="en-US" altLang="ja-JP" b="1" u="sng" dirty="0" smtClean="0"/>
          </a:p>
          <a:p>
            <a:r>
              <a:rPr kumimoji="1" lang="ja-JP" altLang="en-US" b="1" dirty="0" smtClean="0"/>
              <a:t>⑴</a:t>
            </a:r>
            <a:r>
              <a:rPr kumimoji="1" lang="en-US" altLang="ja-JP" b="1" dirty="0" smtClean="0"/>
              <a:t>10</a:t>
            </a:r>
            <a:r>
              <a:rPr kumimoji="1" lang="ja-JP" altLang="en-US" b="1" dirty="0" smtClean="0"/>
              <a:t>本の角とは第四の異邦人帝国の</a:t>
            </a:r>
            <a:r>
              <a:rPr kumimoji="1" lang="en-US" altLang="ja-JP" b="1" dirty="0" smtClean="0"/>
              <a:t>5</a:t>
            </a:r>
            <a:r>
              <a:rPr kumimoji="1" lang="ja-JP" altLang="en-US" b="1" dirty="0" err="1" smtClean="0"/>
              <a:t>つの</a:t>
            </a:r>
            <a:r>
              <a:rPr kumimoji="1" lang="ja-JP" altLang="en-US" b="1" dirty="0" smtClean="0"/>
              <a:t>段階の総称</a:t>
            </a:r>
            <a:endParaRPr kumimoji="1" lang="en-US" altLang="ja-JP" b="1" dirty="0" smtClean="0"/>
          </a:p>
          <a:p>
            <a:r>
              <a:rPr kumimoji="1" lang="ja-JP" altLang="en-US" dirty="0" smtClean="0"/>
              <a:t>　➀大患難時代の段階</a:t>
            </a:r>
            <a:r>
              <a:rPr kumimoji="1" lang="en-US" altLang="ja-JP" dirty="0" smtClean="0"/>
              <a:t>(</a:t>
            </a:r>
            <a:r>
              <a:rPr kumimoji="1" lang="ja-JP" altLang="en-US" dirty="0" smtClean="0"/>
              <a:t>姿</a:t>
            </a:r>
            <a:r>
              <a:rPr kumimoji="1" lang="en-US" altLang="ja-JP" dirty="0" smtClean="0"/>
              <a:t>)</a:t>
            </a:r>
            <a:r>
              <a:rPr kumimoji="1" lang="ja-JP" altLang="en-US" dirty="0" smtClean="0"/>
              <a:t>は、「前半の第</a:t>
            </a:r>
            <a:r>
              <a:rPr kumimoji="1" lang="en-US" altLang="ja-JP" dirty="0" smtClean="0"/>
              <a:t>4</a:t>
            </a:r>
            <a:r>
              <a:rPr kumimoji="1" lang="ja-JP" altLang="en-US" dirty="0" smtClean="0"/>
              <a:t>段階」と「後半の第</a:t>
            </a:r>
            <a:r>
              <a:rPr kumimoji="1" lang="en-US" altLang="ja-JP" dirty="0" smtClean="0"/>
              <a:t>5</a:t>
            </a:r>
            <a:r>
              <a:rPr kumimoji="1" lang="ja-JP" altLang="en-US" dirty="0" smtClean="0"/>
              <a:t>段階</a:t>
            </a:r>
            <a:r>
              <a:rPr kumimoji="1" lang="en-US" altLang="ja-JP" dirty="0" smtClean="0"/>
              <a:t>(</a:t>
            </a:r>
            <a:r>
              <a:rPr kumimoji="1" lang="ja-JP" altLang="en-US" dirty="0" smtClean="0"/>
              <a:t>最終形</a:t>
            </a:r>
            <a:r>
              <a:rPr kumimoji="1" lang="en-US" altLang="ja-JP" dirty="0" smtClean="0"/>
              <a:t>)</a:t>
            </a:r>
            <a:r>
              <a:rPr kumimoji="1" lang="ja-JP" altLang="en-US" dirty="0" smtClean="0"/>
              <a:t>」となる</a:t>
            </a:r>
            <a:endParaRPr kumimoji="1" lang="en-US" altLang="ja-JP" dirty="0" smtClean="0"/>
          </a:p>
          <a:p>
            <a:r>
              <a:rPr kumimoji="1" lang="ja-JP" altLang="en-US" b="1" dirty="0" smtClean="0"/>
              <a:t>⑵</a:t>
            </a:r>
            <a:r>
              <a:rPr kumimoji="1" lang="en-US" altLang="ja-JP" b="1" dirty="0" smtClean="0"/>
              <a:t>7</a:t>
            </a:r>
            <a:r>
              <a:rPr kumimoji="1" lang="ja-JP" altLang="en-US" b="1" dirty="0" err="1" smtClean="0"/>
              <a:t>つの</a:t>
            </a:r>
            <a:r>
              <a:rPr kumimoji="1" lang="ja-JP" altLang="en-US" b="1" dirty="0" smtClean="0"/>
              <a:t>頭とは</a:t>
            </a:r>
            <a:endParaRPr kumimoji="1" lang="en-US" altLang="ja-JP" b="1" dirty="0" smtClean="0"/>
          </a:p>
          <a:p>
            <a:r>
              <a:rPr kumimoji="1" lang="ja-JP" altLang="en-US" dirty="0" smtClean="0"/>
              <a:t>　➀</a:t>
            </a:r>
            <a:r>
              <a:rPr kumimoji="1" lang="en-US" altLang="ja-JP" dirty="0" smtClean="0"/>
              <a:t>7</a:t>
            </a:r>
            <a:r>
              <a:rPr kumimoji="1" lang="ja-JP" altLang="en-US" dirty="0" err="1" smtClean="0"/>
              <a:t>つの</a:t>
            </a:r>
            <a:r>
              <a:rPr kumimoji="1" lang="ja-JP" altLang="en-US" dirty="0" smtClean="0"/>
              <a:t>山、</a:t>
            </a:r>
            <a:r>
              <a:rPr kumimoji="1" lang="en-US" altLang="ja-JP" dirty="0" smtClean="0"/>
              <a:t>7</a:t>
            </a:r>
            <a:r>
              <a:rPr kumimoji="1" lang="ja-JP" altLang="en-US" dirty="0" err="1" smtClean="0"/>
              <a:t>つの</a:t>
            </a:r>
            <a:r>
              <a:rPr kumimoji="1" lang="ja-JP" altLang="en-US" dirty="0" smtClean="0"/>
              <a:t>権威、</a:t>
            </a:r>
            <a:r>
              <a:rPr kumimoji="1" lang="en-US" altLang="ja-JP" dirty="0" smtClean="0"/>
              <a:t>7</a:t>
            </a:r>
            <a:r>
              <a:rPr kumimoji="1" lang="ja-JP" altLang="en-US" dirty="0" err="1" smtClean="0"/>
              <a:t>つの</a:t>
            </a:r>
            <a:r>
              <a:rPr kumimoji="1" lang="ja-JP" altLang="en-US" dirty="0" smtClean="0"/>
              <a:t>権力、</a:t>
            </a:r>
            <a:r>
              <a:rPr kumimoji="1" lang="en-US" altLang="ja-JP" dirty="0" smtClean="0"/>
              <a:t>7</a:t>
            </a:r>
            <a:r>
              <a:rPr kumimoji="1" lang="ja-JP" altLang="en-US" dirty="0" smtClean="0"/>
              <a:t>人の王といった意味</a:t>
            </a:r>
            <a:endParaRPr kumimoji="1" lang="en-US" altLang="ja-JP" dirty="0" smtClean="0"/>
          </a:p>
          <a:p>
            <a:r>
              <a:rPr kumimoji="1" lang="ja-JP" altLang="en-US" dirty="0" smtClean="0"/>
              <a:t>　②また統治形態の</a:t>
            </a:r>
            <a:r>
              <a:rPr kumimoji="1" lang="en-US" altLang="ja-JP" dirty="0" smtClean="0"/>
              <a:t>7</a:t>
            </a:r>
            <a:r>
              <a:rPr kumimoji="1" lang="ja-JP" altLang="en-US" dirty="0" smtClean="0"/>
              <a:t>段階の変遷でもある</a:t>
            </a:r>
            <a:endParaRPr kumimoji="1" lang="en-US" altLang="ja-JP" dirty="0" smtClean="0"/>
          </a:p>
          <a:p>
            <a:r>
              <a:rPr kumimoji="1" lang="ja-JP" altLang="en-US" dirty="0" smtClean="0"/>
              <a:t>　③大患難時代の統治形態は、「第</a:t>
            </a:r>
            <a:r>
              <a:rPr kumimoji="1" lang="en-US" altLang="ja-JP" dirty="0" smtClean="0"/>
              <a:t>6</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」と「第</a:t>
            </a:r>
            <a:r>
              <a:rPr kumimoji="1" lang="en-US" altLang="ja-JP" dirty="0" smtClean="0"/>
              <a:t>7</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」となる</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98102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160836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427943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218611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4004896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38863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2398084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1512480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17</a:t>
            </a:r>
            <a:r>
              <a:rPr kumimoji="1" lang="ja-JP" altLang="en-US" b="1" u="sng" dirty="0" smtClean="0"/>
              <a:t>～</a:t>
            </a:r>
            <a:r>
              <a:rPr kumimoji="1" lang="en-US" altLang="ja-JP" b="1" u="sng" dirty="0" smtClean="0"/>
              <a:t>18</a:t>
            </a:r>
            <a:r>
              <a:rPr kumimoji="1" lang="ja-JP" altLang="en-US" b="1" u="sng" dirty="0" smtClean="0"/>
              <a:t>章　</a:t>
            </a:r>
            <a:r>
              <a:rPr kumimoji="1" lang="en-US" altLang="ja-JP" b="1" u="sng" dirty="0" smtClean="0"/>
              <a:t>10</a:t>
            </a:r>
            <a:r>
              <a:rPr kumimoji="1" lang="ja-JP" altLang="en-US" b="1" u="sng" dirty="0" smtClean="0"/>
              <a:t>本の角と</a:t>
            </a:r>
            <a:r>
              <a:rPr kumimoji="1" lang="en-US" altLang="ja-JP" b="1" u="sng" dirty="0" smtClean="0"/>
              <a:t>7</a:t>
            </a:r>
            <a:r>
              <a:rPr kumimoji="1" lang="ja-JP" altLang="en-US" b="1" u="sng" dirty="0" err="1" smtClean="0"/>
              <a:t>つの</a:t>
            </a:r>
            <a:r>
              <a:rPr kumimoji="1" lang="ja-JP" altLang="en-US" b="1" u="sng" dirty="0" smtClean="0"/>
              <a:t>頭を持つ獣</a:t>
            </a:r>
            <a:r>
              <a:rPr kumimoji="1" lang="en-US" altLang="ja-JP" b="1" u="sng" dirty="0" smtClean="0"/>
              <a:t>(</a:t>
            </a:r>
            <a:r>
              <a:rPr kumimoji="1" lang="ja-JP" altLang="en-US" b="1" u="sng" dirty="0" smtClean="0"/>
              <a:t>バビロン</a:t>
            </a:r>
            <a:r>
              <a:rPr kumimoji="1" lang="en-US" altLang="ja-JP" b="1" u="sng" dirty="0" smtClean="0"/>
              <a:t>)</a:t>
            </a:r>
            <a:r>
              <a:rPr kumimoji="1" lang="ja-JP" altLang="en-US" b="1" u="sng" dirty="0" smtClean="0"/>
              <a:t>とは</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～ハルマゲドンの第</a:t>
            </a:r>
            <a:r>
              <a:rPr kumimoji="1" lang="en-US" altLang="ja-JP" b="1" u="sng" dirty="0" smtClean="0"/>
              <a:t>2</a:t>
            </a:r>
            <a:r>
              <a:rPr kumimoji="1" lang="ja-JP" altLang="en-US" b="1" u="sng" dirty="0" smtClean="0"/>
              <a:t>段階で滅んだ政治的大バビロンとは、最終段階の姿～</a:t>
            </a:r>
            <a:endParaRPr kumimoji="1" lang="en-US" altLang="ja-JP" b="1" u="sng" dirty="0" smtClean="0"/>
          </a:p>
          <a:p>
            <a:r>
              <a:rPr kumimoji="1" lang="ja-JP" altLang="en-US" b="1" dirty="0" smtClean="0"/>
              <a:t>⑴</a:t>
            </a:r>
            <a:r>
              <a:rPr kumimoji="1" lang="en-US" altLang="ja-JP" b="1" dirty="0" smtClean="0"/>
              <a:t>10</a:t>
            </a:r>
            <a:r>
              <a:rPr kumimoji="1" lang="ja-JP" altLang="en-US" b="1" dirty="0" smtClean="0"/>
              <a:t>本の角とは第四の異邦人帝国の</a:t>
            </a:r>
            <a:r>
              <a:rPr kumimoji="1" lang="en-US" altLang="ja-JP" b="1" dirty="0" smtClean="0"/>
              <a:t>5</a:t>
            </a:r>
            <a:r>
              <a:rPr kumimoji="1" lang="ja-JP" altLang="en-US" b="1" dirty="0" err="1" smtClean="0"/>
              <a:t>つの</a:t>
            </a:r>
            <a:r>
              <a:rPr kumimoji="1" lang="ja-JP" altLang="en-US" b="1" dirty="0" smtClean="0"/>
              <a:t>段階の総称</a:t>
            </a:r>
            <a:endParaRPr kumimoji="1" lang="en-US" altLang="ja-JP" b="1" dirty="0" smtClean="0"/>
          </a:p>
          <a:p>
            <a:r>
              <a:rPr kumimoji="1" lang="ja-JP" altLang="en-US" dirty="0" smtClean="0"/>
              <a:t>　➀大患難時代の段階</a:t>
            </a:r>
            <a:r>
              <a:rPr kumimoji="1" lang="en-US" altLang="ja-JP" dirty="0" smtClean="0"/>
              <a:t>(</a:t>
            </a:r>
            <a:r>
              <a:rPr kumimoji="1" lang="ja-JP" altLang="en-US" dirty="0" smtClean="0"/>
              <a:t>姿</a:t>
            </a:r>
            <a:r>
              <a:rPr kumimoji="1" lang="en-US" altLang="ja-JP" dirty="0" smtClean="0"/>
              <a:t>)</a:t>
            </a:r>
            <a:r>
              <a:rPr kumimoji="1" lang="ja-JP" altLang="en-US" dirty="0" smtClean="0"/>
              <a:t>は、「前半の第</a:t>
            </a:r>
            <a:r>
              <a:rPr kumimoji="1" lang="en-US" altLang="ja-JP" dirty="0" smtClean="0"/>
              <a:t>4</a:t>
            </a:r>
            <a:r>
              <a:rPr kumimoji="1" lang="ja-JP" altLang="en-US" dirty="0" smtClean="0"/>
              <a:t>段階」と「後半の第</a:t>
            </a:r>
            <a:r>
              <a:rPr kumimoji="1" lang="en-US" altLang="ja-JP" dirty="0" smtClean="0"/>
              <a:t>5</a:t>
            </a:r>
            <a:r>
              <a:rPr kumimoji="1" lang="ja-JP" altLang="en-US" dirty="0" smtClean="0"/>
              <a:t>段階</a:t>
            </a:r>
            <a:r>
              <a:rPr kumimoji="1" lang="en-US" altLang="ja-JP" dirty="0" smtClean="0"/>
              <a:t>(</a:t>
            </a:r>
            <a:r>
              <a:rPr kumimoji="1" lang="ja-JP" altLang="en-US" dirty="0" smtClean="0"/>
              <a:t>最終形</a:t>
            </a:r>
            <a:r>
              <a:rPr kumimoji="1" lang="en-US" altLang="ja-JP" dirty="0" smtClean="0"/>
              <a:t>)</a:t>
            </a:r>
            <a:r>
              <a:rPr kumimoji="1" lang="ja-JP" altLang="en-US" dirty="0" smtClean="0"/>
              <a:t>」となる</a:t>
            </a:r>
            <a:endParaRPr kumimoji="1" lang="en-US" altLang="ja-JP" dirty="0" smtClean="0"/>
          </a:p>
          <a:p>
            <a:r>
              <a:rPr kumimoji="1" lang="ja-JP" altLang="en-US" b="1" dirty="0" smtClean="0"/>
              <a:t>⑵</a:t>
            </a:r>
            <a:r>
              <a:rPr kumimoji="1" lang="en-US" altLang="ja-JP" b="1" dirty="0" smtClean="0"/>
              <a:t>7</a:t>
            </a:r>
            <a:r>
              <a:rPr kumimoji="1" lang="ja-JP" altLang="en-US" b="1" dirty="0" err="1" smtClean="0"/>
              <a:t>つの</a:t>
            </a:r>
            <a:r>
              <a:rPr kumimoji="1" lang="ja-JP" altLang="en-US" b="1" dirty="0" smtClean="0"/>
              <a:t>頭とは</a:t>
            </a:r>
            <a:endParaRPr kumimoji="1" lang="en-US" altLang="ja-JP" b="1" dirty="0" smtClean="0"/>
          </a:p>
          <a:p>
            <a:r>
              <a:rPr kumimoji="1" lang="ja-JP" altLang="en-US" dirty="0" smtClean="0"/>
              <a:t>　➀</a:t>
            </a:r>
            <a:r>
              <a:rPr kumimoji="1" lang="en-US" altLang="ja-JP" dirty="0" smtClean="0"/>
              <a:t>7</a:t>
            </a:r>
            <a:r>
              <a:rPr kumimoji="1" lang="ja-JP" altLang="en-US" dirty="0" err="1" smtClean="0"/>
              <a:t>つの</a:t>
            </a:r>
            <a:r>
              <a:rPr kumimoji="1" lang="ja-JP" altLang="en-US" dirty="0" smtClean="0"/>
              <a:t>山、</a:t>
            </a:r>
            <a:r>
              <a:rPr kumimoji="1" lang="en-US" altLang="ja-JP" dirty="0" smtClean="0"/>
              <a:t>7</a:t>
            </a:r>
            <a:r>
              <a:rPr kumimoji="1" lang="ja-JP" altLang="en-US" dirty="0" err="1" smtClean="0"/>
              <a:t>つの</a:t>
            </a:r>
            <a:r>
              <a:rPr kumimoji="1" lang="ja-JP" altLang="en-US" dirty="0" smtClean="0"/>
              <a:t>権威、</a:t>
            </a:r>
            <a:r>
              <a:rPr kumimoji="1" lang="en-US" altLang="ja-JP" dirty="0" smtClean="0"/>
              <a:t>7</a:t>
            </a:r>
            <a:r>
              <a:rPr kumimoji="1" lang="ja-JP" altLang="en-US" dirty="0" err="1" smtClean="0"/>
              <a:t>つの</a:t>
            </a:r>
            <a:r>
              <a:rPr kumimoji="1" lang="ja-JP" altLang="en-US" dirty="0" smtClean="0"/>
              <a:t>権力、</a:t>
            </a:r>
            <a:r>
              <a:rPr kumimoji="1" lang="en-US" altLang="ja-JP" dirty="0" smtClean="0"/>
              <a:t>7</a:t>
            </a:r>
            <a:r>
              <a:rPr kumimoji="1" lang="ja-JP" altLang="en-US" dirty="0" smtClean="0"/>
              <a:t>人の王といった意味</a:t>
            </a:r>
            <a:endParaRPr kumimoji="1" lang="en-US" altLang="ja-JP" dirty="0" smtClean="0"/>
          </a:p>
          <a:p>
            <a:r>
              <a:rPr kumimoji="1" lang="ja-JP" altLang="en-US" dirty="0" smtClean="0"/>
              <a:t>　②また統治形態の</a:t>
            </a:r>
            <a:r>
              <a:rPr kumimoji="1" lang="en-US" altLang="ja-JP" dirty="0" smtClean="0"/>
              <a:t>7</a:t>
            </a:r>
            <a:r>
              <a:rPr kumimoji="1" lang="ja-JP" altLang="en-US" dirty="0" smtClean="0"/>
              <a:t>段階の変遷でもある</a:t>
            </a:r>
            <a:endParaRPr kumimoji="1" lang="en-US" altLang="ja-JP" dirty="0" smtClean="0"/>
          </a:p>
          <a:p>
            <a:r>
              <a:rPr kumimoji="1" lang="ja-JP" altLang="en-US" dirty="0" smtClean="0"/>
              <a:t>　③大患難時代の統治形態は、「第</a:t>
            </a:r>
            <a:r>
              <a:rPr kumimoji="1" lang="en-US" altLang="ja-JP" dirty="0" smtClean="0"/>
              <a:t>6</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」と「第</a:t>
            </a:r>
            <a:r>
              <a:rPr kumimoji="1" lang="en-US" altLang="ja-JP" dirty="0" smtClean="0"/>
              <a:t>7</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」となる</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266816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2031916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966712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2815579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17</a:t>
            </a:r>
            <a:r>
              <a:rPr kumimoji="1" lang="ja-JP" altLang="en-US" b="1" u="sng" dirty="0" smtClean="0"/>
              <a:t>～</a:t>
            </a:r>
            <a:r>
              <a:rPr kumimoji="1" lang="en-US" altLang="ja-JP" b="1" u="sng" dirty="0" smtClean="0"/>
              <a:t>18</a:t>
            </a:r>
            <a:r>
              <a:rPr kumimoji="1" lang="ja-JP" altLang="en-US" b="1" u="sng" dirty="0" smtClean="0"/>
              <a:t>章　</a:t>
            </a:r>
            <a:r>
              <a:rPr kumimoji="1" lang="en-US" altLang="ja-JP" b="1" u="sng" dirty="0" smtClean="0"/>
              <a:t>10</a:t>
            </a:r>
            <a:r>
              <a:rPr kumimoji="1" lang="ja-JP" altLang="en-US" b="1" u="sng" dirty="0" smtClean="0"/>
              <a:t>本の角と</a:t>
            </a:r>
            <a:r>
              <a:rPr kumimoji="1" lang="en-US" altLang="ja-JP" b="1" u="sng" dirty="0" smtClean="0"/>
              <a:t>7</a:t>
            </a:r>
            <a:r>
              <a:rPr kumimoji="1" lang="ja-JP" altLang="en-US" b="1" u="sng" dirty="0" err="1" smtClean="0"/>
              <a:t>つの</a:t>
            </a:r>
            <a:r>
              <a:rPr kumimoji="1" lang="ja-JP" altLang="en-US" b="1" u="sng" dirty="0" smtClean="0"/>
              <a:t>頭を持つ獣</a:t>
            </a:r>
            <a:r>
              <a:rPr kumimoji="1" lang="en-US" altLang="ja-JP" b="1" u="sng" dirty="0" smtClean="0"/>
              <a:t>(</a:t>
            </a:r>
            <a:r>
              <a:rPr kumimoji="1" lang="ja-JP" altLang="en-US" b="1" u="sng" dirty="0" smtClean="0"/>
              <a:t>バビロン</a:t>
            </a:r>
            <a:r>
              <a:rPr kumimoji="1" lang="en-US" altLang="ja-JP" b="1" u="sng" dirty="0" smtClean="0"/>
              <a:t>)</a:t>
            </a:r>
            <a:r>
              <a:rPr kumimoji="1" lang="ja-JP" altLang="en-US" b="1" u="sng" dirty="0" smtClean="0"/>
              <a:t>とは</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～ハルマゲドンの第</a:t>
            </a:r>
            <a:r>
              <a:rPr kumimoji="1" lang="en-US" altLang="ja-JP" b="1" u="sng" dirty="0" smtClean="0"/>
              <a:t>2</a:t>
            </a:r>
            <a:r>
              <a:rPr kumimoji="1" lang="ja-JP" altLang="en-US" b="1" u="sng" dirty="0" smtClean="0"/>
              <a:t>段階で滅んだ政治的大バビロンとは、最終段階の姿～</a:t>
            </a:r>
            <a:endParaRPr kumimoji="1" lang="en-US" altLang="ja-JP" b="1" u="sng" dirty="0" smtClean="0"/>
          </a:p>
          <a:p>
            <a:r>
              <a:rPr kumimoji="1" lang="ja-JP" altLang="en-US" b="1" dirty="0" smtClean="0"/>
              <a:t>⑴</a:t>
            </a:r>
            <a:r>
              <a:rPr kumimoji="1" lang="en-US" altLang="ja-JP" b="1" dirty="0" smtClean="0"/>
              <a:t>10</a:t>
            </a:r>
            <a:r>
              <a:rPr kumimoji="1" lang="ja-JP" altLang="en-US" b="1" dirty="0" smtClean="0"/>
              <a:t>本の角とは第四の異邦人帝国の</a:t>
            </a:r>
            <a:r>
              <a:rPr kumimoji="1" lang="en-US" altLang="ja-JP" b="1" dirty="0" smtClean="0"/>
              <a:t>5</a:t>
            </a:r>
            <a:r>
              <a:rPr kumimoji="1" lang="ja-JP" altLang="en-US" b="1" dirty="0" err="1" smtClean="0"/>
              <a:t>つの</a:t>
            </a:r>
            <a:r>
              <a:rPr kumimoji="1" lang="ja-JP" altLang="en-US" b="1" dirty="0" smtClean="0"/>
              <a:t>段階の総称</a:t>
            </a:r>
            <a:endParaRPr kumimoji="1" lang="en-US" altLang="ja-JP" b="1" dirty="0" smtClean="0"/>
          </a:p>
          <a:p>
            <a:r>
              <a:rPr kumimoji="1" lang="ja-JP" altLang="en-US" dirty="0" smtClean="0"/>
              <a:t>　➀大患難時代の段階</a:t>
            </a:r>
            <a:r>
              <a:rPr kumimoji="1" lang="en-US" altLang="ja-JP" dirty="0" smtClean="0"/>
              <a:t>(</a:t>
            </a:r>
            <a:r>
              <a:rPr kumimoji="1" lang="ja-JP" altLang="en-US" dirty="0" smtClean="0"/>
              <a:t>姿</a:t>
            </a:r>
            <a:r>
              <a:rPr kumimoji="1" lang="en-US" altLang="ja-JP" dirty="0" smtClean="0"/>
              <a:t>)</a:t>
            </a:r>
            <a:r>
              <a:rPr kumimoji="1" lang="ja-JP" altLang="en-US" dirty="0" smtClean="0"/>
              <a:t>は、「前半の第</a:t>
            </a:r>
            <a:r>
              <a:rPr kumimoji="1" lang="en-US" altLang="ja-JP" dirty="0" smtClean="0"/>
              <a:t>4</a:t>
            </a:r>
            <a:r>
              <a:rPr kumimoji="1" lang="ja-JP" altLang="en-US" dirty="0" smtClean="0"/>
              <a:t>段階」と「後半の第</a:t>
            </a:r>
            <a:r>
              <a:rPr kumimoji="1" lang="en-US" altLang="ja-JP" dirty="0" smtClean="0"/>
              <a:t>5</a:t>
            </a:r>
            <a:r>
              <a:rPr kumimoji="1" lang="ja-JP" altLang="en-US" dirty="0" smtClean="0"/>
              <a:t>段階</a:t>
            </a:r>
            <a:r>
              <a:rPr kumimoji="1" lang="en-US" altLang="ja-JP" dirty="0" smtClean="0"/>
              <a:t>(</a:t>
            </a:r>
            <a:r>
              <a:rPr kumimoji="1" lang="ja-JP" altLang="en-US" dirty="0" smtClean="0"/>
              <a:t>最終形</a:t>
            </a:r>
            <a:r>
              <a:rPr kumimoji="1" lang="en-US" altLang="ja-JP" dirty="0" smtClean="0"/>
              <a:t>)</a:t>
            </a:r>
            <a:r>
              <a:rPr kumimoji="1" lang="ja-JP" altLang="en-US" dirty="0" smtClean="0"/>
              <a:t>」となる</a:t>
            </a:r>
            <a:endParaRPr kumimoji="1" lang="en-US" altLang="ja-JP" dirty="0" smtClean="0"/>
          </a:p>
          <a:p>
            <a:r>
              <a:rPr kumimoji="1" lang="ja-JP" altLang="en-US" b="1" dirty="0" smtClean="0"/>
              <a:t>⑵</a:t>
            </a:r>
            <a:r>
              <a:rPr kumimoji="1" lang="en-US" altLang="ja-JP" b="1" dirty="0" smtClean="0"/>
              <a:t>7</a:t>
            </a:r>
            <a:r>
              <a:rPr kumimoji="1" lang="ja-JP" altLang="en-US" b="1" dirty="0" err="1" smtClean="0"/>
              <a:t>つの</a:t>
            </a:r>
            <a:r>
              <a:rPr kumimoji="1" lang="ja-JP" altLang="en-US" b="1" dirty="0" smtClean="0"/>
              <a:t>頭とは</a:t>
            </a:r>
            <a:endParaRPr kumimoji="1" lang="en-US" altLang="ja-JP" b="1" dirty="0" smtClean="0"/>
          </a:p>
          <a:p>
            <a:r>
              <a:rPr kumimoji="1" lang="ja-JP" altLang="en-US" dirty="0" smtClean="0"/>
              <a:t>　➀</a:t>
            </a:r>
            <a:r>
              <a:rPr kumimoji="1" lang="en-US" altLang="ja-JP" dirty="0" smtClean="0"/>
              <a:t>7</a:t>
            </a:r>
            <a:r>
              <a:rPr kumimoji="1" lang="ja-JP" altLang="en-US" dirty="0" err="1" smtClean="0"/>
              <a:t>つの</a:t>
            </a:r>
            <a:r>
              <a:rPr kumimoji="1" lang="ja-JP" altLang="en-US" dirty="0" smtClean="0"/>
              <a:t>山、</a:t>
            </a:r>
            <a:r>
              <a:rPr kumimoji="1" lang="en-US" altLang="ja-JP" dirty="0" smtClean="0"/>
              <a:t>7</a:t>
            </a:r>
            <a:r>
              <a:rPr kumimoji="1" lang="ja-JP" altLang="en-US" dirty="0" err="1" smtClean="0"/>
              <a:t>つの</a:t>
            </a:r>
            <a:r>
              <a:rPr kumimoji="1" lang="ja-JP" altLang="en-US" dirty="0" smtClean="0"/>
              <a:t>権威、</a:t>
            </a:r>
            <a:r>
              <a:rPr kumimoji="1" lang="en-US" altLang="ja-JP" dirty="0" smtClean="0"/>
              <a:t>7</a:t>
            </a:r>
            <a:r>
              <a:rPr kumimoji="1" lang="ja-JP" altLang="en-US" dirty="0" err="1" smtClean="0"/>
              <a:t>つの</a:t>
            </a:r>
            <a:r>
              <a:rPr kumimoji="1" lang="ja-JP" altLang="en-US" dirty="0" smtClean="0"/>
              <a:t>権力、</a:t>
            </a:r>
            <a:r>
              <a:rPr kumimoji="1" lang="en-US" altLang="ja-JP" dirty="0" smtClean="0"/>
              <a:t>7</a:t>
            </a:r>
            <a:r>
              <a:rPr kumimoji="1" lang="ja-JP" altLang="en-US" dirty="0" smtClean="0"/>
              <a:t>人の王といった意味</a:t>
            </a:r>
            <a:endParaRPr kumimoji="1" lang="en-US" altLang="ja-JP" dirty="0" smtClean="0"/>
          </a:p>
          <a:p>
            <a:r>
              <a:rPr kumimoji="1" lang="ja-JP" altLang="en-US" dirty="0" smtClean="0"/>
              <a:t>　②また統治形態の</a:t>
            </a:r>
            <a:r>
              <a:rPr kumimoji="1" lang="en-US" altLang="ja-JP" dirty="0" smtClean="0"/>
              <a:t>7</a:t>
            </a:r>
            <a:r>
              <a:rPr kumimoji="1" lang="ja-JP" altLang="en-US" dirty="0" smtClean="0"/>
              <a:t>段階の変遷でもある</a:t>
            </a:r>
            <a:endParaRPr kumimoji="1" lang="en-US" altLang="ja-JP" dirty="0" smtClean="0"/>
          </a:p>
          <a:p>
            <a:r>
              <a:rPr kumimoji="1" lang="ja-JP" altLang="en-US" dirty="0" smtClean="0"/>
              <a:t>　③大患難時代の統治形態は、「第</a:t>
            </a:r>
            <a:r>
              <a:rPr kumimoji="1" lang="en-US" altLang="ja-JP" dirty="0" smtClean="0"/>
              <a:t>6</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」と「第</a:t>
            </a:r>
            <a:r>
              <a:rPr kumimoji="1" lang="en-US" altLang="ja-JP" dirty="0" smtClean="0"/>
              <a:t>7</a:t>
            </a:r>
            <a:r>
              <a:rPr kumimoji="1" lang="ja-JP" altLang="en-US" dirty="0" smtClean="0"/>
              <a:t>の頭</a:t>
            </a:r>
            <a:r>
              <a:rPr kumimoji="1" lang="en-US" altLang="ja-JP" dirty="0" smtClean="0"/>
              <a:t>(</a:t>
            </a:r>
            <a:r>
              <a:rPr kumimoji="1" lang="ja-JP" altLang="en-US" dirty="0" smtClean="0"/>
              <a:t>統治形態</a:t>
            </a:r>
            <a:r>
              <a:rPr kumimoji="1" lang="en-US" altLang="ja-JP" dirty="0" smtClean="0"/>
              <a:t>)</a:t>
            </a:r>
            <a:r>
              <a:rPr kumimoji="1" lang="ja-JP" altLang="en-US" dirty="0" smtClean="0"/>
              <a:t>」</a:t>
            </a:r>
            <a:r>
              <a:rPr kumimoji="1" lang="ja-JP" altLang="en-US" smtClean="0"/>
              <a:t>となる</a:t>
            </a:r>
            <a:endParaRPr kumimoji="1" lang="en-US" altLang="ja-JP" b="1" u="sng"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1184871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1666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政治的大バビロンの崩壊</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悪霊の住まいとなる大バビロン</a:t>
            </a:r>
            <a:endParaRPr lang="en-US" altLang="ja-JP"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・患難期中間に第</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回目の世界大戦が起こる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・そこで反キリストは死ぬが、サタンが復活させる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・そして復活した反キリストは、世界を統治していた</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人の王のうち</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人を殺す</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・残り</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人が反キリストに従い、海からの獣</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第一の獣：獣の国</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」が完成する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第四異邦人帝国は、前半第</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から後半</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段階</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最終形</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へ完全に移行する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・このバビロンとは、反キリストが再建する都市で世界の首都となる。</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②しかしこの政治的大バビロンもハルマゲドン第</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段階で消滅</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・それを</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a:t>
            </a:r>
            <a:r>
              <a:rPr lang="en-US" altLang="ja-JP"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反キリスト側の人々</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とそれを</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a:t>
            </a:r>
            <a:r>
              <a:rPr lang="en-US" altLang="ja-JP"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キリスト側の人々</a:t>
            </a:r>
            <a:r>
              <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の幻</a:t>
            </a:r>
            <a:endParaRPr lang="en-US" altLang="ja-JP"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③バビロンに住むユダヤ人が滅ばぬよう、</a:t>
            </a:r>
            <a:r>
              <a:rPr lang="ja-JP" altLang="en-US"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神は避難勧告をする</a:t>
            </a:r>
            <a:endParaRPr lang="en-US" altLang="ja-JP" sz="1600"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436140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3888257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1738101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1014708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⑷神の大いなる日の戦い「ハルマゲドン」</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)(2:00)</a:t>
            </a: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段階のプロセスから見る「キリストの再臨」～</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➀ハルマゲドンの</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1</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6</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の鉢の裁きのこと：ユーフラテス川</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2800Km</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の枯渇</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→世界中からイズレエルに軍隊招集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世界の首都：政治的大バビロン崩壊：異邦人信者と神ご自身による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エルサレム陥落</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→反キリストはバビロン崩壊を聞くが、戻らずそのまま南進する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更にボツラへ南進</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イスラエル国家的回心</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→ここまでが</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日間</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→この再臨直前の頃、天では小羊の婚姻が行われ</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→それを喜ぶ第四の「ハレルヤ」の声が起こる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キリストの地上再臨</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日目に再臨が起こる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→メシアはボツラのユダの天幕</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仮住まい</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err="1"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次にイスラエルを救う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ケデロンでの勝利</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→主がおひとりで戦い、北上する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オリーブ山での勝利宣言と同時に</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の鉢の裁きが起こる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3440227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179874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■冒頭で神のご計画の全貌を約</a:t>
            </a:r>
            <a:r>
              <a:rPr kumimoji="1" lang="en-US" altLang="ja-JP" b="1" dirty="0" smtClean="0"/>
              <a:t>10</a:t>
            </a:r>
            <a:r>
              <a:rPr kumimoji="1" lang="ja-JP" altLang="en-US" b="1" dirty="0" smtClean="0"/>
              <a:t>～</a:t>
            </a:r>
            <a:r>
              <a:rPr kumimoji="1" lang="en-US" altLang="ja-JP" b="1" dirty="0" smtClean="0"/>
              <a:t>15</a:t>
            </a:r>
            <a:r>
              <a:rPr kumimoji="1" lang="ja-JP" altLang="en-US" b="1" dirty="0" smtClean="0"/>
              <a:t>分程度で確認します。</a:t>
            </a:r>
            <a:endParaRPr kumimoji="1" lang="en-US" altLang="ja-JP" b="1" dirty="0" smtClean="0"/>
          </a:p>
          <a:p>
            <a:pPr>
              <a:defRPr/>
            </a:pP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回分のイントロ用・可視化資料は、別途、聖書フォーラム</a:t>
            </a:r>
            <a:r>
              <a:rPr lang="en-US" altLang="ja-JP" sz="1200" b="1" u="sng" dirty="0" err="1"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.net</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済です～</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１．については、</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つの契</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約と</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時代区分、そして最終ゴールの再確認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２．については、終末論全体を</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復活を中心にして、最終ゴールまでの再確認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３．については、「ヨハネの黙示録」の目次構造全体と最終ゴールの再確認</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280919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3371781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4030916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3430426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426738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639200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1574873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2684659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358758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1299104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322450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1345629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1849487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3850143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218701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3863364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2269267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3414890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316086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　</a:t>
            </a:r>
            <a:r>
              <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241150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■神のご計画の全体構造</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a:t>
            </a:r>
            <a:r>
              <a:rPr kumimoji="1" lang="ja-JP" altLang="en-US" b="1" u="sng" dirty="0" smtClean="0"/>
              <a:t>　</a:t>
            </a:r>
            <a:r>
              <a:rPr kumimoji="1" lang="en-US" altLang="ja-JP" b="1" u="sng" dirty="0" smtClean="0"/>
              <a:t>3</a:t>
            </a:r>
            <a:r>
              <a:rPr kumimoji="1" lang="ja-JP" altLang="en-US" b="1" u="sng" dirty="0" smtClean="0"/>
              <a:t>分</a:t>
            </a:r>
            <a:endParaRPr kumimoji="1" lang="en-US" altLang="ja-JP" b="1" u="sng" dirty="0" smtClean="0"/>
          </a:p>
          <a:p>
            <a:r>
              <a:rPr kumimoji="1" lang="en-US" altLang="ja-JP" b="1" dirty="0" smtClean="0"/>
              <a:t>POINT</a:t>
            </a:r>
            <a:r>
              <a:rPr kumimoji="1" lang="ja-JP" altLang="en-US" b="1" dirty="0" smtClean="0"/>
              <a:t>⑴聖書は膨大な書、その教えをそのまま適用すると混乱</a:t>
            </a:r>
            <a:endParaRPr kumimoji="1" lang="en-US" altLang="ja-JP" b="1" dirty="0" smtClean="0"/>
          </a:p>
          <a:p>
            <a:r>
              <a:rPr kumimoji="1" lang="ja-JP" altLang="en-US" dirty="0" smtClean="0"/>
              <a:t>　➀</a:t>
            </a:r>
            <a:r>
              <a:rPr kumimoji="1" lang="en-US" altLang="ja-JP" dirty="0" smtClean="0"/>
              <a:t>8</a:t>
            </a:r>
            <a:r>
              <a:rPr kumimoji="1" lang="ja-JP" altLang="en-US" dirty="0" err="1" smtClean="0"/>
              <a:t>つの契</a:t>
            </a:r>
            <a:r>
              <a:rPr kumimoji="1" lang="ja-JP" altLang="en-US" dirty="0" smtClean="0"/>
              <a:t>約と</a:t>
            </a:r>
            <a:r>
              <a:rPr kumimoji="1" lang="en-US" altLang="ja-JP" dirty="0" smtClean="0"/>
              <a:t>7</a:t>
            </a:r>
            <a:r>
              <a:rPr kumimoji="1" lang="ja-JP" altLang="en-US" dirty="0" err="1" smtClean="0"/>
              <a:t>つの</a:t>
            </a:r>
            <a:r>
              <a:rPr kumimoji="1" lang="ja-JP" altLang="en-US" dirty="0" smtClean="0"/>
              <a:t>時代区分</a:t>
            </a:r>
            <a:r>
              <a:rPr kumimoji="1" lang="en-US" altLang="ja-JP" dirty="0" smtClean="0"/>
              <a:t>(DP)</a:t>
            </a:r>
            <a:r>
              <a:rPr kumimoji="1" lang="ja-JP" altLang="en-US" dirty="0" smtClean="0"/>
              <a:t>を理解することが重要</a:t>
            </a:r>
            <a:endParaRPr kumimoji="1" lang="en-US" altLang="ja-JP" dirty="0" smtClean="0"/>
          </a:p>
          <a:p>
            <a:r>
              <a:rPr kumimoji="1" lang="ja-JP" altLang="en-US" dirty="0" smtClean="0"/>
              <a:t>　　</a:t>
            </a:r>
            <a:r>
              <a:rPr kumimoji="1" lang="ja-JP" altLang="en-US" b="1" u="sng" dirty="0" smtClean="0"/>
              <a:t>⇒</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(DP)</a:t>
            </a:r>
            <a:r>
              <a:rPr kumimoji="1" lang="ja-JP" altLang="en-US" b="1" u="sng" dirty="0" smtClean="0"/>
              <a:t>を確認</a:t>
            </a:r>
            <a:endParaRPr kumimoji="1" lang="en-US" altLang="ja-JP" b="1" u="sng" dirty="0" smtClean="0"/>
          </a:p>
          <a:p>
            <a:r>
              <a:rPr kumimoji="1" lang="en-US" altLang="ja-JP" b="1" dirty="0" smtClean="0"/>
              <a:t>POINT</a:t>
            </a:r>
            <a:r>
              <a:rPr kumimoji="1" lang="ja-JP" altLang="en-US" b="1" dirty="0" smtClean="0"/>
              <a:t>⑵現代人は、どの部分が重要であるかを理解するかがポイント</a:t>
            </a:r>
            <a:endParaRPr kumimoji="1" lang="en-US" altLang="ja-JP" b="1" dirty="0" smtClean="0"/>
          </a:p>
          <a:p>
            <a:r>
              <a:rPr kumimoji="1" lang="ja-JP" altLang="en-US" dirty="0" smtClean="0"/>
              <a:t>　➀特に律法</a:t>
            </a:r>
            <a:r>
              <a:rPr kumimoji="1" lang="en-US" altLang="ja-JP" dirty="0" smtClean="0"/>
              <a:t>(</a:t>
            </a:r>
            <a:r>
              <a:rPr kumimoji="1" lang="ja-JP" altLang="en-US" dirty="0" smtClean="0"/>
              <a:t>過去</a:t>
            </a:r>
            <a:r>
              <a:rPr kumimoji="1" lang="en-US" altLang="ja-JP" dirty="0" smtClean="0"/>
              <a:t>)</a:t>
            </a:r>
            <a:r>
              <a:rPr kumimoji="1" lang="ja-JP" altLang="en-US" dirty="0" err="1" smtClean="0"/>
              <a:t>、</a:t>
            </a:r>
            <a:r>
              <a:rPr kumimoji="1" lang="ja-JP" altLang="en-US" dirty="0" smtClean="0"/>
              <a:t>恵み</a:t>
            </a:r>
            <a:r>
              <a:rPr kumimoji="1" lang="en-US" altLang="ja-JP" dirty="0" smtClean="0"/>
              <a:t>(</a:t>
            </a:r>
            <a:r>
              <a:rPr kumimoji="1" lang="ja-JP" altLang="en-US" dirty="0" smtClean="0"/>
              <a:t>現在</a:t>
            </a:r>
            <a:r>
              <a:rPr kumimoji="1" lang="en-US" altLang="ja-JP" dirty="0" smtClean="0"/>
              <a:t>)</a:t>
            </a:r>
            <a:r>
              <a:rPr kumimoji="1" lang="ja-JP" altLang="en-US" dirty="0" err="1" smtClean="0"/>
              <a:t>、</a:t>
            </a:r>
            <a:r>
              <a:rPr kumimoji="1" lang="ja-JP" altLang="en-US" dirty="0" smtClean="0"/>
              <a:t>御国</a:t>
            </a:r>
            <a:r>
              <a:rPr kumimoji="1" lang="en-US" altLang="ja-JP" dirty="0" smtClean="0"/>
              <a:t>(</a:t>
            </a:r>
            <a:r>
              <a:rPr kumimoji="1" lang="ja-JP" altLang="en-US" dirty="0" smtClean="0"/>
              <a:t>未来</a:t>
            </a:r>
            <a:r>
              <a:rPr kumimoji="1" lang="en-US" altLang="ja-JP" dirty="0" smtClean="0"/>
              <a:t>)</a:t>
            </a:r>
            <a:r>
              <a:rPr kumimoji="1" lang="ja-JP" altLang="en-US" dirty="0" smtClean="0"/>
              <a:t>の</a:t>
            </a:r>
            <a:r>
              <a:rPr kumimoji="1" lang="en-US" altLang="ja-JP" dirty="0" smtClean="0"/>
              <a:t>3</a:t>
            </a:r>
            <a:r>
              <a:rPr kumimoji="1" lang="ja-JP" altLang="en-US" dirty="0" smtClean="0"/>
              <a:t>時代が重要</a:t>
            </a:r>
            <a:endParaRPr kumimoji="1" lang="en-US" altLang="ja-JP" dirty="0" smtClean="0"/>
          </a:p>
          <a:p>
            <a:r>
              <a:rPr kumimoji="1" lang="en-US" altLang="ja-JP" b="1" dirty="0" smtClean="0"/>
              <a:t>POINT</a:t>
            </a:r>
            <a:r>
              <a:rPr kumimoji="1" lang="ja-JP" altLang="en-US" b="1" dirty="0" smtClean="0"/>
              <a:t>⑶適用には</a:t>
            </a:r>
            <a:r>
              <a:rPr kumimoji="1" lang="en-US" altLang="ja-JP" b="1" dirty="0" smtClean="0"/>
              <a:t>2</a:t>
            </a:r>
            <a:r>
              <a:rPr kumimoji="1" lang="ja-JP" altLang="en-US" b="1" dirty="0" smtClean="0"/>
              <a:t>種類ある</a:t>
            </a:r>
            <a:endParaRPr kumimoji="1" lang="en-US" altLang="ja-JP" b="1" dirty="0" smtClean="0"/>
          </a:p>
          <a:p>
            <a:r>
              <a:rPr kumimoji="1" lang="ja-JP" altLang="en-US" dirty="0" smtClean="0"/>
              <a:t>　➀第一義的適用：命じられていることを、そのまま適用</a:t>
            </a:r>
            <a:endParaRPr kumimoji="1" lang="en-US" altLang="ja-JP" dirty="0" smtClean="0"/>
          </a:p>
          <a:p>
            <a:r>
              <a:rPr kumimoji="1" lang="ja-JP" altLang="en-US" dirty="0" smtClean="0"/>
              <a:t>　　*恵みの時代の命令だけ</a:t>
            </a:r>
            <a:endParaRPr kumimoji="1" lang="en-US" altLang="ja-JP" dirty="0" smtClean="0"/>
          </a:p>
          <a:p>
            <a:r>
              <a:rPr kumimoji="1" lang="ja-JP" altLang="en-US" dirty="0" smtClean="0"/>
              <a:t>　②第二義的適用：霊的教訓を導き出す</a:t>
            </a:r>
            <a:endParaRPr kumimoji="1" lang="en-US" altLang="ja-JP" dirty="0" smtClean="0"/>
          </a:p>
          <a:p>
            <a:r>
              <a:rPr kumimoji="1" lang="ja-JP" altLang="en-US" dirty="0" smtClean="0"/>
              <a:t>　　*恵みの時代以外は二義的適用にとどめる</a:t>
            </a:r>
            <a:endParaRPr kumimoji="1" lang="en-US" altLang="ja-JP" dirty="0" smtClean="0"/>
          </a:p>
          <a:p>
            <a:r>
              <a:rPr kumimoji="1" lang="ja-JP" altLang="en-US" dirty="0" smtClean="0"/>
              <a:t>　　*律法の時代においては、第一義的適用だった次の例</a:t>
            </a:r>
            <a:endParaRPr kumimoji="1" lang="en-US" altLang="ja-JP" dirty="0" smtClean="0"/>
          </a:p>
          <a:p>
            <a:r>
              <a:rPr kumimoji="1" lang="ja-JP" altLang="en-US" dirty="0" smtClean="0"/>
              <a:t>　　　例</a:t>
            </a:r>
            <a:r>
              <a:rPr kumimoji="1" lang="en-US" altLang="ja-JP" dirty="0" smtClean="0"/>
              <a:t>1)</a:t>
            </a:r>
            <a:r>
              <a:rPr kumimoji="1" lang="ja-JP" altLang="en-US" dirty="0" smtClean="0"/>
              <a:t>安息日に薪を集めて死刑</a:t>
            </a:r>
            <a:endParaRPr kumimoji="1" lang="en-US" altLang="ja-JP" dirty="0" smtClean="0"/>
          </a:p>
          <a:p>
            <a:r>
              <a:rPr kumimoji="1" lang="ja-JP" altLang="en-US" dirty="0" smtClean="0"/>
              <a:t>　　　例</a:t>
            </a:r>
            <a:r>
              <a:rPr kumimoji="1" lang="en-US" altLang="ja-JP" dirty="0" smtClean="0"/>
              <a:t>2)</a:t>
            </a:r>
            <a:r>
              <a:rPr kumimoji="1" lang="ja-JP" altLang="en-US" dirty="0" smtClean="0"/>
              <a:t>礼拝に犠牲の動物を持ってくる</a:t>
            </a:r>
            <a:endParaRPr kumimoji="1" lang="en-US" altLang="ja-JP" dirty="0" smtClean="0"/>
          </a:p>
          <a:p>
            <a:r>
              <a:rPr kumimoji="1" lang="en-US" altLang="ja-JP" b="1" dirty="0" smtClean="0"/>
              <a:t>POINT</a:t>
            </a:r>
            <a:r>
              <a:rPr kumimoji="1" lang="ja-JP" altLang="en-US" b="1" dirty="0" smtClean="0"/>
              <a:t>⑷正しい適用を理解すると</a:t>
            </a:r>
            <a:endParaRPr kumimoji="1" lang="en-US" altLang="ja-JP" b="1" dirty="0" smtClean="0"/>
          </a:p>
          <a:p>
            <a:r>
              <a:rPr kumimoji="1" lang="ja-JP" altLang="en-US" b="0" dirty="0" smtClean="0"/>
              <a:t>　➀誤解による律法主義から解放される</a:t>
            </a:r>
            <a:endParaRPr kumimoji="1" lang="en-US" altLang="ja-JP" b="0" dirty="0" smtClean="0"/>
          </a:p>
          <a:p>
            <a:r>
              <a:rPr kumimoji="1" lang="ja-JP" altLang="en-US" b="0" dirty="0" smtClean="0"/>
              <a:t>　②将来</a:t>
            </a:r>
            <a:r>
              <a:rPr kumimoji="1" lang="en-US" altLang="ja-JP" b="0" dirty="0" smtClean="0"/>
              <a:t>(</a:t>
            </a:r>
            <a:r>
              <a:rPr kumimoji="1" lang="ja-JP" altLang="en-US" b="0" dirty="0" smtClean="0"/>
              <a:t>御国の時代</a:t>
            </a:r>
            <a:r>
              <a:rPr kumimoji="1" lang="en-US" altLang="ja-JP" b="0" dirty="0" smtClean="0"/>
              <a:t>)</a:t>
            </a:r>
            <a:r>
              <a:rPr kumimoji="1" lang="ja-JP" altLang="en-US" b="0" dirty="0" smtClean="0"/>
              <a:t>に成就する秩序を今達成しようとし無用に自分を苦しめることもなくなる。</a:t>
            </a:r>
            <a:endParaRPr kumimoji="1" lang="en-US" altLang="ja-JP" b="0" dirty="0" smtClean="0"/>
          </a:p>
          <a:p>
            <a:r>
              <a:rPr kumimoji="1" lang="en-US" altLang="ja-JP" b="1" u="none" dirty="0" smtClean="0"/>
              <a:t>POINT</a:t>
            </a:r>
            <a:r>
              <a:rPr kumimoji="1" lang="ja-JP" altLang="en-US" b="1" u="none" dirty="0" smtClean="0"/>
              <a:t>⑸今は第</a:t>
            </a:r>
            <a:r>
              <a:rPr kumimoji="1" lang="en-US" altLang="ja-JP" b="1" u="none" dirty="0" smtClean="0"/>
              <a:t>6</a:t>
            </a:r>
            <a:r>
              <a:rPr kumimoji="1" lang="ja-JP" altLang="en-US" b="1" u="none" dirty="0" smtClean="0"/>
              <a:t>番目の</a:t>
            </a:r>
            <a:r>
              <a:rPr kumimoji="1" lang="en-US" altLang="ja-JP" b="1" u="none" dirty="0" smtClean="0"/>
              <a:t>DP(</a:t>
            </a:r>
            <a:r>
              <a:rPr kumimoji="1" lang="ja-JP" altLang="en-US" b="1" u="none" dirty="0" smtClean="0"/>
              <a:t>恵みの時代</a:t>
            </a:r>
            <a:r>
              <a:rPr kumimoji="1" lang="en-US" altLang="ja-JP" b="1" u="none" dirty="0" smtClean="0"/>
              <a:t>)</a:t>
            </a:r>
            <a:r>
              <a:rPr kumimoji="1" lang="ja-JP" altLang="en-US" b="1" u="none" dirty="0" smtClean="0"/>
              <a:t>である。</a:t>
            </a:r>
            <a:endParaRPr kumimoji="1" lang="en-US" altLang="ja-JP" b="1" u="none" dirty="0" smtClean="0"/>
          </a:p>
          <a:p>
            <a:r>
              <a:rPr kumimoji="1" lang="ja-JP" altLang="en-US" b="0" u="none" dirty="0" smtClean="0"/>
              <a:t>　➀しかも、その終わりに近づきつつあり</a:t>
            </a:r>
            <a:endParaRPr kumimoji="1" lang="en-US" altLang="ja-JP" b="0" u="none" dirty="0" smtClean="0"/>
          </a:p>
          <a:p>
            <a:r>
              <a:rPr kumimoji="1" lang="ja-JP" altLang="en-US" b="0" u="none" dirty="0" smtClean="0"/>
              <a:t>　②第</a:t>
            </a:r>
            <a:r>
              <a:rPr kumimoji="1" lang="en-US" altLang="ja-JP" b="0" u="none" dirty="0" smtClean="0"/>
              <a:t>7</a:t>
            </a:r>
            <a:r>
              <a:rPr kumimoji="1" lang="ja-JP" altLang="en-US" b="0" u="none" dirty="0" smtClean="0"/>
              <a:t>番目の</a:t>
            </a:r>
            <a:r>
              <a:rPr kumimoji="1" lang="en-US" altLang="ja-JP" b="0" u="none" dirty="0" smtClean="0"/>
              <a:t>DP(</a:t>
            </a:r>
            <a:r>
              <a:rPr kumimoji="1" lang="ja-JP" altLang="en-US" b="0" u="none" dirty="0" smtClean="0"/>
              <a:t>御国の時代</a:t>
            </a:r>
            <a:r>
              <a:rPr kumimoji="1" lang="en-US" altLang="ja-JP" b="0" u="none" dirty="0" smtClean="0"/>
              <a:t>)</a:t>
            </a:r>
            <a:r>
              <a:rPr kumimoji="1" lang="ja-JP" altLang="en-US" b="0" u="none" dirty="0" smtClean="0"/>
              <a:t>が目の前に迫っている</a:t>
            </a:r>
            <a:endParaRPr kumimoji="1" lang="en-US" altLang="ja-JP" b="1" u="none" dirty="0" smtClean="0"/>
          </a:p>
          <a:p>
            <a:r>
              <a:rPr kumimoji="1" lang="en-US" altLang="ja-JP" b="1" u="sng" dirty="0" smtClean="0"/>
              <a:t>POINT</a:t>
            </a:r>
            <a:r>
              <a:rPr kumimoji="1" lang="ja-JP" altLang="en-US" b="1" u="sng" dirty="0" smtClean="0"/>
              <a:t>⑹最終ゴールは、神の栄光</a:t>
            </a:r>
            <a:r>
              <a:rPr kumimoji="1" lang="en-US" altLang="ja-JP" b="1" u="sng" dirty="0" smtClean="0"/>
              <a:t>(</a:t>
            </a:r>
            <a:r>
              <a:rPr kumimoji="1" lang="ja-JP" altLang="en-US" b="1" u="sng" dirty="0" smtClean="0"/>
              <a:t>永遠の秩序</a:t>
            </a:r>
            <a:r>
              <a:rPr kumimoji="1" lang="en-US" altLang="ja-JP" b="1" u="sng" dirty="0" smtClean="0"/>
              <a:t>)</a:t>
            </a:r>
          </a:p>
          <a:p>
            <a:r>
              <a:rPr kumimoji="1" lang="ja-JP" altLang="en-US" b="1" dirty="0" smtClean="0"/>
              <a:t>　➀サタン</a:t>
            </a:r>
            <a:r>
              <a:rPr kumimoji="1" lang="en-US" altLang="ja-JP" b="1" dirty="0" smtClean="0"/>
              <a:t>(</a:t>
            </a:r>
            <a:r>
              <a:rPr kumimoji="1" lang="ja-JP" altLang="en-US" b="1" dirty="0" smtClean="0"/>
              <a:t>天使</a:t>
            </a:r>
            <a:r>
              <a:rPr kumimoji="1" lang="en-US" altLang="ja-JP" b="1" dirty="0" smtClean="0"/>
              <a:t>)</a:t>
            </a:r>
            <a:r>
              <a:rPr kumimoji="1" lang="ja-JP" altLang="en-US" b="1" dirty="0" smtClean="0"/>
              <a:t>堕落前への回復</a:t>
            </a:r>
            <a:r>
              <a:rPr kumimoji="1" lang="en-US" altLang="ja-JP" b="1" dirty="0" smtClean="0"/>
              <a:t>(</a:t>
            </a:r>
            <a:r>
              <a:rPr kumimoji="1" lang="ja-JP" altLang="en-US" b="1" dirty="0" smtClean="0"/>
              <a:t>罪の原因も結果も存在しない世界</a:t>
            </a:r>
            <a:r>
              <a:rPr kumimoji="1" lang="en-US" altLang="ja-JP" b="1" dirty="0" smtClean="0"/>
              <a:t>)</a:t>
            </a:r>
          </a:p>
          <a:p>
            <a:r>
              <a:rPr kumimoji="1" lang="ja-JP" altLang="en-US" b="1" dirty="0" smtClean="0"/>
              <a:t>　②千年王国</a:t>
            </a:r>
            <a:r>
              <a:rPr kumimoji="1" lang="en-US" altLang="ja-JP" b="1" dirty="0" smtClean="0"/>
              <a:t>(</a:t>
            </a:r>
            <a:r>
              <a:rPr kumimoji="1" lang="ja-JP" altLang="en-US" b="1" dirty="0" smtClean="0"/>
              <a:t>御国の時代</a:t>
            </a:r>
            <a:r>
              <a:rPr kumimoji="1" lang="en-US" altLang="ja-JP" b="1" dirty="0" smtClean="0"/>
              <a:t>)</a:t>
            </a:r>
            <a:r>
              <a:rPr kumimoji="1" lang="ja-JP" altLang="en-US" b="1" dirty="0" smtClean="0"/>
              <a:t>は、人類堕落前</a:t>
            </a:r>
            <a:r>
              <a:rPr kumimoji="1" lang="en-US" altLang="ja-JP" b="1" dirty="0" smtClean="0"/>
              <a:t>(</a:t>
            </a:r>
            <a:r>
              <a:rPr kumimoji="1" lang="ja-JP" altLang="en-US" b="1" dirty="0" smtClean="0"/>
              <a:t>無垢の時代</a:t>
            </a:r>
            <a:r>
              <a:rPr kumimoji="1" lang="en-US" altLang="ja-JP" b="1" dirty="0" smtClean="0"/>
              <a:t>)</a:t>
            </a:r>
            <a:r>
              <a:rPr kumimoji="1" lang="ja-JP" altLang="en-US" b="1" dirty="0" smtClean="0"/>
              <a:t>の回復</a:t>
            </a:r>
            <a:endParaRPr kumimoji="1" lang="en-US" altLang="ja-JP" b="1" dirty="0" smtClean="0"/>
          </a:p>
          <a:p>
            <a:r>
              <a:rPr kumimoji="1" lang="ja-JP" altLang="en-US" b="0" dirty="0" smtClean="0"/>
              <a:t>　　*原因であるサタンはアビスに幽閉されている。</a:t>
            </a:r>
            <a:endParaRPr kumimoji="1" lang="en-US" altLang="ja-JP" b="0" dirty="0" smtClean="0"/>
          </a:p>
          <a:p>
            <a:r>
              <a:rPr kumimoji="1" lang="ja-JP" altLang="en-US" b="0" dirty="0" smtClean="0"/>
              <a:t>　　*結果である罪と死は存在している。</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201729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■終末論の年代記</a:t>
            </a:r>
            <a:r>
              <a:rPr kumimoji="1" lang="en-US" altLang="ja-JP" b="1" u="sng" dirty="0" smtClean="0">
                <a:latin typeface="ＭＳ Ｐゴシック 本文"/>
              </a:rPr>
              <a:t>(</a:t>
            </a:r>
            <a:r>
              <a:rPr kumimoji="1" lang="ja-JP" altLang="en-US" b="1" u="sng" dirty="0" smtClean="0">
                <a:latin typeface="ＭＳ Ｐゴシック 本文"/>
              </a:rPr>
              <a:t>全体構造</a:t>
            </a:r>
            <a:r>
              <a:rPr kumimoji="1" lang="en-US" altLang="ja-JP" b="1" u="sng" dirty="0" smtClean="0">
                <a:latin typeface="ＭＳ Ｐゴシック 本文"/>
              </a:rPr>
              <a:t>)</a:t>
            </a:r>
            <a:r>
              <a:rPr kumimoji="1" lang="ja-JP" altLang="en-US" b="1" u="sng" dirty="0" smtClean="0">
                <a:latin typeface="ＭＳ Ｐゴシック 本文"/>
              </a:rPr>
              <a:t>　</a:t>
            </a:r>
            <a:r>
              <a:rPr kumimoji="1" lang="en-US" altLang="ja-JP" b="1" u="sng" dirty="0" smtClean="0">
                <a:latin typeface="ＭＳ Ｐゴシック 本文"/>
              </a:rPr>
              <a:t>3</a:t>
            </a:r>
            <a:r>
              <a:rPr kumimoji="1" lang="ja-JP" altLang="en-US" b="1" u="sng" dirty="0" smtClean="0">
                <a:latin typeface="ＭＳ Ｐゴシック 本文"/>
              </a:rPr>
              <a:t>分</a:t>
            </a:r>
            <a:endParaRPr kumimoji="1" lang="en-US" altLang="ja-JP" b="1" u="sng" dirty="0" smtClean="0">
              <a:latin typeface="ＭＳ Ｐゴシック 本文"/>
            </a:endParaRPr>
          </a:p>
          <a:p>
            <a:r>
              <a:rPr kumimoji="1" lang="ja-JP" altLang="en-US" u="none" dirty="0" smtClean="0">
                <a:latin typeface="ＭＳ Ｐゴシック 本文"/>
              </a:rPr>
              <a:t>⑴</a:t>
            </a:r>
            <a:r>
              <a:rPr lang="ja-JP" altLang="en-US" sz="1200" u="none" dirty="0" smtClean="0">
                <a:latin typeface="ＭＳ Ｐゴシック 本文"/>
                <a:ea typeface="HGS創英角ﾎﾟｯﾌﾟ体" panose="040B0A00000000000000" pitchFamily="50" charset="-128"/>
                <a:cs typeface="メイリオ" panose="020B0604030504040204" pitchFamily="50" charset="-128"/>
              </a:rPr>
              <a:t>終末論全体を二種類の復活を中心に最終ゴールの再確認</a:t>
            </a:r>
            <a:endParaRPr lang="en-US" altLang="ja-JP" sz="1200" u="none" dirty="0" smtClean="0">
              <a:latin typeface="ＭＳ Ｐゴシック 本文"/>
              <a:ea typeface="HGS創英角ﾎﾟｯﾌﾟ体" panose="040B0A00000000000000" pitchFamily="50" charset="-128"/>
              <a:cs typeface="メイリオ" panose="020B0604030504040204" pitchFamily="50" charset="-128"/>
            </a:endParaRPr>
          </a:p>
          <a:p>
            <a:r>
              <a:rPr kumimoji="1" lang="ja-JP" altLang="en-US" sz="1200" u="none" dirty="0" smtClean="0">
                <a:latin typeface="ＭＳ Ｐゴシック 本文"/>
                <a:ea typeface="HGS創英角ﾎﾟｯﾌﾟ体" panose="040B0A00000000000000" pitchFamily="50" charset="-128"/>
              </a:rPr>
              <a:t>～～～チャート確認～～～～～～～～～～～～～～～～</a:t>
            </a:r>
            <a:endParaRPr kumimoji="1" lang="en-US" altLang="ja-JP" sz="1200" u="none" dirty="0" smtClean="0">
              <a:latin typeface="ＭＳ Ｐゴシック 本文"/>
              <a:ea typeface="HGS創英角ﾎﾟｯﾌﾟ体" panose="040B0A00000000000000" pitchFamily="50" charset="-128"/>
            </a:endParaRPr>
          </a:p>
          <a:p>
            <a:r>
              <a:rPr kumimoji="1" lang="ja-JP" altLang="en-US" b="0" u="none" dirty="0" smtClean="0">
                <a:latin typeface="ＭＳ Ｐゴシック 本文"/>
              </a:rPr>
              <a:t>⑵再臨を境にビフォー＆アフターである。</a:t>
            </a:r>
            <a:endParaRPr kumimoji="1" lang="en-US" altLang="ja-JP" b="0" u="none" dirty="0" smtClean="0">
              <a:latin typeface="ＭＳ Ｐゴシック 本文"/>
            </a:endParaRPr>
          </a:p>
          <a:p>
            <a:r>
              <a:rPr kumimoji="1" lang="ja-JP" altLang="en-US" b="0" u="none" dirty="0" smtClean="0">
                <a:latin typeface="ＭＳ Ｐゴシック 本文"/>
              </a:rPr>
              <a:t>　➀再臨が、恵みの時代を終わらせる</a:t>
            </a:r>
            <a:endParaRPr kumimoji="1" lang="en-US" altLang="ja-JP" b="0" u="none" dirty="0" smtClean="0">
              <a:latin typeface="ＭＳ Ｐゴシック 本文"/>
            </a:endParaRPr>
          </a:p>
          <a:p>
            <a:r>
              <a:rPr kumimoji="1" lang="ja-JP" altLang="en-US" b="0" u="none" dirty="0" smtClean="0">
                <a:latin typeface="ＭＳ Ｐゴシック 本文"/>
              </a:rPr>
              <a:t>　②ユダヤ人の国家的回心により再臨が起こる</a:t>
            </a:r>
            <a:endParaRPr kumimoji="1" lang="en-US" altLang="ja-JP" b="0" u="none" dirty="0" smtClean="0">
              <a:latin typeface="ＭＳ Ｐゴシック 本文"/>
            </a:endParaRPr>
          </a:p>
          <a:p>
            <a:r>
              <a:rPr kumimoji="1" lang="ja-JP" altLang="en-US" b="0" u="none" dirty="0" smtClean="0">
                <a:latin typeface="ＭＳ Ｐゴシック 本文"/>
              </a:rPr>
              <a:t>　③再臨のキリストにより邪悪が一掃される</a:t>
            </a:r>
            <a:endParaRPr kumimoji="1" lang="en-US" altLang="ja-JP" b="0" u="none" dirty="0" smtClean="0">
              <a:latin typeface="ＭＳ Ｐゴシック 本文"/>
            </a:endParaRPr>
          </a:p>
          <a:p>
            <a:r>
              <a:rPr kumimoji="1" lang="ja-JP" altLang="en-US" b="0" u="none" dirty="0" smtClean="0">
                <a:latin typeface="ＭＳ Ｐゴシック 本文"/>
              </a:rPr>
              <a:t>　④再臨以後、全時代の聖徒が出そろい</a:t>
            </a:r>
            <a:endParaRPr kumimoji="1" lang="en-US" altLang="ja-JP" b="0" u="none" dirty="0" smtClean="0">
              <a:latin typeface="ＭＳ Ｐゴシック 本文"/>
            </a:endParaRPr>
          </a:p>
          <a:p>
            <a:r>
              <a:rPr kumimoji="1" lang="ja-JP" altLang="en-US" b="0" u="none" dirty="0" smtClean="0">
                <a:latin typeface="ＭＳ Ｐゴシック 本文"/>
              </a:rPr>
              <a:t>　　千年王国、ゴールである永遠の秩序まで主とともに過ごす</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17731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章に最重要項目が凝縮している</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で出てくる</a:t>
            </a:r>
            <a:endParaRPr kumimoji="1" lang="en-US" altLang="ja-JP" b="0" u="none" dirty="0" smtClean="0"/>
          </a:p>
          <a:p>
            <a:r>
              <a:rPr kumimoji="1" lang="ja-JP" altLang="en-US" b="0" u="none" dirty="0" smtClean="0"/>
              <a:t>　②黙示録のテーマが</a:t>
            </a:r>
            <a:r>
              <a:rPr kumimoji="1" lang="en-US" altLang="ja-JP" b="0" u="none" dirty="0" smtClean="0"/>
              <a:t>1:7</a:t>
            </a:r>
            <a:r>
              <a:rPr kumimoji="1" lang="ja-JP" altLang="en-US" b="0" u="none" dirty="0" smtClean="0"/>
              <a:t>で出てくる</a:t>
            </a:r>
            <a:endParaRPr kumimoji="1" lang="en-US" altLang="ja-JP" b="0" u="none" dirty="0" smtClean="0"/>
          </a:p>
          <a:p>
            <a:r>
              <a:rPr kumimoji="1" lang="ja-JP" altLang="en-US" b="0" u="none" dirty="0" smtClean="0"/>
              <a:t>　③黙示録のアウトラインが</a:t>
            </a:r>
            <a:r>
              <a:rPr kumimoji="1" lang="en-US" altLang="ja-JP" b="0" u="none" dirty="0" smtClean="0"/>
              <a:t>1:19</a:t>
            </a:r>
            <a:r>
              <a:rPr kumimoji="1" lang="ja-JP" altLang="en-US" b="0" u="none" dirty="0" smtClean="0"/>
              <a:t>で出てくる</a:t>
            </a:r>
          </a:p>
          <a:p>
            <a:r>
              <a:rPr kumimoji="1" lang="ja-JP" altLang="en-US" b="1" u="sng" dirty="0" smtClean="0"/>
              <a:t>⑵大体</a:t>
            </a:r>
            <a:r>
              <a:rPr kumimoji="1" lang="en-US" altLang="ja-JP" b="1" u="sng" dirty="0" smtClean="0"/>
              <a:t>1</a:t>
            </a:r>
            <a:r>
              <a:rPr kumimoji="1" lang="ja-JP" altLang="en-US" b="1" u="sng" dirty="0" smtClean="0"/>
              <a:t>～</a:t>
            </a:r>
            <a:r>
              <a:rPr kumimoji="1" lang="en-US" altLang="ja-JP" b="1" u="sng" dirty="0" smtClean="0"/>
              <a:t>2</a:t>
            </a:r>
            <a:r>
              <a:rPr kumimoji="1" lang="ja-JP" altLang="en-US" b="1" u="sng" dirty="0" smtClean="0"/>
              <a:t>章単位毎の構成・区分となっている</a:t>
            </a:r>
            <a:endParaRPr kumimoji="1" lang="en-US" altLang="ja-JP" b="1" u="sng" dirty="0" smtClean="0"/>
          </a:p>
          <a:p>
            <a:r>
              <a:rPr kumimoji="1" lang="ja-JP" altLang="en-US" b="1" u="sng" dirty="0" smtClean="0"/>
              <a:t>⑶クライマックスは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a:t>
            </a:r>
            <a:endParaRPr kumimoji="1" lang="en-US" altLang="ja-JP" b="1" u="sng" dirty="0" smtClean="0"/>
          </a:p>
          <a:p>
            <a:r>
              <a:rPr kumimoji="1" lang="ja-JP" altLang="en-US" b="1" u="sng" dirty="0" smtClean="0"/>
              <a:t>⑷ゴールは</a:t>
            </a:r>
            <a:r>
              <a:rPr kumimoji="1" lang="en-US" altLang="ja-JP" b="1" u="sng" dirty="0" smtClean="0"/>
              <a:t>21:1</a:t>
            </a:r>
            <a:r>
              <a:rPr kumimoji="1" lang="ja-JP" altLang="en-US" b="1" u="sng" dirty="0" smtClean="0"/>
              <a:t>～</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a:t>
            </a:r>
            <a:r>
              <a:rPr kumimoji="1" lang="ja-JP" altLang="en-US" b="1" u="sng" dirty="0" smtClean="0"/>
              <a:t>永遠の御国</a:t>
            </a:r>
            <a:r>
              <a:rPr kumimoji="1" lang="en-US" altLang="ja-JP" b="1" u="sng" dirty="0" smtClean="0"/>
              <a:t>(</a:t>
            </a:r>
            <a:r>
              <a:rPr kumimoji="1" lang="ja-JP" altLang="en-US" b="1" u="sng" dirty="0" smtClean="0"/>
              <a:t>秩序</a:t>
            </a:r>
            <a:r>
              <a:rPr kumimoji="1" lang="en-US" altLang="ja-JP" b="1" u="sng" dirty="0" smtClean="0"/>
              <a:t>)</a:t>
            </a:r>
            <a:r>
              <a:rPr kumimoji="1" lang="ja-JP" altLang="en-US" b="1" u="sng" dirty="0" err="1" smtClean="0"/>
              <a:t>、</a:t>
            </a:r>
            <a:r>
              <a:rPr kumimoji="1" lang="ja-JP" altLang="en-US" b="1" u="sng" dirty="0" smtClean="0"/>
              <a:t>神の栄光</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368094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8600" y="73164"/>
            <a:ext cx="1167384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Bible Forum in</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KOBE</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2504045" y="5049374"/>
            <a:ext cx="9494465" cy="1754326"/>
          </a:xfrm>
          <a:prstGeom prst="rect">
            <a:avLst/>
          </a:prstGeom>
          <a:noFill/>
        </p:spPr>
        <p:txBody>
          <a:bodyPr wrap="square">
            <a:spAutoFit/>
          </a:bodyPr>
          <a:lstStyle/>
          <a:p>
            <a:pPr algn="r">
              <a:defRPr/>
            </a:pP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ニックネーム</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KBF</a:t>
            </a:r>
            <a:r>
              <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神戸ビーフ</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KMBF(</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コンビーフ</a:t>
            </a: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grpSp>
        <p:nvGrpSpPr>
          <p:cNvPr id="15" name="グループ化 14"/>
          <p:cNvGrpSpPr/>
          <p:nvPr/>
        </p:nvGrpSpPr>
        <p:grpSpPr>
          <a:xfrm>
            <a:off x="4770120" y="1419346"/>
            <a:ext cx="7277100" cy="3396494"/>
            <a:chOff x="5557141" y="1058328"/>
            <a:chExt cx="6585644" cy="4320962"/>
          </a:xfrm>
        </p:grpSpPr>
        <p:pic>
          <p:nvPicPr>
            <p:cNvPr id="16" name="図 15"/>
            <p:cNvPicPr>
              <a:picLocks noChangeAspect="1"/>
            </p:cNvPicPr>
            <p:nvPr/>
          </p:nvPicPr>
          <p:blipFill>
            <a:blip r:embed="rId3"/>
            <a:stretch>
              <a:fillRect/>
            </a:stretch>
          </p:blipFill>
          <p:spPr>
            <a:xfrm>
              <a:off x="5557141" y="1058328"/>
              <a:ext cx="6585644" cy="4320962"/>
            </a:xfrm>
            <a:prstGeom prst="rect">
              <a:avLst/>
            </a:prstGeom>
          </p:spPr>
        </p:pic>
        <p:sp>
          <p:nvSpPr>
            <p:cNvPr id="17" name="サブタイトル 2"/>
            <p:cNvSpPr txBox="1">
              <a:spLocks/>
            </p:cNvSpPr>
            <p:nvPr/>
          </p:nvSpPr>
          <p:spPr>
            <a:xfrm>
              <a:off x="5571739" y="1084572"/>
              <a:ext cx="6552000" cy="1023807"/>
            </a:xfrm>
            <a:prstGeom prst="rect">
              <a:avLst/>
            </a:prstGeom>
            <a:solidFill>
              <a:schemeClr val="bg1">
                <a:alpha val="30000"/>
              </a:schemeClr>
            </a:solidFill>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MOTOMACHI</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Bible </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grpSp>
        <p:nvGrpSpPr>
          <p:cNvPr id="12" name="グループ化 11"/>
          <p:cNvGrpSpPr/>
          <p:nvPr/>
        </p:nvGrpSpPr>
        <p:grpSpPr>
          <a:xfrm>
            <a:off x="51277" y="3565672"/>
            <a:ext cx="7200000" cy="2880000"/>
            <a:chOff x="654517" y="1556792"/>
            <a:chExt cx="6242699" cy="2304257"/>
          </a:xfrm>
        </p:grpSpPr>
        <p:pic>
          <p:nvPicPr>
            <p:cNvPr id="13" name="図 12"/>
            <p:cNvPicPr>
              <a:picLocks noChangeAspect="1"/>
            </p:cNvPicPr>
            <p:nvPr/>
          </p:nvPicPr>
          <p:blipFill>
            <a:blip r:embed="rId4"/>
            <a:stretch>
              <a:fillRect/>
            </a:stretch>
          </p:blipFill>
          <p:spPr>
            <a:xfrm>
              <a:off x="654517" y="1556793"/>
              <a:ext cx="6242699" cy="2304256"/>
            </a:xfrm>
            <a:prstGeom prst="rect">
              <a:avLst/>
            </a:prstGeom>
          </p:spPr>
        </p:pic>
        <p:sp>
          <p:nvSpPr>
            <p:cNvPr id="14" name="サブタイトル 2"/>
            <p:cNvSpPr txBox="1">
              <a:spLocks/>
            </p:cNvSpPr>
            <p:nvPr/>
          </p:nvSpPr>
          <p:spPr>
            <a:xfrm>
              <a:off x="654517" y="1556792"/>
              <a:ext cx="6242699" cy="498129"/>
            </a:xfrm>
            <a:prstGeom prst="rect">
              <a:avLst/>
            </a:prstGeom>
            <a:solidFill>
              <a:schemeClr val="bg1">
                <a:alpha val="70000"/>
              </a:schemeClr>
            </a:solidFill>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Bible 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spTree>
    <p:extLst>
      <p:ext uri="{BB962C8B-B14F-4D97-AF65-F5344CB8AC3E}">
        <p14:creationId xmlns:p14="http://schemas.microsoft.com/office/powerpoint/2010/main" val="51695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477054"/>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1:19 </a:t>
            </a:r>
            <a:r>
              <a:rPr lang="ja-JP" altLang="ja-JP" sz="2500" b="1" dirty="0">
                <a:solidFill>
                  <a:schemeClr val="bg1"/>
                </a:solidFill>
              </a:rPr>
              <a:t>そこで、あなたの見た事、今ある事、この後に起こる事を書きしるせ。　」</a:t>
            </a:r>
          </a:p>
        </p:txBody>
      </p:sp>
      <p:sp>
        <p:nvSpPr>
          <p:cNvPr id="20" name="テキスト ボックス 19"/>
          <p:cNvSpPr txBox="1"/>
          <p:nvPr/>
        </p:nvSpPr>
        <p:spPr>
          <a:xfrm>
            <a:off x="313895" y="454070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861774"/>
          </a:xfrm>
          <a:prstGeom prst="rect">
            <a:avLst/>
          </a:prstGeom>
          <a:noFill/>
        </p:spPr>
        <p:txBody>
          <a:bodyPr wrap="square">
            <a:spAutoFit/>
          </a:bodyPr>
          <a:lstStyle/>
          <a:p>
            <a:pPr>
              <a:defRPr/>
            </a:pPr>
            <a:r>
              <a:rPr lang="ja-JP" altLang="ja-JP" sz="2500" b="1" dirty="0">
                <a:solidFill>
                  <a:schemeClr val="bg1"/>
                </a:solidFill>
              </a:rPr>
              <a:t>「　</a:t>
            </a:r>
            <a:r>
              <a:rPr lang="en-US" altLang="ja-JP" sz="2500" b="1" dirty="0">
                <a:solidFill>
                  <a:schemeClr val="bg1"/>
                </a:solidFill>
              </a:rPr>
              <a:t>1:7 </a:t>
            </a:r>
            <a:r>
              <a:rPr lang="ja-JP" altLang="ja-JP" sz="2500" b="1" dirty="0">
                <a:solidFill>
                  <a:schemeClr val="bg1"/>
                </a:solidFill>
              </a:rPr>
              <a:t>見よ、彼が、雲に乗って来られる。　すべての目、ことに彼を突き刺した者たちが、彼を見る。　地上の諸族はみな、彼のゆえに嘆く。　しかり。　アーメン。　」</a:t>
            </a:r>
            <a:endParaRPr lang="ja-JP" altLang="ja-JP" sz="2500" dirty="0">
              <a:solidFill>
                <a:schemeClr val="bg1"/>
              </a:solidFill>
            </a:endParaRPr>
          </a:p>
        </p:txBody>
      </p:sp>
      <p:sp>
        <p:nvSpPr>
          <p:cNvPr id="6" name="テキスト ボックス 5"/>
          <p:cNvSpPr txBox="1"/>
          <p:nvPr/>
        </p:nvSpPr>
        <p:spPr>
          <a:xfrm>
            <a:off x="313895" y="247506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246495"/>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 </a:t>
            </a:r>
            <a:r>
              <a:rPr lang="ja-JP" altLang="ja-JP" sz="2500" b="1" u="sng" dirty="0">
                <a:solidFill>
                  <a:schemeClr val="bg1"/>
                </a:solidFill>
              </a:rPr>
              <a:t>イエス・キリストの黙示</a:t>
            </a:r>
            <a:r>
              <a:rPr lang="ja-JP" altLang="ja-JP" sz="2500" b="1" dirty="0">
                <a:solidFill>
                  <a:schemeClr val="bg1"/>
                </a:solidFill>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en-US" sz="2500" b="1" dirty="0">
                <a:solidFill>
                  <a:schemeClr val="bg1"/>
                </a:solidFill>
              </a:rPr>
              <a:t>」</a:t>
            </a:r>
            <a:endParaRPr lang="en-US" altLang="ja-JP" sz="2500" b="1"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）１：１「イエスキリストの黙示」</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673972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9304" y="950520"/>
            <a:ext cx="12013236" cy="5016758"/>
          </a:xfrm>
          <a:prstGeom prst="rect">
            <a:avLst/>
          </a:prstGeom>
          <a:noFill/>
        </p:spPr>
        <p:txBody>
          <a:bodyPr wrap="square">
            <a:spAutoFit/>
          </a:bodyPr>
          <a:lstStyle/>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⑴</a:t>
            </a:r>
            <a:r>
              <a:rPr lang="ja-JP" altLang="en-US" sz="2800" dirty="0">
                <a:solidFill>
                  <a:schemeClr val="bg1"/>
                </a:solidFill>
                <a:latin typeface="+mj-ea"/>
              </a:rPr>
              <a:t>黙示録のテーマは、</a:t>
            </a:r>
            <a:r>
              <a:rPr lang="ja-JP" altLang="en-US" sz="2800" dirty="0">
                <a:solidFill>
                  <a:srgbClr val="FFFF00"/>
                </a:solidFill>
                <a:latin typeface="+mj-ea"/>
              </a:rPr>
              <a:t>主の再臨とそのプロセス</a:t>
            </a:r>
            <a:r>
              <a:rPr lang="ja-JP" altLang="en-US" sz="2800" dirty="0">
                <a:solidFill>
                  <a:schemeClr val="bg1"/>
                </a:solidFill>
                <a:latin typeface="+mj-ea"/>
              </a:rPr>
              <a:t>（黙</a:t>
            </a:r>
            <a:r>
              <a:rPr lang="en-US" altLang="ja-JP" sz="2800" dirty="0">
                <a:solidFill>
                  <a:schemeClr val="bg1"/>
                </a:solidFill>
                <a:latin typeface="+mj-ea"/>
              </a:rPr>
              <a:t>1</a:t>
            </a:r>
            <a:r>
              <a:rPr lang="ja-JP" altLang="en-US" sz="2800" dirty="0">
                <a:solidFill>
                  <a:schemeClr val="bg1"/>
                </a:solidFill>
                <a:latin typeface="+mj-ea"/>
              </a:rPr>
              <a:t>：</a:t>
            </a:r>
            <a:r>
              <a:rPr lang="en-US" altLang="ja-JP" sz="2800" dirty="0">
                <a:solidFill>
                  <a:schemeClr val="bg1"/>
                </a:solidFill>
                <a:latin typeface="+mj-ea"/>
              </a:rPr>
              <a:t>7</a:t>
            </a:r>
            <a:r>
              <a:rPr lang="ja-JP" altLang="en-US" sz="2800" dirty="0" smtClean="0">
                <a:solidFill>
                  <a:schemeClr val="bg1"/>
                </a:solidFill>
                <a:latin typeface="+mj-ea"/>
              </a:rPr>
              <a:t>）</a:t>
            </a:r>
            <a:endParaRPr lang="en-US" altLang="ja-JP" sz="2800"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⑵</a:t>
            </a:r>
            <a:r>
              <a:rPr lang="ja-JP" altLang="en-US" sz="2800" dirty="0">
                <a:solidFill>
                  <a:schemeClr val="bg1"/>
                </a:solidFill>
                <a:latin typeface="+mj-ea"/>
              </a:rPr>
              <a:t>再臨の条件は、</a:t>
            </a:r>
            <a:r>
              <a:rPr lang="ja-JP" altLang="en-US" sz="2800" dirty="0">
                <a:solidFill>
                  <a:srgbClr val="FFFF00"/>
                </a:solidFill>
                <a:latin typeface="+mj-ea"/>
              </a:rPr>
              <a:t>ユダヤ人の民族的回心</a:t>
            </a:r>
            <a:r>
              <a:rPr lang="en-US" altLang="ja-JP" sz="2800" dirty="0">
                <a:solidFill>
                  <a:schemeClr val="bg1"/>
                </a:solidFill>
                <a:latin typeface="+mj-ea"/>
              </a:rPr>
              <a:t>(</a:t>
            </a:r>
            <a:r>
              <a:rPr lang="ja-JP" altLang="en-US" sz="2800" dirty="0">
                <a:solidFill>
                  <a:schemeClr val="bg1"/>
                </a:solidFill>
                <a:latin typeface="+mj-ea"/>
              </a:rPr>
              <a:t>ゼカリヤ</a:t>
            </a:r>
            <a:r>
              <a:rPr lang="en-US" altLang="ja-JP" sz="2800" dirty="0">
                <a:solidFill>
                  <a:schemeClr val="bg1"/>
                </a:solidFill>
                <a:latin typeface="+mj-ea"/>
              </a:rPr>
              <a:t>12</a:t>
            </a:r>
            <a:r>
              <a:rPr lang="ja-JP" altLang="en-US" sz="2800" dirty="0">
                <a:solidFill>
                  <a:schemeClr val="bg1"/>
                </a:solidFill>
                <a:latin typeface="+mj-ea"/>
              </a:rPr>
              <a:t>：</a:t>
            </a:r>
            <a:r>
              <a:rPr lang="en-US" altLang="ja-JP" sz="2800" dirty="0">
                <a:solidFill>
                  <a:schemeClr val="bg1"/>
                </a:solidFill>
                <a:latin typeface="+mj-ea"/>
              </a:rPr>
              <a:t>10</a:t>
            </a:r>
            <a:r>
              <a:rPr lang="ja-JP" altLang="en-US" sz="2800" dirty="0">
                <a:solidFill>
                  <a:schemeClr val="bg1"/>
                </a:solidFill>
                <a:latin typeface="+mj-ea"/>
              </a:rPr>
              <a:t>）</a:t>
            </a:r>
            <a:endParaRPr lang="en-US" altLang="ja-JP" sz="2800" dirty="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⑶終末論の出来事の流れ</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b="1" dirty="0" smtClean="0">
                <a:solidFill>
                  <a:srgbClr val="FFFF00"/>
                </a:solidFill>
                <a:latin typeface="+mj-ea"/>
                <a:ea typeface="+mj-ea"/>
              </a:rPr>
              <a:t>携挙</a:t>
            </a:r>
            <a:r>
              <a:rPr lang="ja-JP" altLang="en-US" sz="2800" b="1" dirty="0">
                <a:solidFill>
                  <a:srgbClr val="FFFF00"/>
                </a:solidFill>
                <a:latin typeface="+mj-ea"/>
                <a:ea typeface="+mj-ea"/>
              </a:rPr>
              <a:t>→大患難時代→ユダヤ人の民族的</a:t>
            </a:r>
            <a:r>
              <a:rPr lang="ja-JP" altLang="en-US" sz="2800" b="1" dirty="0" smtClean="0">
                <a:solidFill>
                  <a:srgbClr val="FFFF00"/>
                </a:solidFill>
                <a:latin typeface="+mj-ea"/>
                <a:ea typeface="+mj-ea"/>
              </a:rPr>
              <a:t>回心→</a:t>
            </a:r>
            <a:r>
              <a:rPr lang="ja-JP" altLang="en-US" sz="2800" b="1" dirty="0">
                <a:solidFill>
                  <a:srgbClr val="FFFF00"/>
                </a:solidFill>
                <a:latin typeface="+mj-ea"/>
                <a:ea typeface="+mj-ea"/>
              </a:rPr>
              <a:t>メシアの</a:t>
            </a:r>
            <a:r>
              <a:rPr lang="ja-JP" altLang="en-US" sz="2800" b="1" dirty="0" smtClean="0">
                <a:solidFill>
                  <a:srgbClr val="FFFF00"/>
                </a:solidFill>
                <a:latin typeface="+mj-ea"/>
                <a:ea typeface="+mj-ea"/>
              </a:rPr>
              <a:t>再臨→</a:t>
            </a:r>
            <a:r>
              <a:rPr lang="ja-JP" altLang="en-US" sz="2800" b="1" dirty="0">
                <a:solidFill>
                  <a:srgbClr val="FFFF00"/>
                </a:solidFill>
                <a:latin typeface="+mj-ea"/>
                <a:ea typeface="+mj-ea"/>
              </a:rPr>
              <a:t>千年</a:t>
            </a:r>
            <a:r>
              <a:rPr lang="ja-JP" altLang="en-US" sz="2800" b="1" dirty="0" smtClean="0">
                <a:solidFill>
                  <a:srgbClr val="FFFF00"/>
                </a:solidFill>
                <a:latin typeface="+mj-ea"/>
                <a:ea typeface="+mj-ea"/>
              </a:rPr>
              <a:t>王国</a:t>
            </a:r>
            <a:endParaRPr lang="en-US" altLang="ja-JP" sz="2800" b="1" dirty="0">
              <a:solidFill>
                <a:schemeClr val="bg1"/>
              </a:solidFill>
              <a:latin typeface="+mj-ea"/>
              <a:ea typeface="+mj-ea"/>
            </a:endParaRPr>
          </a:p>
          <a:p>
            <a:pPr>
              <a:defRPr/>
            </a:pPr>
            <a:endParaRPr lang="en-US" altLang="ja-JP" sz="1000" dirty="0">
              <a:solidFill>
                <a:srgbClr val="FFFF00"/>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⑷大患難時代の反ユダヤ</a:t>
            </a:r>
            <a:r>
              <a:rPr lang="ja-JP" altLang="en-US" sz="2800" dirty="0">
                <a:solidFill>
                  <a:schemeClr val="bg1"/>
                </a:solidFill>
                <a:latin typeface="+mj-ea"/>
                <a:ea typeface="+mj-ea"/>
              </a:rPr>
              <a:t>主義の</a:t>
            </a:r>
            <a:r>
              <a:rPr lang="ja-JP" altLang="en-US" sz="2800" dirty="0" smtClean="0">
                <a:solidFill>
                  <a:schemeClr val="bg1"/>
                </a:solidFill>
                <a:latin typeface="+mj-ea"/>
                <a:ea typeface="+mj-ea"/>
              </a:rPr>
              <a:t>最大目的</a:t>
            </a:r>
            <a:r>
              <a:rPr lang="ja-JP" altLang="en-US" sz="2800" dirty="0">
                <a:solidFill>
                  <a:schemeClr val="bg1"/>
                </a:solidFill>
                <a:latin typeface="+mj-ea"/>
                <a:ea typeface="+mj-ea"/>
              </a:rPr>
              <a:t>は、霊的な</a:t>
            </a:r>
            <a:r>
              <a:rPr lang="ja-JP" altLang="en-US" sz="2800" dirty="0" smtClean="0">
                <a:solidFill>
                  <a:schemeClr val="bg1"/>
                </a:solidFill>
                <a:latin typeface="+mj-ea"/>
                <a:ea typeface="+mj-ea"/>
              </a:rPr>
              <a:t>もの</a:t>
            </a:r>
            <a:r>
              <a:rPr lang="en-US" altLang="ja-JP" sz="2800" b="1" dirty="0" smtClean="0">
                <a:solidFill>
                  <a:srgbClr val="FFFF00"/>
                </a:solidFill>
                <a:latin typeface="+mj-ea"/>
                <a:ea typeface="+mj-ea"/>
              </a:rPr>
              <a:t>(</a:t>
            </a:r>
            <a:r>
              <a:rPr lang="ja-JP" altLang="en-US" sz="2800" b="1" dirty="0" smtClean="0">
                <a:solidFill>
                  <a:srgbClr val="FFFF00"/>
                </a:solidFill>
                <a:latin typeface="+mj-ea"/>
                <a:ea typeface="+mj-ea"/>
              </a:rPr>
              <a:t>再臨の阻止</a:t>
            </a:r>
            <a:r>
              <a:rPr lang="en-US" altLang="ja-JP" sz="2800" b="1" dirty="0" smtClean="0">
                <a:solidFill>
                  <a:srgbClr val="FFFF00"/>
                </a:solidFill>
                <a:latin typeface="+mj-ea"/>
                <a:ea typeface="+mj-ea"/>
              </a:rPr>
              <a:t>)</a:t>
            </a:r>
            <a:endParaRPr lang="en-US" altLang="ja-JP" sz="2800" dirty="0">
              <a:solidFill>
                <a:schemeClr val="bg1"/>
              </a:solidFill>
              <a:latin typeface="+mj-ea"/>
              <a:ea typeface="+mj-ea"/>
            </a:endParaRPr>
          </a:p>
          <a:p>
            <a:pPr>
              <a:defRPr/>
            </a:pPr>
            <a:endParaRPr lang="en-US" altLang="ja-JP" sz="1000" dirty="0" smtClean="0">
              <a:solidFill>
                <a:schemeClr val="bg1"/>
              </a:solidFill>
              <a:latin typeface="+mj-ea"/>
              <a:ea typeface="+mj-ea"/>
            </a:endParaRPr>
          </a:p>
          <a:p>
            <a:pPr>
              <a:defRPr/>
            </a:pPr>
            <a:r>
              <a:rPr lang="ja-JP" altLang="en-US" sz="2800" dirty="0" smtClean="0">
                <a:solidFill>
                  <a:schemeClr val="bg1"/>
                </a:solidFill>
                <a:latin typeface="+mj-ea"/>
                <a:ea typeface="+mj-ea"/>
              </a:rPr>
              <a:t>　　⑸執筆経緯は</a:t>
            </a:r>
            <a:r>
              <a:rPr lang="ja-JP" altLang="en-US" sz="2000" b="1" dirty="0" smtClean="0">
                <a:solidFill>
                  <a:srgbClr val="FFFF00"/>
                </a:solidFill>
                <a:latin typeface="+mj-ea"/>
                <a:ea typeface="+mj-ea"/>
              </a:rPr>
              <a:t>　</a:t>
            </a:r>
            <a:r>
              <a:rPr lang="ja-JP" altLang="en-US" sz="2800" b="1" dirty="0" smtClean="0">
                <a:solidFill>
                  <a:srgbClr val="FFFF00"/>
                </a:solidFill>
                <a:latin typeface="+mj-ea"/>
                <a:ea typeface="+mj-ea"/>
              </a:rPr>
              <a:t>「迫害の中にいる人々」</a:t>
            </a:r>
            <a:r>
              <a:rPr lang="ja-JP" altLang="en-US" sz="2800" b="1" dirty="0" smtClean="0">
                <a:solidFill>
                  <a:schemeClr val="bg1"/>
                </a:solidFill>
                <a:latin typeface="+mj-ea"/>
                <a:ea typeface="+mj-ea"/>
              </a:rPr>
              <a:t>と</a:t>
            </a:r>
            <a:r>
              <a:rPr lang="ja-JP" altLang="en-US" sz="2800" b="1" dirty="0" smtClean="0">
                <a:solidFill>
                  <a:srgbClr val="FFFF00"/>
                </a:solidFill>
                <a:latin typeface="+mj-ea"/>
                <a:ea typeface="+mj-ea"/>
              </a:rPr>
              <a:t>「教会全体」</a:t>
            </a:r>
            <a:r>
              <a:rPr lang="ja-JP" altLang="en-US" sz="2800" b="1" dirty="0" smtClean="0">
                <a:solidFill>
                  <a:schemeClr val="bg1"/>
                </a:solidFill>
                <a:latin typeface="+mj-ea"/>
                <a:ea typeface="+mj-ea"/>
              </a:rPr>
              <a:t>へ</a:t>
            </a:r>
            <a:r>
              <a:rPr lang="ja-JP" altLang="en-US" sz="2800" b="1" dirty="0">
                <a:solidFill>
                  <a:schemeClr val="bg1"/>
                </a:solidFill>
                <a:latin typeface="+mj-ea"/>
                <a:ea typeface="+mj-ea"/>
              </a:rPr>
              <a:t>の</a:t>
            </a:r>
            <a:r>
              <a:rPr lang="ja-JP" altLang="en-US" sz="2800" b="1" dirty="0" smtClean="0">
                <a:solidFill>
                  <a:schemeClr val="bg1"/>
                </a:solidFill>
                <a:latin typeface="+mj-ea"/>
                <a:ea typeface="+mj-ea"/>
              </a:rPr>
              <a:t>励ましと矯正</a:t>
            </a:r>
            <a:endParaRPr lang="en-US" altLang="ja-JP" sz="2800" b="1"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b="1" dirty="0" smtClean="0">
                <a:solidFill>
                  <a:schemeClr val="bg1"/>
                </a:solidFill>
                <a:latin typeface="+mj-ea"/>
                <a:ea typeface="+mj-ea"/>
              </a:rPr>
              <a:t>　</a:t>
            </a:r>
            <a:r>
              <a:rPr lang="ja-JP" altLang="en-US" sz="2400" b="1" dirty="0" smtClean="0">
                <a:solidFill>
                  <a:schemeClr val="bg1"/>
                </a:solidFill>
                <a:latin typeface="+mj-ea"/>
                <a:ea typeface="+mj-ea"/>
              </a:rPr>
              <a:t>「</a:t>
            </a:r>
            <a:r>
              <a:rPr lang="en-US" altLang="ja-JP" sz="2400" b="1" dirty="0" smtClean="0">
                <a:solidFill>
                  <a:schemeClr val="bg1"/>
                </a:solidFill>
                <a:latin typeface="+mj-ea"/>
                <a:ea typeface="+mj-ea"/>
              </a:rPr>
              <a:t> </a:t>
            </a:r>
            <a:r>
              <a:rPr lang="en-US" altLang="ja-JP" sz="2400" b="1" dirty="0">
                <a:solidFill>
                  <a:schemeClr val="bg1"/>
                </a:solidFill>
                <a:latin typeface="+mj-ea"/>
                <a:ea typeface="+mj-ea"/>
              </a:rPr>
              <a:t>22</a:t>
            </a:r>
            <a:r>
              <a:rPr lang="ja-JP" altLang="en-US" sz="2400" b="1" dirty="0">
                <a:solidFill>
                  <a:schemeClr val="bg1"/>
                </a:solidFill>
                <a:latin typeface="+mj-ea"/>
                <a:ea typeface="+mj-ea"/>
              </a:rPr>
              <a:t>：</a:t>
            </a:r>
            <a:r>
              <a:rPr lang="en-US" altLang="ja-JP" sz="2400" b="1" dirty="0" smtClean="0">
                <a:solidFill>
                  <a:schemeClr val="bg1"/>
                </a:solidFill>
                <a:latin typeface="+mj-ea"/>
                <a:ea typeface="+mj-ea"/>
              </a:rPr>
              <a:t>7 </a:t>
            </a:r>
            <a:r>
              <a:rPr lang="ja-JP" altLang="en-US" sz="2400" b="1" dirty="0" smtClean="0">
                <a:solidFill>
                  <a:schemeClr val="bg1"/>
                </a:solidFill>
                <a:latin typeface="+mj-ea"/>
                <a:ea typeface="+mj-ea"/>
              </a:rPr>
              <a:t>見よ</a:t>
            </a:r>
            <a:r>
              <a:rPr lang="ja-JP" altLang="en-US" sz="2400" b="1" dirty="0">
                <a:solidFill>
                  <a:schemeClr val="bg1"/>
                </a:solidFill>
                <a:latin typeface="+mj-ea"/>
                <a:ea typeface="+mj-ea"/>
              </a:rPr>
              <a:t>。わたしはすぐに来る</a:t>
            </a:r>
            <a:r>
              <a:rPr lang="ja-JP" altLang="en-US" sz="2400" b="1" dirty="0" smtClean="0">
                <a:solidFill>
                  <a:schemeClr val="bg1"/>
                </a:solidFill>
                <a:latin typeface="+mj-ea"/>
                <a:ea typeface="+mj-ea"/>
              </a:rPr>
              <a:t>。この</a:t>
            </a:r>
            <a:r>
              <a:rPr lang="ja-JP" altLang="en-US" sz="2400" b="1" dirty="0">
                <a:solidFill>
                  <a:schemeClr val="bg1"/>
                </a:solidFill>
                <a:latin typeface="+mj-ea"/>
                <a:ea typeface="+mj-ea"/>
              </a:rPr>
              <a:t>書の預言のことばを</a:t>
            </a:r>
            <a:r>
              <a:rPr lang="ja-JP" altLang="en-US" sz="2400" b="1" dirty="0">
                <a:solidFill>
                  <a:srgbClr val="FFFF00"/>
                </a:solidFill>
                <a:latin typeface="+mj-ea"/>
                <a:ea typeface="+mj-ea"/>
              </a:rPr>
              <a:t>堅く守る</a:t>
            </a:r>
            <a:r>
              <a:rPr lang="ja-JP" altLang="en-US" sz="2400" b="1" dirty="0">
                <a:solidFill>
                  <a:schemeClr val="bg1"/>
                </a:solidFill>
                <a:latin typeface="+mj-ea"/>
                <a:ea typeface="+mj-ea"/>
              </a:rPr>
              <a:t>者は、幸いである。」</a:t>
            </a:r>
            <a:endParaRPr lang="en-US" altLang="ja-JP" sz="2400" b="1" dirty="0">
              <a:solidFill>
                <a:schemeClr val="bg1"/>
              </a:solidFill>
              <a:latin typeface="+mj-ea"/>
              <a:ea typeface="+mj-ea"/>
            </a:endParaRPr>
          </a:p>
          <a:p>
            <a:pPr>
              <a:defRPr/>
            </a:pPr>
            <a:r>
              <a:rPr lang="ja-JP" altLang="en-US" sz="1000" dirty="0">
                <a:solidFill>
                  <a:schemeClr val="bg1"/>
                </a:solidFill>
                <a:latin typeface="+mj-ea"/>
                <a:ea typeface="+mj-ea"/>
              </a:rPr>
              <a:t>　　</a:t>
            </a:r>
            <a:endParaRPr lang="en-US" altLang="ja-JP" sz="1000" dirty="0" smtClean="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400" dirty="0" smtClean="0">
                <a:solidFill>
                  <a:schemeClr val="bg1"/>
                </a:solidFill>
                <a:latin typeface="+mj-ea"/>
                <a:ea typeface="+mj-ea"/>
              </a:rPr>
              <a:t>　   </a:t>
            </a:r>
            <a:r>
              <a:rPr lang="ja-JP" altLang="en-US" sz="2000" dirty="0" smtClean="0">
                <a:solidFill>
                  <a:schemeClr val="bg1"/>
                </a:solidFill>
                <a:latin typeface="+mj-ea"/>
                <a:ea typeface="+mj-ea"/>
              </a:rPr>
              <a:t>「堅く守る」</a:t>
            </a:r>
            <a:r>
              <a:rPr lang="ja-JP" altLang="en-US" sz="2000" dirty="0">
                <a:solidFill>
                  <a:schemeClr val="bg1"/>
                </a:solidFill>
                <a:latin typeface="+mj-ea"/>
                <a:ea typeface="+mj-ea"/>
              </a:rPr>
              <a:t>とは</a:t>
            </a:r>
            <a:r>
              <a:rPr lang="ja-JP" altLang="en-US" sz="2000" dirty="0" smtClean="0">
                <a:solidFill>
                  <a:schemeClr val="bg1"/>
                </a:solidFill>
                <a:latin typeface="+mj-ea"/>
                <a:ea typeface="+mj-ea"/>
              </a:rPr>
              <a:t>、「</a:t>
            </a:r>
            <a:r>
              <a:rPr lang="ja-JP" altLang="en-US" sz="2000" dirty="0">
                <a:solidFill>
                  <a:schemeClr val="bg1"/>
                </a:solidFill>
                <a:latin typeface="+mj-ea"/>
                <a:ea typeface="+mj-ea"/>
              </a:rPr>
              <a:t>心に留め見張っている状態」を言います</a:t>
            </a:r>
            <a:r>
              <a:rPr lang="ja-JP" altLang="en-US" sz="2000" dirty="0" smtClean="0">
                <a:solidFill>
                  <a:schemeClr val="bg1"/>
                </a:solidFill>
                <a:latin typeface="+mj-ea"/>
                <a:ea typeface="+mj-ea"/>
              </a:rPr>
              <a:t>。</a:t>
            </a:r>
            <a:endParaRPr lang="en-US" altLang="ja-JP" sz="2000" dirty="0" smtClean="0">
              <a:solidFill>
                <a:schemeClr val="bg1"/>
              </a:solidFill>
              <a:latin typeface="+mj-ea"/>
              <a:ea typeface="+mj-ea"/>
            </a:endParaRPr>
          </a:p>
          <a:p>
            <a:pPr>
              <a:defRPr/>
            </a:pPr>
            <a:r>
              <a:rPr lang="ja-JP" altLang="en-US" sz="2000" dirty="0">
                <a:solidFill>
                  <a:schemeClr val="bg1"/>
                </a:solidFill>
                <a:latin typeface="+mj-ea"/>
                <a:ea typeface="+mj-ea"/>
              </a:rPr>
              <a:t>　</a:t>
            </a:r>
            <a:r>
              <a:rPr lang="ja-JP" altLang="en-US" sz="2000" dirty="0" smtClean="0">
                <a:solidFill>
                  <a:schemeClr val="bg1"/>
                </a:solidFill>
                <a:latin typeface="+mj-ea"/>
                <a:ea typeface="+mj-ea"/>
              </a:rPr>
              <a:t>　　  黙示録</a:t>
            </a:r>
            <a:r>
              <a:rPr lang="ja-JP" altLang="en-US" sz="2000" dirty="0">
                <a:solidFill>
                  <a:schemeClr val="bg1"/>
                </a:solidFill>
                <a:latin typeface="+mj-ea"/>
                <a:ea typeface="+mj-ea"/>
              </a:rPr>
              <a:t>のテーマを理解し、主の大いなる再臨の日を</a:t>
            </a:r>
            <a:r>
              <a:rPr lang="ja-JP" altLang="en-US" sz="2000" dirty="0" smtClean="0">
                <a:solidFill>
                  <a:schemeClr val="bg1"/>
                </a:solidFill>
                <a:latin typeface="+mj-ea"/>
                <a:ea typeface="+mj-ea"/>
              </a:rPr>
              <a:t>待ちましょう！</a:t>
            </a:r>
            <a:endParaRPr lang="en-US" altLang="ja-JP" sz="2000" dirty="0" smtClean="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u="sng" dirty="0" smtClean="0">
                <a:solidFill>
                  <a:schemeClr val="bg1"/>
                </a:solidFill>
                <a:latin typeface="+mj-ea"/>
                <a:ea typeface="+mj-ea"/>
              </a:rPr>
              <a:t>そして再臨の条件であるユダヤ人の民族的回心を祈りつつ、教会としての責務を果たしましょう！</a:t>
            </a:r>
            <a:endParaRPr lang="en-US" altLang="ja-JP" sz="2000" u="sng" dirty="0">
              <a:solidFill>
                <a:schemeClr val="bg1"/>
              </a:solidFill>
              <a:latin typeface="+mj-ea"/>
              <a:ea typeface="+mj-ea"/>
            </a:endParaRPr>
          </a:p>
        </p:txBody>
      </p:sp>
      <p:sp>
        <p:nvSpPr>
          <p:cNvPr id="5" name="テキスト ボックス 4"/>
          <p:cNvSpPr txBox="1"/>
          <p:nvPr/>
        </p:nvSpPr>
        <p:spPr>
          <a:xfrm>
            <a:off x="35350" y="-14670"/>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黙示録の要点</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834905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8998" y="39922"/>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ユダヤ人に対する教会の責務まとめ</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66294" y="3088673"/>
            <a:ext cx="11229836" cy="1723549"/>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．物質的な物を分かち合う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27</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➀異邦人は霊的な祝福をユダヤ人から受けた。</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②それゆえ、物質的な祝福を届けるべきである。</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経済的な必要性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ユダヤ人伝道への支援</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8566" y="1054016"/>
            <a:ext cx="11229836" cy="1785104"/>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．福音を伝える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16</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➀動詞は現在形。今も真理である。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②福音は、ユダヤ人に、次に異邦人に伝える。</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パウロの伝道の原則でもある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③この原則は、あらゆる団体、個人、地域に適用される。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470838" y="5123330"/>
            <a:ext cx="11229836" cy="116955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．ユダヤ人のために祈る</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➀詩</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122:6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④ロマ</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p>
        </p:txBody>
      </p:sp>
    </p:spTree>
    <p:extLst>
      <p:ext uri="{BB962C8B-B14F-4D97-AF65-F5344CB8AC3E}">
        <p14:creationId xmlns:p14="http://schemas.microsoft.com/office/powerpoint/2010/main" val="3859024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6" y="181790"/>
            <a:ext cx="11668835" cy="4247317"/>
          </a:xfrm>
          <a:prstGeom prst="rect">
            <a:avLst/>
          </a:prstGeom>
          <a:noFill/>
        </p:spPr>
        <p:txBody>
          <a:bodyPr wrap="square">
            <a:spAutoFit/>
          </a:bodyPr>
          <a:lstStyle/>
          <a:p>
            <a:pPr>
              <a:defRPr/>
            </a:pP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回）黙示録</a:t>
            </a: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章アウトライン</a:t>
            </a:r>
            <a:endPar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「大バビロンのさばき」</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「獣のさばき」</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「大淫婦の滅び」</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「政治的バビロンの崩壊」</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「大バビロンの崩壊を嘆く人々」</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「大バビロンの滅亡を喜ぶ人々」　</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444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286871" y="928906"/>
            <a:ext cx="11654117" cy="5776693"/>
          </a:xfrm>
          <a:prstGeom prst="rect">
            <a:avLst/>
          </a:prstGeom>
        </p:spPr>
      </p:pic>
      <p:sp>
        <p:nvSpPr>
          <p:cNvPr id="22" name="テキスト ボックス 21"/>
          <p:cNvSpPr txBox="1"/>
          <p:nvPr/>
        </p:nvSpPr>
        <p:spPr>
          <a:xfrm>
            <a:off x="52068" y="-16904"/>
            <a:ext cx="12327501" cy="830997"/>
          </a:xfrm>
          <a:prstGeom prst="rect">
            <a:avLst/>
          </a:prstGeom>
          <a:noFill/>
        </p:spPr>
        <p:txBody>
          <a:bodyPr wrap="square">
            <a:spAutoFit/>
          </a:bodyPr>
          <a:lstStyle/>
          <a:p>
            <a:pPr>
              <a:defRPr/>
            </a:pP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今後学ぶことの展望</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回まで</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 name="角丸四角形 15"/>
          <p:cNvSpPr/>
          <p:nvPr/>
        </p:nvSpPr>
        <p:spPr>
          <a:xfrm>
            <a:off x="8391397" y="4409489"/>
            <a:ext cx="2003941"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8</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(8/27)</a:t>
            </a:r>
          </a:p>
        </p:txBody>
      </p:sp>
      <p:sp>
        <p:nvSpPr>
          <p:cNvPr id="19" name="角丸四角形 18"/>
          <p:cNvSpPr/>
          <p:nvPr/>
        </p:nvSpPr>
        <p:spPr>
          <a:xfrm>
            <a:off x="8391397" y="5383765"/>
            <a:ext cx="2488435"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9</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(9/24)</a:t>
            </a:r>
          </a:p>
        </p:txBody>
      </p:sp>
      <p:sp>
        <p:nvSpPr>
          <p:cNvPr id="20" name="角丸四角形 19"/>
          <p:cNvSpPr/>
          <p:nvPr/>
        </p:nvSpPr>
        <p:spPr>
          <a:xfrm>
            <a:off x="8391397" y="5706963"/>
            <a:ext cx="240428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10</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(10/29)</a:t>
            </a:r>
          </a:p>
        </p:txBody>
      </p:sp>
      <p:sp>
        <p:nvSpPr>
          <p:cNvPr id="21" name="角丸四角形 20"/>
          <p:cNvSpPr/>
          <p:nvPr/>
        </p:nvSpPr>
        <p:spPr>
          <a:xfrm>
            <a:off x="8391397" y="6056028"/>
            <a:ext cx="240655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11</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(11/26)</a:t>
            </a:r>
          </a:p>
        </p:txBody>
      </p:sp>
      <p:sp>
        <p:nvSpPr>
          <p:cNvPr id="23" name="角丸四角形 22"/>
          <p:cNvSpPr/>
          <p:nvPr/>
        </p:nvSpPr>
        <p:spPr>
          <a:xfrm>
            <a:off x="8391397" y="6379143"/>
            <a:ext cx="24042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12</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(12/24)</a:t>
            </a:r>
          </a:p>
        </p:txBody>
      </p:sp>
      <p:sp>
        <p:nvSpPr>
          <p:cNvPr id="12" name="右大かっこ 11"/>
          <p:cNvSpPr/>
          <p:nvPr/>
        </p:nvSpPr>
        <p:spPr>
          <a:xfrm>
            <a:off x="8087972" y="5639014"/>
            <a:ext cx="328111" cy="432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大かっこ 12"/>
          <p:cNvSpPr/>
          <p:nvPr/>
        </p:nvSpPr>
        <p:spPr>
          <a:xfrm>
            <a:off x="8061082" y="3819183"/>
            <a:ext cx="328111" cy="1620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69641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22830" y="374775"/>
            <a:ext cx="11900848" cy="4093428"/>
          </a:xfrm>
          <a:prstGeom prst="rect">
            <a:avLst/>
          </a:prstGeom>
          <a:noFill/>
        </p:spPr>
        <p:txBody>
          <a:bodyPr wrap="square">
            <a:spAutoFit/>
          </a:bodyPr>
          <a:lstStyle/>
          <a:p>
            <a:pPr>
              <a:defRPr/>
            </a:pPr>
            <a:r>
              <a:rPr lang="en-US" altLang="ja-JP"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40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r>
              <a:rPr lang="ja-JP" altLang="en-US"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の側に立ち、雄々しく歩む義人</a:t>
            </a:r>
            <a:endParaRPr lang="en-US" altLang="ja-JP"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真に恐れるべき方から目を離さない</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⑵やがて来るべきよき日</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神が歴史を支配しておられるとは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⑷神は現代人に何を語っておられるでしょうか？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天に宝を積む生き方とは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神の側に立って歩む義人とは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395790" y="4975463"/>
            <a:ext cx="11450470" cy="1200329"/>
          </a:xfrm>
          <a:prstGeom prst="rect">
            <a:avLst/>
          </a:prstGeom>
          <a:noFill/>
        </p:spPr>
        <p:txBody>
          <a:bodyPr wrap="square">
            <a:spAutoFit/>
          </a:bodyPr>
          <a:lstStyle/>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このメッセージは、二つの</a:t>
            </a: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宗教的、政治的</a:t>
            </a: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大バビロンについて学ぼうとするものである。</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38880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63552" y="692696"/>
            <a:ext cx="842493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ここからが本論！</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95600" y="2759498"/>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86268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2119396"/>
            <a:ext cx="12162017" cy="2862322"/>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宗教的バビロンの裁きと</a:t>
            </a: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滅び</a:t>
            </a: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10</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本の角と</a:t>
            </a:r>
            <a:r>
              <a:rPr lang="en-US" altLang="ja-JP"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7</a:t>
            </a:r>
            <a:r>
              <a:rPr lang="ja-JP" altLang="en-US" sz="3600" dirty="0" err="1">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つの</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頭を持つ獣</a:t>
            </a:r>
            <a:r>
              <a:rPr lang="en-US" altLang="ja-JP"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バビロン</a:t>
            </a:r>
            <a:r>
              <a:rPr lang="en-US" altLang="ja-JP"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と</a:t>
            </a: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は～</a:t>
            </a:r>
            <a:endParaRPr lang="en-US" altLang="ja-JP"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06536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990165" y="152626"/>
            <a:ext cx="8211954" cy="6552973"/>
          </a:xfrm>
          <a:prstGeom prst="rect">
            <a:avLst/>
          </a:prstGeom>
        </p:spPr>
      </p:pic>
      <p:sp>
        <p:nvSpPr>
          <p:cNvPr id="11" name="星 5 10"/>
          <p:cNvSpPr/>
          <p:nvPr/>
        </p:nvSpPr>
        <p:spPr>
          <a:xfrm>
            <a:off x="2128020" y="305003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036984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68926" y="687824"/>
            <a:ext cx="11246556" cy="6124754"/>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17:1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また、七つの鉢を持つ七人の御使いのひとりが来て、私に話して、こう言った。「ここに来なさい。</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大水</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の上にすわっている大淫婦</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へのさばきを見せましょう。</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17:2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地の王たちは、この女と不品行を行い、地に住む人々も、この女の不品行のぶどう酒に酔ったのです。</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17:3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それから、御使いは、御霊に感じた私を荒野に連れて行った。すると私は、ひとりの女が緋色の獣に乗っているのを見た。その獣は神をけがす名で満ちており、七つの頭と十本の角を持っていた。</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17:4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この女は紫と緋の衣を着ていて、金と宝石と真珠とで身を飾り、憎むべきものや自分の不品行の汚れでいっぱいになった金の杯を手に持っていた。</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17:5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その額には、意味の秘められた名が書かれていた。すなわち、「</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すべての淫婦と地の憎むべきものとの母、大バビロン</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」という名であった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17:6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そして、私はこの女が、</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聖徒たちの血</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とイエスの証人たちの血に酔っている</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のを見た。私はこの女を見たとき、非常に驚いた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「大バビロンのさばき」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291417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09433" y="226378"/>
            <a:ext cx="11492757" cy="6124754"/>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神戸元町聖書フォーラム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解メッセージ</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p>
          <a:p>
            <a:pPr algn="ct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2016/8/27(</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66699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45911" y="2086050"/>
            <a:ext cx="11054686" cy="3970318"/>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rPr>
              <a:t>17:15 </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御使いはまた私に言った。「あなたが見た水、すなわち淫婦がすわっている所は、もろもろの民族、群衆、国民、国語です。</a:t>
            </a:r>
            <a:r>
              <a:rPr lang="en-US" altLang="ja-JP" sz="2800" dirty="0">
                <a:solidFill>
                  <a:srgbClr val="FFFF00"/>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17:16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あなたが見た十本の角と、あの獣とは、その淫婦を憎み、彼女を荒廃させ、裸にし、その肉を食い、彼女を火で焼き尽くすようになります</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17:17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それは、神が、</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み</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ことばの成就するときまで、神のみこころを行う思いを彼らの心に起こさせ、彼らが心を一つにして、</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その支配権を獣に与える</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ようにされたからです。</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17:18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あなたが見たあの女は、地上の王たちを支配する大きな都のことです。</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09182" y="1343477"/>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「大淫婦の滅び」</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74874" y="21915"/>
            <a:ext cx="12014578" cy="923330"/>
          </a:xfrm>
          <a:prstGeom prst="rect">
            <a:avLst/>
          </a:prstGeom>
          <a:noFill/>
        </p:spPr>
        <p:txBody>
          <a:bodyPr wrap="square">
            <a:spAutoFit/>
          </a:bodyPr>
          <a:lstStyle/>
          <a:p>
            <a:pPr algn="ctr">
              <a:defRPr/>
            </a:pPr>
            <a:r>
              <a:rPr lang="ja-JP" altLang="en-US" sz="5400" b="1"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大水とは、全世界の諸民族を指します</a:t>
            </a:r>
            <a:endParaRPr lang="en-US" altLang="ja-JP" sz="5400" b="1"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860312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5071" y="204716"/>
            <a:ext cx="11754391" cy="6428096"/>
          </a:xfrm>
          <a:prstGeom prst="rect">
            <a:avLst/>
          </a:prstGeom>
        </p:spPr>
      </p:pic>
      <p:sp>
        <p:nvSpPr>
          <p:cNvPr id="5" name="星 5 4"/>
          <p:cNvSpPr/>
          <p:nvPr/>
        </p:nvSpPr>
        <p:spPr>
          <a:xfrm>
            <a:off x="7720450" y="260756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2910620" y="591368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7880229" y="4625721"/>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星 5 8"/>
          <p:cNvSpPr/>
          <p:nvPr/>
        </p:nvSpPr>
        <p:spPr>
          <a:xfrm>
            <a:off x="7763667" y="185920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0" name="星 5 9"/>
          <p:cNvSpPr/>
          <p:nvPr/>
        </p:nvSpPr>
        <p:spPr>
          <a:xfrm>
            <a:off x="9068049" y="5315451"/>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2" name="星 5 11"/>
          <p:cNvSpPr/>
          <p:nvPr/>
        </p:nvSpPr>
        <p:spPr>
          <a:xfrm>
            <a:off x="9616238" y="4567097"/>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4" name="星 5 13"/>
          <p:cNvSpPr/>
          <p:nvPr/>
        </p:nvSpPr>
        <p:spPr>
          <a:xfrm>
            <a:off x="8799642" y="4569370"/>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5" name="星 5 14"/>
          <p:cNvSpPr/>
          <p:nvPr/>
        </p:nvSpPr>
        <p:spPr>
          <a:xfrm>
            <a:off x="9714046" y="3805093"/>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6" name="星 5 15"/>
          <p:cNvSpPr/>
          <p:nvPr/>
        </p:nvSpPr>
        <p:spPr>
          <a:xfrm>
            <a:off x="9716318" y="1582779"/>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7" name="星 5 16"/>
          <p:cNvSpPr/>
          <p:nvPr/>
        </p:nvSpPr>
        <p:spPr>
          <a:xfrm>
            <a:off x="9609408" y="370398"/>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8" name="星 5 17"/>
          <p:cNvSpPr/>
          <p:nvPr/>
        </p:nvSpPr>
        <p:spPr>
          <a:xfrm>
            <a:off x="8202675" y="157488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9" name="星 5 18"/>
          <p:cNvSpPr/>
          <p:nvPr/>
        </p:nvSpPr>
        <p:spPr>
          <a:xfrm>
            <a:off x="8095764" y="36250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3" name="円/楕円 2"/>
          <p:cNvSpPr/>
          <p:nvPr/>
        </p:nvSpPr>
        <p:spPr>
          <a:xfrm>
            <a:off x="6332561" y="928048"/>
            <a:ext cx="142483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円/楕円 19"/>
          <p:cNvSpPr/>
          <p:nvPr/>
        </p:nvSpPr>
        <p:spPr>
          <a:xfrm>
            <a:off x="9896901" y="3687174"/>
            <a:ext cx="666465"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p:cNvSpPr/>
          <p:nvPr/>
        </p:nvSpPr>
        <p:spPr>
          <a:xfrm>
            <a:off x="9616239" y="4426431"/>
            <a:ext cx="118141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 21"/>
          <p:cNvSpPr/>
          <p:nvPr/>
        </p:nvSpPr>
        <p:spPr>
          <a:xfrm>
            <a:off x="225071" y="5206632"/>
            <a:ext cx="10692000" cy="1368000"/>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572000" y="204715"/>
            <a:ext cx="6385644" cy="5001917"/>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6289711" y="525751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5" name="角丸四角形 24"/>
          <p:cNvSpPr/>
          <p:nvPr/>
        </p:nvSpPr>
        <p:spPr>
          <a:xfrm>
            <a:off x="8094122" y="500131"/>
            <a:ext cx="2548719"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0070C0"/>
                </a:solidFill>
              </a:rPr>
              <a:t>10</a:t>
            </a:r>
            <a:r>
              <a:rPr kumimoji="1" lang="ja-JP" altLang="en-US" sz="3600" dirty="0" smtClean="0">
                <a:solidFill>
                  <a:srgbClr val="0070C0"/>
                </a:solidFill>
              </a:rPr>
              <a:t>本の角</a:t>
            </a:r>
            <a:endParaRPr kumimoji="1" lang="ja-JP" altLang="en-US" sz="3600" dirty="0">
              <a:solidFill>
                <a:srgbClr val="0070C0"/>
              </a:solidFill>
            </a:endParaRPr>
          </a:p>
        </p:txBody>
      </p:sp>
      <p:sp>
        <p:nvSpPr>
          <p:cNvPr id="26" name="角丸四角形 25"/>
          <p:cNvSpPr/>
          <p:nvPr/>
        </p:nvSpPr>
        <p:spPr>
          <a:xfrm>
            <a:off x="9049644" y="5757389"/>
            <a:ext cx="1908000"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rgbClr val="0070C0"/>
                </a:solidFill>
              </a:rPr>
              <a:t>7</a:t>
            </a:r>
            <a:r>
              <a:rPr lang="ja-JP" altLang="en-US" sz="3600" dirty="0" err="1" smtClean="0">
                <a:solidFill>
                  <a:srgbClr val="0070C0"/>
                </a:solidFill>
              </a:rPr>
              <a:t>つ</a:t>
            </a:r>
            <a:r>
              <a:rPr kumimoji="1" lang="ja-JP" altLang="en-US" sz="3600" dirty="0" err="1" smtClean="0">
                <a:solidFill>
                  <a:srgbClr val="0070C0"/>
                </a:solidFill>
              </a:rPr>
              <a:t>の</a:t>
            </a:r>
            <a:r>
              <a:rPr kumimoji="1" lang="ja-JP" altLang="en-US" sz="3600" dirty="0" smtClean="0">
                <a:solidFill>
                  <a:srgbClr val="0070C0"/>
                </a:solidFill>
              </a:rPr>
              <a:t>頭</a:t>
            </a:r>
            <a:endParaRPr kumimoji="1" lang="ja-JP" altLang="en-US" sz="3600" dirty="0">
              <a:solidFill>
                <a:srgbClr val="0070C0"/>
              </a:solidFill>
            </a:endParaRPr>
          </a:p>
        </p:txBody>
      </p:sp>
    </p:spTree>
    <p:extLst>
      <p:ext uri="{BB962C8B-B14F-4D97-AF65-F5344CB8AC3E}">
        <p14:creationId xmlns:p14="http://schemas.microsoft.com/office/powerpoint/2010/main" val="334211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2178136"/>
            <a:ext cx="10890913" cy="3970318"/>
          </a:xfrm>
          <a:prstGeom prst="rect">
            <a:avLst/>
          </a:prstGeom>
          <a:noFill/>
        </p:spPr>
        <p:txBody>
          <a:bodyPr wrap="square">
            <a:spAutoFit/>
          </a:bodyPr>
          <a:lstStyle/>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6:9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小羊が第五の封印を解いたとき、私は、</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神のことばと、自分たちが立てたあかしとのために殺された人々のたましい</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が祭壇の下にいるのを見た。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6:10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彼らは大声で叫んで言った</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。『聖なる、真実な主よ。　いつまでさばきを行なわず、地に住む者に私たちの血の復讐をなさらないのですか。』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6:11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すると、彼らのひとりひとりに白い衣が与えられた。　そして彼らは、『あなたがたと同じしも</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べ</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、また兄弟たちで、あなたがたと同じように殺されるはずの人々の数が満ちるまで、もうしばらくの間、休んでいなさい。』と言い渡された。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271642"/>
            <a:ext cx="12010030" cy="707886"/>
          </a:xfrm>
          <a:prstGeom prst="rect">
            <a:avLst/>
          </a:prstGeom>
          <a:noFill/>
        </p:spPr>
        <p:txBody>
          <a:bodyPr wrap="square">
            <a:spAutoFit/>
          </a:bodyPr>
          <a:lstStyle/>
          <a:p>
            <a:pPr lvl="0">
              <a:defRPr/>
            </a:pP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4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「第五の封印」</a:t>
            </a:r>
            <a:endParaRPr lang="ja-JP" altLang="ja-JP" sz="40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8522" y="76507"/>
            <a:ext cx="12014578" cy="923330"/>
          </a:xfrm>
          <a:prstGeom prst="rect">
            <a:avLst/>
          </a:prstGeom>
          <a:noFill/>
        </p:spPr>
        <p:txBody>
          <a:bodyPr wrap="square">
            <a:spAutoFit/>
          </a:bodyPr>
          <a:lstStyle/>
          <a:p>
            <a:pPr algn="ctr">
              <a:defRPr/>
            </a:pPr>
            <a:r>
              <a:rPr lang="ja-JP" altLang="en-US" sz="5400" b="1"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第</a:t>
            </a:r>
            <a:r>
              <a:rPr lang="en-US" altLang="ja-JP" sz="5400" b="1"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5</a:t>
            </a:r>
            <a:r>
              <a:rPr lang="ja-JP" altLang="en-US" sz="5400" b="1"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の封印の殉教者たち</a:t>
            </a:r>
            <a:endParaRPr lang="en-US" altLang="ja-JP" sz="5400" b="1"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98457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11474" y="3744766"/>
            <a:ext cx="53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角丸四角形 171"/>
          <p:cNvSpPr/>
          <p:nvPr/>
        </p:nvSpPr>
        <p:spPr>
          <a:xfrm>
            <a:off x="4985857" y="5086518"/>
            <a:ext cx="1296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295549" y="4588657"/>
            <a:ext cx="5328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a:off x="4969937" y="5780285"/>
            <a:ext cx="3348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47615"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2182007" y="32082"/>
            <a:ext cx="2952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53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69626"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2147129" y="-23144"/>
            <a:ext cx="309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33505"/>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56138"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7"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914960"/>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p:cNvSpPr txBox="1"/>
          <p:nvPr/>
        </p:nvSpPr>
        <p:spPr>
          <a:xfrm>
            <a:off x="2387742" y="6009726"/>
            <a:ext cx="2304000" cy="26161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刈り取り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52313" y="-1847"/>
            <a:ext cx="3924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426210" y="3510780"/>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14" name="直線コネクタ 213"/>
          <p:cNvCxnSpPr/>
          <p:nvPr/>
        </p:nvCxnSpPr>
        <p:spPr>
          <a:xfrm>
            <a:off x="9302757" y="2200140"/>
            <a:ext cx="0" cy="7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4" name="角丸四角形 223"/>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5" name="角丸四角形 224"/>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26" name="図 225"/>
          <p:cNvPicPr>
            <a:picLocks noChangeAspect="1"/>
          </p:cNvPicPr>
          <p:nvPr/>
        </p:nvPicPr>
        <p:blipFill>
          <a:blip r:embed="rId4"/>
          <a:stretch>
            <a:fillRect/>
          </a:stretch>
        </p:blipFill>
        <p:spPr>
          <a:xfrm>
            <a:off x="115066" y="56484"/>
            <a:ext cx="1260000" cy="295714"/>
          </a:xfrm>
          <a:prstGeom prst="rect">
            <a:avLst/>
          </a:prstGeom>
        </p:spPr>
      </p:pic>
      <p:sp>
        <p:nvSpPr>
          <p:cNvPr id="227" name="テキスト ボックス 226"/>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8" name="テキスト ボックス 22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テキスト ボックス 22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0" name="テキスト ボックス 229"/>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9" name="直線コネクタ 188"/>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4804361"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8" name="テキスト ボックス 187"/>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テキスト ボックス 190"/>
          <p:cNvSpPr txBox="1"/>
          <p:nvPr/>
        </p:nvSpPr>
        <p:spPr>
          <a:xfrm>
            <a:off x="3006494" y="33497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2" name="直線コネクタ 191"/>
          <p:cNvCxnSpPr/>
          <p:nvPr/>
        </p:nvCxnSpPr>
        <p:spPr>
          <a:xfrm>
            <a:off x="3597519" y="55455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882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882588" y="217428"/>
            <a:ext cx="8512137" cy="6488172"/>
          </a:xfrm>
          <a:prstGeom prst="rect">
            <a:avLst/>
          </a:prstGeom>
        </p:spPr>
      </p:pic>
      <p:sp>
        <p:nvSpPr>
          <p:cNvPr id="11" name="星 5 10"/>
          <p:cNvSpPr/>
          <p:nvPr/>
        </p:nvSpPr>
        <p:spPr>
          <a:xfrm>
            <a:off x="2018212" y="3454166"/>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99948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14151" y="686217"/>
            <a:ext cx="11054686" cy="5632311"/>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17:7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すると、御使いは私にこう言った。「なぜ驚くのですか。私は、あなたに、この女の秘義と、この</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女を乗せた、七つの頭と十本の角とを持つ獣</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の秘義とを話してあげましょう</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 17:8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あなたの見た獣は、</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昔いたが、今はいません。しかし、やがて底知れぬ所から上って来ます</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。そして彼は、ついには滅びます。地上に住む者たちで、世の初めからいのちの書に名を書きしるされていない者は、その獣が、</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昔はいたが、今はおらず、やがて現れるのを見て驚きます。</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17:9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ここに知恵の心があります。</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七つの頭</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とは、この女がすわっている</a:t>
            </a:r>
            <a:r>
              <a:rPr lang="ja-JP" altLang="ja-JP" sz="3000" dirty="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rPr>
              <a:t>七つの山で、七人の王たち</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のことです。</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17:10 </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五人はすでに倒れたが、ひとりは今おり、ほかのひとりは、まだ来ていません。しかし彼が来れば、しばらくの間とどまるはずです</a:t>
            </a:r>
            <a:r>
              <a:rPr lang="ja-JP" altLang="ja-JP" sz="30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0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「獣のさばき」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727150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14151" y="255908"/>
            <a:ext cx="11054686" cy="4708981"/>
          </a:xfrm>
          <a:prstGeom prst="rect">
            <a:avLst/>
          </a:prstGeom>
          <a:noFill/>
        </p:spPr>
        <p:txBody>
          <a:bodyPr wrap="square">
            <a:spAutoFit/>
          </a:bodyPr>
          <a:lstStyle/>
          <a:p>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 17:11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また、昔いたが今はいない獣について言えば、</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彼は八番目でもありますが、</a:t>
            </a:r>
            <a:r>
              <a:rPr lang="ja-JP" altLang="ja-JP" sz="3000" dirty="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rPr>
              <a:t>先の七人</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のうちのひとりです。そして彼はついには滅びます</a:t>
            </a:r>
            <a:r>
              <a:rPr lang="ja-JP" altLang="ja-JP" sz="30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0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17:12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あなたが見た</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十本の角</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は、十人の王たちで、彼らは、まだ国を受けてはいませんが、獣とともに、一時だけ王の権威を受けます。</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17:13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この者どもは心を一つにしており、自分たちの力と権威とをその獣に与えます。</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17:14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この者どもは小羊と戦いますが、小羊は彼らに打ち勝ちます。なぜならば、小羊は主の主、王の王だからです。また彼とともにいる者たちは、召された者、選ばれた者、忠実な者だからです。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137933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45911" y="2080848"/>
            <a:ext cx="11054686" cy="4493538"/>
          </a:xfrm>
          <a:prstGeom prst="rect">
            <a:avLst/>
          </a:prstGeom>
          <a:noFill/>
        </p:spPr>
        <p:txBody>
          <a:bodyPr wrap="square">
            <a:spAutoFit/>
          </a:bodyPr>
          <a:lstStyle/>
          <a:p>
            <a:r>
              <a:rPr lang="ja-JP" altLang="en-US" sz="26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13:1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また私は見た。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海から一匹の獣が上って来た</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これ</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には十本の角と七つの頭とがあった。その角には十の冠があり、その頭には神をけがす名があった。</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13:2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私の見た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その獣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は、</a:t>
            </a:r>
            <a:r>
              <a:rPr lang="ja-JP" altLang="ja-JP" sz="2600" dirty="0" err="1">
                <a:solidFill>
                  <a:schemeClr val="bg1"/>
                </a:solidFill>
                <a:latin typeface="HGS創英角ﾎﾟｯﾌﾟ体" panose="040B0A00000000000000" pitchFamily="50" charset="-128"/>
                <a:ea typeface="HGS創英角ﾎﾟｯﾌﾟ体" panose="040B0A00000000000000" pitchFamily="50" charset="-128"/>
              </a:rPr>
              <a:t>ひょうに</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似ており、足は熊の足のようで、口は獅子の口のようであった。竜は</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この獣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に、自分の力と位と大きな権威とを与えた。</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13:3 </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その頭のうちの一つは打ち殺されたかと思われたが、その致命的な傷も直ってしまった</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。そこで、全地は驚いて、その獣に従い、</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13:4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そして、竜を拝んだ。</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に権威を与えたのが竜だからである。また彼らは</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をも拝んで、「だれが</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この獣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に比べられよう。だれがこれと戦うことができよう」と言った。</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13:5 </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この獣</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は、傲慢なことを言い、けがしごとを言う口を与えられ、四十二か月間活動する権威を与えられた</a:t>
            </a:r>
            <a:r>
              <a:rPr lang="ja-JP" altLang="ja-JP" sz="2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36478" y="919328"/>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13</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*海からの獣</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8522" y="62859"/>
            <a:ext cx="1201457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大淫婦を乗せた獣</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433287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11474" y="3744766"/>
            <a:ext cx="53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角丸四角形 171"/>
          <p:cNvSpPr/>
          <p:nvPr/>
        </p:nvSpPr>
        <p:spPr>
          <a:xfrm>
            <a:off x="4985857" y="5086518"/>
            <a:ext cx="1296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281903" y="4342995"/>
            <a:ext cx="9540000" cy="46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a:off x="4969937" y="5780285"/>
            <a:ext cx="3348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2182007" y="32082"/>
            <a:ext cx="2952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53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2147129" y="-23144"/>
            <a:ext cx="309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33505"/>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56138"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7"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914960"/>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p:cNvSpPr txBox="1"/>
          <p:nvPr/>
        </p:nvSpPr>
        <p:spPr>
          <a:xfrm>
            <a:off x="2387742" y="6009726"/>
            <a:ext cx="2304000" cy="26161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刈り取り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52313" y="-1847"/>
            <a:ext cx="3924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426210" y="3510780"/>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14" name="直線コネクタ 213"/>
          <p:cNvCxnSpPr/>
          <p:nvPr/>
        </p:nvCxnSpPr>
        <p:spPr>
          <a:xfrm>
            <a:off x="9302757" y="2200140"/>
            <a:ext cx="0" cy="7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4" name="角丸四角形 223"/>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5" name="角丸四角形 224"/>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26" name="図 225"/>
          <p:cNvPicPr>
            <a:picLocks noChangeAspect="1"/>
          </p:cNvPicPr>
          <p:nvPr/>
        </p:nvPicPr>
        <p:blipFill>
          <a:blip r:embed="rId4"/>
          <a:stretch>
            <a:fillRect/>
          </a:stretch>
        </p:blipFill>
        <p:spPr>
          <a:xfrm>
            <a:off x="115066" y="56484"/>
            <a:ext cx="1260000" cy="295714"/>
          </a:xfrm>
          <a:prstGeom prst="rect">
            <a:avLst/>
          </a:prstGeom>
        </p:spPr>
      </p:pic>
      <p:sp>
        <p:nvSpPr>
          <p:cNvPr id="227" name="テキスト ボックス 226"/>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8" name="テキスト ボックス 22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テキスト ボックス 22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0" name="テキスト ボックス 229"/>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9" name="直線コネクタ 188"/>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4804361"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8" name="テキスト ボックス 187"/>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テキスト ボックス 190"/>
          <p:cNvSpPr txBox="1"/>
          <p:nvPr/>
        </p:nvSpPr>
        <p:spPr>
          <a:xfrm>
            <a:off x="3006494" y="33497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2" name="直線コネクタ 191"/>
          <p:cNvCxnSpPr/>
          <p:nvPr/>
        </p:nvCxnSpPr>
        <p:spPr>
          <a:xfrm>
            <a:off x="3597519" y="55455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32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5071" y="204716"/>
            <a:ext cx="11754391" cy="6428096"/>
          </a:xfrm>
          <a:prstGeom prst="rect">
            <a:avLst/>
          </a:prstGeom>
        </p:spPr>
      </p:pic>
      <p:sp>
        <p:nvSpPr>
          <p:cNvPr id="5" name="星 5 4"/>
          <p:cNvSpPr/>
          <p:nvPr/>
        </p:nvSpPr>
        <p:spPr>
          <a:xfrm>
            <a:off x="7720450" y="260756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2910620" y="591368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7880229" y="4625721"/>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星 5 8"/>
          <p:cNvSpPr/>
          <p:nvPr/>
        </p:nvSpPr>
        <p:spPr>
          <a:xfrm>
            <a:off x="7763667" y="185920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0" name="星 5 9"/>
          <p:cNvSpPr/>
          <p:nvPr/>
        </p:nvSpPr>
        <p:spPr>
          <a:xfrm>
            <a:off x="9068049" y="5315451"/>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2" name="星 5 11"/>
          <p:cNvSpPr/>
          <p:nvPr/>
        </p:nvSpPr>
        <p:spPr>
          <a:xfrm>
            <a:off x="9616238" y="4567097"/>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4" name="星 5 13"/>
          <p:cNvSpPr/>
          <p:nvPr/>
        </p:nvSpPr>
        <p:spPr>
          <a:xfrm>
            <a:off x="8799642" y="4569370"/>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5" name="星 5 14"/>
          <p:cNvSpPr/>
          <p:nvPr/>
        </p:nvSpPr>
        <p:spPr>
          <a:xfrm>
            <a:off x="9714046" y="3805093"/>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6" name="星 5 15"/>
          <p:cNvSpPr/>
          <p:nvPr/>
        </p:nvSpPr>
        <p:spPr>
          <a:xfrm>
            <a:off x="9716318" y="1582779"/>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7" name="星 5 16"/>
          <p:cNvSpPr/>
          <p:nvPr/>
        </p:nvSpPr>
        <p:spPr>
          <a:xfrm>
            <a:off x="9609408" y="370398"/>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8" name="星 5 17"/>
          <p:cNvSpPr/>
          <p:nvPr/>
        </p:nvSpPr>
        <p:spPr>
          <a:xfrm>
            <a:off x="8202675" y="157488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9" name="星 5 18"/>
          <p:cNvSpPr/>
          <p:nvPr/>
        </p:nvSpPr>
        <p:spPr>
          <a:xfrm>
            <a:off x="8095764" y="36250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3" name="円/楕円 2"/>
          <p:cNvSpPr/>
          <p:nvPr/>
        </p:nvSpPr>
        <p:spPr>
          <a:xfrm>
            <a:off x="6332561" y="928048"/>
            <a:ext cx="142483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円/楕円 19"/>
          <p:cNvSpPr/>
          <p:nvPr/>
        </p:nvSpPr>
        <p:spPr>
          <a:xfrm>
            <a:off x="9896901" y="3687174"/>
            <a:ext cx="666465"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p:cNvSpPr/>
          <p:nvPr/>
        </p:nvSpPr>
        <p:spPr>
          <a:xfrm>
            <a:off x="9616239" y="4426431"/>
            <a:ext cx="118141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 21"/>
          <p:cNvSpPr/>
          <p:nvPr/>
        </p:nvSpPr>
        <p:spPr>
          <a:xfrm>
            <a:off x="225071" y="5206632"/>
            <a:ext cx="10692000" cy="1368000"/>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572000" y="204715"/>
            <a:ext cx="6385644" cy="5001917"/>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6289711" y="525751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5" name="角丸四角形 24"/>
          <p:cNvSpPr/>
          <p:nvPr/>
        </p:nvSpPr>
        <p:spPr>
          <a:xfrm>
            <a:off x="8094122" y="500131"/>
            <a:ext cx="2548719"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0070C0"/>
                </a:solidFill>
              </a:rPr>
              <a:t>10</a:t>
            </a:r>
            <a:r>
              <a:rPr kumimoji="1" lang="ja-JP" altLang="en-US" sz="3600" dirty="0" smtClean="0">
                <a:solidFill>
                  <a:srgbClr val="0070C0"/>
                </a:solidFill>
              </a:rPr>
              <a:t>本の角</a:t>
            </a:r>
            <a:endParaRPr kumimoji="1" lang="ja-JP" altLang="en-US" sz="3600" dirty="0">
              <a:solidFill>
                <a:srgbClr val="0070C0"/>
              </a:solidFill>
            </a:endParaRPr>
          </a:p>
        </p:txBody>
      </p:sp>
      <p:sp>
        <p:nvSpPr>
          <p:cNvPr id="26" name="角丸四角形 25"/>
          <p:cNvSpPr/>
          <p:nvPr/>
        </p:nvSpPr>
        <p:spPr>
          <a:xfrm>
            <a:off x="9049644" y="5757389"/>
            <a:ext cx="1908000"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rgbClr val="0070C0"/>
                </a:solidFill>
              </a:rPr>
              <a:t>7</a:t>
            </a:r>
            <a:r>
              <a:rPr lang="ja-JP" altLang="en-US" sz="3600" dirty="0" err="1" smtClean="0">
                <a:solidFill>
                  <a:srgbClr val="0070C0"/>
                </a:solidFill>
              </a:rPr>
              <a:t>つ</a:t>
            </a:r>
            <a:r>
              <a:rPr kumimoji="1" lang="ja-JP" altLang="en-US" sz="3600" dirty="0" err="1" smtClean="0">
                <a:solidFill>
                  <a:srgbClr val="0070C0"/>
                </a:solidFill>
              </a:rPr>
              <a:t>の</a:t>
            </a:r>
            <a:r>
              <a:rPr kumimoji="1" lang="ja-JP" altLang="en-US" sz="3600" dirty="0" smtClean="0">
                <a:solidFill>
                  <a:srgbClr val="0070C0"/>
                </a:solidFill>
              </a:rPr>
              <a:t>頭</a:t>
            </a:r>
            <a:endParaRPr kumimoji="1" lang="ja-JP" altLang="en-US" sz="3600" dirty="0">
              <a:solidFill>
                <a:srgbClr val="0070C0"/>
              </a:solidFill>
            </a:endParaRPr>
          </a:p>
        </p:txBody>
      </p:sp>
    </p:spTree>
    <p:extLst>
      <p:ext uri="{BB962C8B-B14F-4D97-AF65-F5344CB8AC3E}">
        <p14:creationId xmlns:p14="http://schemas.microsoft.com/office/powerpoint/2010/main" val="2063394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50836"/>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*神戸聖書フォーラムでまとめ買いしております。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48798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770092" y="179294"/>
            <a:ext cx="8711482" cy="6544235"/>
          </a:xfrm>
          <a:prstGeom prst="rect">
            <a:avLst/>
          </a:prstGeom>
        </p:spPr>
      </p:pic>
      <p:sp>
        <p:nvSpPr>
          <p:cNvPr id="11" name="星 5 10"/>
          <p:cNvSpPr/>
          <p:nvPr/>
        </p:nvSpPr>
        <p:spPr>
          <a:xfrm>
            <a:off x="1894314" y="371347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870708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14151" y="865508"/>
            <a:ext cx="11054686" cy="501675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17:15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御使いはまた私に言った。「あなたが見た水、すなわち淫婦がすわっている所は、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もろもろの民族、群衆、国民、国語</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です。</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17:16 </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あなたが見た十本の角と、あの獣とは、その淫婦を憎み、彼女を荒廃させ、裸にし、その肉を食い、彼女を火で焼き尽くすようになります</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17:17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それは、神が、</a:t>
            </a:r>
            <a:r>
              <a:rPr lang="ja-JP" altLang="ja-JP" sz="3200" dirty="0" err="1">
                <a:solidFill>
                  <a:srgbClr val="FFFF00"/>
                </a:solidFill>
                <a:latin typeface="HGS創英角ﾎﾟｯﾌﾟ体" panose="040B0A00000000000000" pitchFamily="50" charset="-128"/>
                <a:ea typeface="HGS創英角ﾎﾟｯﾌﾟ体" panose="040B0A00000000000000" pitchFamily="50" charset="-128"/>
              </a:rPr>
              <a:t>み</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ことばの成就するときまで、神のみこころを行う思いを彼らの心に起こさせ、彼らが心を一つにして、</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その支配権を獣に与える</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ようにされたからです</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17:18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あなたが見たあの女は、地上の王たちを支配する大きな都のことです。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「大淫婦の滅び」</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9661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5071" y="204716"/>
            <a:ext cx="11754391" cy="6428096"/>
          </a:xfrm>
          <a:prstGeom prst="rect">
            <a:avLst/>
          </a:prstGeom>
        </p:spPr>
      </p:pic>
      <p:sp>
        <p:nvSpPr>
          <p:cNvPr id="5" name="星 5 4"/>
          <p:cNvSpPr/>
          <p:nvPr/>
        </p:nvSpPr>
        <p:spPr>
          <a:xfrm>
            <a:off x="7720450" y="260756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2910620" y="591368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7880229" y="4625721"/>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星 5 8"/>
          <p:cNvSpPr/>
          <p:nvPr/>
        </p:nvSpPr>
        <p:spPr>
          <a:xfrm>
            <a:off x="7763667" y="185920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0" name="星 5 9"/>
          <p:cNvSpPr/>
          <p:nvPr/>
        </p:nvSpPr>
        <p:spPr>
          <a:xfrm>
            <a:off x="9068049" y="5315451"/>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2" name="星 5 11"/>
          <p:cNvSpPr/>
          <p:nvPr/>
        </p:nvSpPr>
        <p:spPr>
          <a:xfrm>
            <a:off x="9616238" y="4567097"/>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4" name="星 5 13"/>
          <p:cNvSpPr/>
          <p:nvPr/>
        </p:nvSpPr>
        <p:spPr>
          <a:xfrm>
            <a:off x="8799642" y="4569370"/>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5" name="星 5 14"/>
          <p:cNvSpPr/>
          <p:nvPr/>
        </p:nvSpPr>
        <p:spPr>
          <a:xfrm>
            <a:off x="9714046" y="3805093"/>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6" name="星 5 15"/>
          <p:cNvSpPr/>
          <p:nvPr/>
        </p:nvSpPr>
        <p:spPr>
          <a:xfrm>
            <a:off x="9716318" y="1582779"/>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7" name="星 5 16"/>
          <p:cNvSpPr/>
          <p:nvPr/>
        </p:nvSpPr>
        <p:spPr>
          <a:xfrm>
            <a:off x="9609408" y="370398"/>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8" name="星 5 17"/>
          <p:cNvSpPr/>
          <p:nvPr/>
        </p:nvSpPr>
        <p:spPr>
          <a:xfrm>
            <a:off x="8202675" y="157488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9" name="星 5 18"/>
          <p:cNvSpPr/>
          <p:nvPr/>
        </p:nvSpPr>
        <p:spPr>
          <a:xfrm>
            <a:off x="8095764" y="36250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3" name="円/楕円 2"/>
          <p:cNvSpPr/>
          <p:nvPr/>
        </p:nvSpPr>
        <p:spPr>
          <a:xfrm>
            <a:off x="6332561" y="928048"/>
            <a:ext cx="142483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円/楕円 19"/>
          <p:cNvSpPr/>
          <p:nvPr/>
        </p:nvSpPr>
        <p:spPr>
          <a:xfrm>
            <a:off x="9896901" y="3687174"/>
            <a:ext cx="666465"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p:cNvSpPr/>
          <p:nvPr/>
        </p:nvSpPr>
        <p:spPr>
          <a:xfrm>
            <a:off x="9616239" y="4426431"/>
            <a:ext cx="118141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 21"/>
          <p:cNvSpPr/>
          <p:nvPr/>
        </p:nvSpPr>
        <p:spPr>
          <a:xfrm>
            <a:off x="225071" y="5206632"/>
            <a:ext cx="10692000" cy="1368000"/>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572000" y="204715"/>
            <a:ext cx="6385644" cy="5001917"/>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6289711" y="525751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5" name="角丸四角形 24"/>
          <p:cNvSpPr/>
          <p:nvPr/>
        </p:nvSpPr>
        <p:spPr>
          <a:xfrm>
            <a:off x="8094122" y="500131"/>
            <a:ext cx="2548719"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0070C0"/>
                </a:solidFill>
              </a:rPr>
              <a:t>10</a:t>
            </a:r>
            <a:r>
              <a:rPr kumimoji="1" lang="ja-JP" altLang="en-US" sz="3600" dirty="0" smtClean="0">
                <a:solidFill>
                  <a:srgbClr val="0070C0"/>
                </a:solidFill>
              </a:rPr>
              <a:t>本の角</a:t>
            </a:r>
            <a:endParaRPr kumimoji="1" lang="ja-JP" altLang="en-US" sz="3600" dirty="0">
              <a:solidFill>
                <a:srgbClr val="0070C0"/>
              </a:solidFill>
            </a:endParaRPr>
          </a:p>
        </p:txBody>
      </p:sp>
      <p:sp>
        <p:nvSpPr>
          <p:cNvPr id="26" name="角丸四角形 25"/>
          <p:cNvSpPr/>
          <p:nvPr/>
        </p:nvSpPr>
        <p:spPr>
          <a:xfrm>
            <a:off x="9049644" y="5757389"/>
            <a:ext cx="1908000"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rgbClr val="0070C0"/>
                </a:solidFill>
              </a:rPr>
              <a:t>7</a:t>
            </a:r>
            <a:r>
              <a:rPr lang="ja-JP" altLang="en-US" sz="3600" dirty="0" err="1" smtClean="0">
                <a:solidFill>
                  <a:srgbClr val="0070C0"/>
                </a:solidFill>
              </a:rPr>
              <a:t>つ</a:t>
            </a:r>
            <a:r>
              <a:rPr kumimoji="1" lang="ja-JP" altLang="en-US" sz="3600" dirty="0" err="1" smtClean="0">
                <a:solidFill>
                  <a:srgbClr val="0070C0"/>
                </a:solidFill>
              </a:rPr>
              <a:t>の</a:t>
            </a:r>
            <a:r>
              <a:rPr kumimoji="1" lang="ja-JP" altLang="en-US" sz="3600" dirty="0" smtClean="0">
                <a:solidFill>
                  <a:srgbClr val="0070C0"/>
                </a:solidFill>
              </a:rPr>
              <a:t>頭</a:t>
            </a:r>
            <a:endParaRPr kumimoji="1" lang="ja-JP" altLang="en-US" sz="3600" dirty="0">
              <a:solidFill>
                <a:srgbClr val="0070C0"/>
              </a:solidFill>
            </a:endParaRPr>
          </a:p>
        </p:txBody>
      </p:sp>
    </p:spTree>
    <p:extLst>
      <p:ext uri="{BB962C8B-B14F-4D97-AF65-F5344CB8AC3E}">
        <p14:creationId xmlns:p14="http://schemas.microsoft.com/office/powerpoint/2010/main" val="1670323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11474" y="3744766"/>
            <a:ext cx="53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角丸四角形 171"/>
          <p:cNvSpPr/>
          <p:nvPr/>
        </p:nvSpPr>
        <p:spPr>
          <a:xfrm>
            <a:off x="4985857" y="5086518"/>
            <a:ext cx="1296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281903" y="4342995"/>
            <a:ext cx="9540000" cy="46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a:off x="4969937" y="5780285"/>
            <a:ext cx="3348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2182007" y="32082"/>
            <a:ext cx="2952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53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2147129" y="-23144"/>
            <a:ext cx="309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33505"/>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83432"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92261"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914960"/>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p:cNvSpPr txBox="1"/>
          <p:nvPr/>
        </p:nvSpPr>
        <p:spPr>
          <a:xfrm>
            <a:off x="2387742" y="6009726"/>
            <a:ext cx="2304000" cy="26161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刈り取り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52313" y="-1847"/>
            <a:ext cx="3924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426210" y="3510780"/>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14" name="直線コネクタ 213"/>
          <p:cNvCxnSpPr/>
          <p:nvPr/>
        </p:nvCxnSpPr>
        <p:spPr>
          <a:xfrm>
            <a:off x="9302757" y="2200140"/>
            <a:ext cx="0" cy="7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4" name="角丸四角形 223"/>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5" name="角丸四角形 224"/>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26" name="図 225"/>
          <p:cNvPicPr>
            <a:picLocks noChangeAspect="1"/>
          </p:cNvPicPr>
          <p:nvPr/>
        </p:nvPicPr>
        <p:blipFill>
          <a:blip r:embed="rId4"/>
          <a:stretch>
            <a:fillRect/>
          </a:stretch>
        </p:blipFill>
        <p:spPr>
          <a:xfrm>
            <a:off x="115066" y="56484"/>
            <a:ext cx="1260000" cy="295714"/>
          </a:xfrm>
          <a:prstGeom prst="rect">
            <a:avLst/>
          </a:prstGeom>
        </p:spPr>
      </p:pic>
      <p:sp>
        <p:nvSpPr>
          <p:cNvPr id="227" name="テキスト ボックス 226"/>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8" name="テキスト ボックス 22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テキスト ボックス 22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0" name="テキスト ボックス 229"/>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9" name="直線コネクタ 188"/>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4804361"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8" name="テキスト ボックス 187"/>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テキスト ボックス 190"/>
          <p:cNvSpPr txBox="1"/>
          <p:nvPr/>
        </p:nvSpPr>
        <p:spPr>
          <a:xfrm>
            <a:off x="3006494" y="31704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2" name="直線コネクタ 191"/>
          <p:cNvCxnSpPr/>
          <p:nvPr/>
        </p:nvCxnSpPr>
        <p:spPr>
          <a:xfrm>
            <a:off x="3597519" y="536630"/>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3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2119396"/>
            <a:ext cx="12162017" cy="2308324"/>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政治的大バビロンの崩壊</a:t>
            </a:r>
            <a:r>
              <a:rPr lang="ja-JP" altLang="en-US"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32843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12002" y="179294"/>
            <a:ext cx="8156732" cy="6490447"/>
          </a:xfrm>
          <a:prstGeom prst="rect">
            <a:avLst/>
          </a:prstGeom>
        </p:spPr>
      </p:pic>
      <p:sp>
        <p:nvSpPr>
          <p:cNvPr id="11" name="星 5 10"/>
          <p:cNvSpPr/>
          <p:nvPr/>
        </p:nvSpPr>
        <p:spPr>
          <a:xfrm>
            <a:off x="2107597" y="3723650"/>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754420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838212"/>
            <a:ext cx="11054686" cy="5262979"/>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18:1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この後、私は、もうひとりの御使いが、大きな権威を帯びて、天から下って来るのを見た。地はその栄光のために明るくなった。</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18:2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彼は力強い声で叫んで言った。「倒れた。</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大バビロン</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が倒れた。そして、</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悪霊の住まい、あらゆる汚れた霊どもの巣</a:t>
            </a:r>
            <a:r>
              <a:rPr lang="ja-JP" altLang="ja-JP" sz="2800" u="sng" dirty="0" err="1">
                <a:solidFill>
                  <a:schemeClr val="bg1"/>
                </a:solidFill>
                <a:latin typeface="HGS創英角ﾎﾟｯﾌﾟ体" panose="040B0A00000000000000" pitchFamily="50" charset="-128"/>
                <a:ea typeface="HGS創英角ﾎﾟｯﾌﾟ体" panose="040B0A00000000000000" pitchFamily="50" charset="-128"/>
              </a:rPr>
              <a:t>くつ</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、あらゆる汚れた、憎むべき鳥どもの巣</a:t>
            </a:r>
            <a:r>
              <a:rPr lang="ja-JP" altLang="ja-JP" sz="2800" u="sng" dirty="0" err="1">
                <a:solidFill>
                  <a:schemeClr val="bg1"/>
                </a:solidFill>
                <a:latin typeface="HGS創英角ﾎﾟｯﾌﾟ体" panose="040B0A00000000000000" pitchFamily="50" charset="-128"/>
                <a:ea typeface="HGS創英角ﾎﾟｯﾌﾟ体" panose="040B0A00000000000000" pitchFamily="50" charset="-128"/>
              </a:rPr>
              <a:t>くつ</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となった</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18:3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それは、すべての国々の民が、彼女の不品行に対する激しい御怒りのぶどう酒を飲み、地上の王たちは、彼女と不品行を行い、地上の商人たちは、彼女の極度の好色によって富を得たからである。</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18:4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それから、私は、天からのもう一つの声がこう言うのを聞いた。「</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わが民よ。この女から離れなさい</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。その罪にあずからないため、また、その災害を受けないためです。</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18:5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なぜなら、彼女の罪は積み重なって天にまで届き、神は彼女の不正を覚えておられるからです</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「政治的バビロンの崩壊」</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9141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14151" y="196766"/>
            <a:ext cx="11054686" cy="3970318"/>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18:6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あなたがたは、彼女が支払ったものをそのまま彼女に返し、彼女の行いに応じて二倍にして戻しなさい。彼女が混ぜ合わせた杯の中には、彼女のために二倍の量を混ぜ合わせなさい。</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18:7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彼女が自分を誇り、好色にふけったと同じだけの苦しみと悲しみとを、彼女に与えなさい。彼女は心の中で『私は女王の座に着いている者であり、やもめではないから、悲しみを知らない』と言うからです</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18:8 </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それゆえ一日のうちに、さまざまの災害、すなわち死病、悲しみ、飢えが彼女を襲い、彼女は火で焼き尽くされます。彼女をさばく神である主は力の強い方だからです</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41063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5"/>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16733" y="135468"/>
            <a:ext cx="11872068" cy="6604000"/>
          </a:xfrm>
          <a:prstGeom prst="rect">
            <a:avLst/>
          </a:prstGeom>
        </p:spPr>
      </p:pic>
      <p:pic>
        <p:nvPicPr>
          <p:cNvPr id="43" name="図 42"/>
          <p:cNvPicPr>
            <a:picLocks noChangeAspect="1"/>
          </p:cNvPicPr>
          <p:nvPr/>
        </p:nvPicPr>
        <p:blipFill>
          <a:blip r:embed="rId4"/>
          <a:stretch>
            <a:fillRect/>
          </a:stretch>
        </p:blipFill>
        <p:spPr>
          <a:xfrm>
            <a:off x="4043585" y="2025337"/>
            <a:ext cx="5246647" cy="4701556"/>
          </a:xfrm>
          <a:prstGeom prst="rect">
            <a:avLst/>
          </a:prstGeom>
        </p:spPr>
      </p:pic>
      <p:sp>
        <p:nvSpPr>
          <p:cNvPr id="6" name="角丸四角形吹き出し 5"/>
          <p:cNvSpPr/>
          <p:nvPr/>
        </p:nvSpPr>
        <p:spPr>
          <a:xfrm>
            <a:off x="4133420" y="3248946"/>
            <a:ext cx="5196190" cy="634232"/>
          </a:xfrm>
          <a:prstGeom prst="wedgeRoundRectCallout">
            <a:avLst>
              <a:gd name="adj1" fmla="val 71790"/>
              <a:gd name="adj2" fmla="val -45306"/>
              <a:gd name="adj3" fmla="val 16667"/>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5006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204716" y="163773"/>
            <a:ext cx="11805314" cy="6578221"/>
          </a:xfrm>
          <a:prstGeom prst="rect">
            <a:avLst/>
          </a:prstGeom>
        </p:spPr>
      </p:pic>
      <p:sp>
        <p:nvSpPr>
          <p:cNvPr id="4" name="角丸四角形 3"/>
          <p:cNvSpPr/>
          <p:nvPr/>
        </p:nvSpPr>
        <p:spPr>
          <a:xfrm>
            <a:off x="439615" y="1856086"/>
            <a:ext cx="11359662" cy="900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9544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80160" y="103212"/>
            <a:ext cx="12024000" cy="4893647"/>
          </a:xfrm>
          <a:prstGeom prst="rect">
            <a:avLst/>
          </a:prstGeom>
          <a:noFill/>
        </p:spPr>
        <p:txBody>
          <a:bodyPr wrap="square">
            <a:spAutoFit/>
          </a:bodyPr>
          <a:lstStyle/>
          <a:p>
            <a:pPr algn="ctr">
              <a:defRPr/>
            </a:pPr>
            <a:r>
              <a:rPr lang="en-US" altLang="ja-JP"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全貌（全体構造）を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再確認！</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３．「ヨハネの黙示録」の全体構造を再理解！</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90630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2068" y="-16904"/>
            <a:ext cx="12327501"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サタン・悪霊の行先</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477672" y="906426"/>
            <a:ext cx="11402285" cy="5748405"/>
          </a:xfrm>
          <a:prstGeom prst="rect">
            <a:avLst/>
          </a:prstGeom>
        </p:spPr>
      </p:pic>
      <p:sp>
        <p:nvSpPr>
          <p:cNvPr id="5" name="角丸四角形 4"/>
          <p:cNvSpPr/>
          <p:nvPr/>
        </p:nvSpPr>
        <p:spPr>
          <a:xfrm>
            <a:off x="6475569" y="2646628"/>
            <a:ext cx="2614643" cy="1495066"/>
          </a:xfrm>
          <a:prstGeom prst="roundRect">
            <a:avLst/>
          </a:prstGeom>
          <a:solidFill>
            <a:srgbClr val="FF0000">
              <a:alpha val="100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3696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11474" y="3744766"/>
            <a:ext cx="53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角丸四角形 171"/>
          <p:cNvSpPr/>
          <p:nvPr/>
        </p:nvSpPr>
        <p:spPr>
          <a:xfrm>
            <a:off x="4985857" y="5086518"/>
            <a:ext cx="1296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281903" y="4342995"/>
            <a:ext cx="9540000" cy="46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a:off x="4969937" y="5780285"/>
            <a:ext cx="3348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8766698" y="2894050"/>
            <a:ext cx="1260000" cy="86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2182007" y="32082"/>
            <a:ext cx="2952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53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角丸四角形 209"/>
          <p:cNvSpPr/>
          <p:nvPr/>
        </p:nvSpPr>
        <p:spPr>
          <a:xfrm>
            <a:off x="8989617" y="1902307"/>
            <a:ext cx="720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2147129" y="-23144"/>
            <a:ext cx="309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33505"/>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5"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4"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914960"/>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p:cNvSpPr txBox="1"/>
          <p:nvPr/>
        </p:nvSpPr>
        <p:spPr>
          <a:xfrm>
            <a:off x="2387742" y="6009726"/>
            <a:ext cx="2304000" cy="26161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刈り取り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6" name="角丸四角形 185"/>
          <p:cNvSpPr/>
          <p:nvPr/>
        </p:nvSpPr>
        <p:spPr>
          <a:xfrm>
            <a:off x="8659793" y="3551420"/>
            <a:ext cx="100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p:cNvSpPr txBox="1"/>
          <p:nvPr/>
        </p:nvSpPr>
        <p:spPr>
          <a:xfrm>
            <a:off x="5652313" y="-1847"/>
            <a:ext cx="3924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426210" y="3510780"/>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角丸四角形 210"/>
          <p:cNvSpPr/>
          <p:nvPr/>
        </p:nvSpPr>
        <p:spPr>
          <a:xfrm>
            <a:off x="8991889" y="1645272"/>
            <a:ext cx="612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4" name="角丸四角形 223"/>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5" name="角丸四角形 224"/>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26" name="図 225"/>
          <p:cNvPicPr>
            <a:picLocks noChangeAspect="1"/>
          </p:cNvPicPr>
          <p:nvPr/>
        </p:nvPicPr>
        <p:blipFill>
          <a:blip r:embed="rId4"/>
          <a:stretch>
            <a:fillRect/>
          </a:stretch>
        </p:blipFill>
        <p:spPr>
          <a:xfrm>
            <a:off x="115066" y="56484"/>
            <a:ext cx="1260000" cy="295714"/>
          </a:xfrm>
          <a:prstGeom prst="rect">
            <a:avLst/>
          </a:prstGeom>
        </p:spPr>
      </p:pic>
      <p:sp>
        <p:nvSpPr>
          <p:cNvPr id="227" name="テキスト ボックス 226"/>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8" name="テキスト ボックス 22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テキスト ボックス 22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0" name="テキスト ボックス 229"/>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9" name="テキスト ボックス 188"/>
          <p:cNvSpPr txBox="1"/>
          <p:nvPr/>
        </p:nvSpPr>
        <p:spPr>
          <a:xfrm>
            <a:off x="4804361"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0" name="テキスト ボックス 189"/>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テキスト ボックス 190"/>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2" name="テキスト ボックス 191"/>
          <p:cNvSpPr txBox="1"/>
          <p:nvPr/>
        </p:nvSpPr>
        <p:spPr>
          <a:xfrm>
            <a:off x="3006494" y="31704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4" name="直線コネクタ 193"/>
          <p:cNvCxnSpPr/>
          <p:nvPr/>
        </p:nvCxnSpPr>
        <p:spPr>
          <a:xfrm>
            <a:off x="3597519" y="536630"/>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9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936376" y="156761"/>
            <a:ext cx="8279210" cy="6512979"/>
          </a:xfrm>
          <a:prstGeom prst="rect">
            <a:avLst/>
          </a:prstGeom>
        </p:spPr>
      </p:pic>
      <p:sp>
        <p:nvSpPr>
          <p:cNvPr id="11" name="星 5 10"/>
          <p:cNvSpPr/>
          <p:nvPr/>
        </p:nvSpPr>
        <p:spPr>
          <a:xfrm>
            <a:off x="2112682" y="4074214"/>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758749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48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56830"/>
            <a:ext cx="11054686" cy="304698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18:9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彼女と不品行を行い、好色にふけった地上の</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王たち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は、彼女が火で焼かれる煙を見ると、彼女のことで泣き、悲しみます。</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18:10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は、彼女の苦しみを恐れたために、遠く離れて立っていて、こう言います。『</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わざわいが来た。わざわいが来た。大きな都よ。力強い都、バビロンよ。あなたのさばきは、一瞬のうちに来た。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「大バビロンの崩壊を嘆く人々」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*王たちの嘆き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10095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185296"/>
            <a:ext cx="11054686" cy="5293757"/>
          </a:xfrm>
          <a:prstGeom prst="rect">
            <a:avLst/>
          </a:prstGeom>
          <a:noFill/>
        </p:spPr>
        <p:txBody>
          <a:bodyPr wrap="square">
            <a:spAutoFit/>
          </a:bodyPr>
          <a:lstStyle/>
          <a:p>
            <a:r>
              <a:rPr lang="en-US" altLang="ja-JP" sz="26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18:11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また、地上の</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商人たち</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は彼女のことで泣き悲しみます。もはや彼らの商品を買う者がだれもいないからです。</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18:12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商品とは、金、銀、宝石、真珠、麻布、紫布、絹、緋布、香木、さまざまの象牙細工、高価な木や銅や鉄や大理石で造ったあらゆる種類の器具</a:t>
            </a:r>
            <a:r>
              <a:rPr lang="ja-JP" altLang="ja-JP" sz="2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smtClean="0">
                <a:solidFill>
                  <a:schemeClr val="bg1"/>
                </a:solidFill>
                <a:latin typeface="HGS創英角ﾎﾟｯﾌﾟ体" panose="040B0A00000000000000" pitchFamily="50" charset="-128"/>
                <a:ea typeface="HGS創英角ﾎﾟｯﾌﾟ体" panose="040B0A00000000000000" pitchFamily="50" charset="-128"/>
              </a:rPr>
              <a:t>18:13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また、肉桂、香料、香、香油、乳香、ぶどう酒、オリーブ油、麦粉、麦、牛、羊、それに馬、車、奴隷、また人のいのちです。</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18:14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また、あなたの心の</a:t>
            </a:r>
            <a:r>
              <a:rPr lang="ja-JP" altLang="ja-JP" sz="2600" dirty="0" err="1">
                <a:solidFill>
                  <a:schemeClr val="bg1"/>
                </a:solidFill>
                <a:latin typeface="HGS創英角ﾎﾟｯﾌﾟ体" panose="040B0A00000000000000" pitchFamily="50" charset="-128"/>
                <a:ea typeface="HGS創英角ﾎﾟｯﾌﾟ体" panose="040B0A00000000000000" pitchFamily="50" charset="-128"/>
              </a:rPr>
              <a:t>望みである熟した</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くだものは、あなたから遠ざかってしまい、あらゆるはでな物、はなやかな物は消えうせて、もはや、決してそれらの物を見いだすことができません。</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18:15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これらの物を商って彼女から富を得ていた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商人たち</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は、彼女の苦しみを恐れたために、遠く離れて立っていて、泣き悲しんで、</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18:16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言います。『</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わざわいが来た。わざわいが来た。麻布、紫布、緋布を着て、金、宝石、真珠を飾りにしていた大きな都よ。</a:t>
            </a:r>
            <a:r>
              <a:rPr lang="en-US" altLang="ja-JP" sz="2600" dirty="0">
                <a:solidFill>
                  <a:srgbClr val="FFFF00"/>
                </a:solidFill>
                <a:latin typeface="HGS創英角ﾎﾟｯﾌﾟ体" panose="040B0A00000000000000" pitchFamily="50" charset="-128"/>
                <a:ea typeface="HGS創英角ﾎﾟｯﾌﾟ体" panose="040B0A00000000000000" pitchFamily="50" charset="-128"/>
              </a:rPr>
              <a:t> 18:17 </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あれほどの富が、一瞬のうちに荒れすたれてしまった。</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「大バビロンの崩壊を嘆く人々」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*商人たちの嘆き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17a</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99959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56830"/>
            <a:ext cx="11054686" cy="4031873"/>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すべての船長、すべての船客、水夫、海で働く者たち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も、遠く離れて立っていて、</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18:18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彼女が焼かれる煙を見て、叫んで言いました。『このすばらしい都のような所がほかにあろうか。』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18:19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は、頭にちりをかぶって、泣き悲しみ、叫んで言いました。『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わざわいが来た。わざわいが来た。大きな都よ。</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海に舟を持つ者はみな</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、この都のおごりによって富を得ていたのに、それが一瞬のうちに荒れすたれるとは。</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「大バビロンの崩壊を嘆く人々」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*海運業者の嘆き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(17b</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656694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846729" y="150991"/>
            <a:ext cx="8473473" cy="6536679"/>
          </a:xfrm>
          <a:prstGeom prst="rect">
            <a:avLst/>
          </a:prstGeom>
        </p:spPr>
      </p:pic>
      <p:sp>
        <p:nvSpPr>
          <p:cNvPr id="11" name="星 5 10"/>
          <p:cNvSpPr/>
          <p:nvPr/>
        </p:nvSpPr>
        <p:spPr>
          <a:xfrm>
            <a:off x="1986637" y="443842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471898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783618"/>
            <a:ext cx="11054686" cy="5693866"/>
          </a:xfrm>
          <a:prstGeom prst="rect">
            <a:avLst/>
          </a:prstGeom>
          <a:noFill/>
        </p:spPr>
        <p:txBody>
          <a:bodyPr wrap="square">
            <a:spAutoFit/>
          </a:bodyPr>
          <a:lstStyle/>
          <a:p>
            <a:r>
              <a:rPr lang="en-US" altLang="ja-JP" sz="2600" dirty="0" smtClean="0">
                <a:solidFill>
                  <a:schemeClr val="bg1"/>
                </a:solidFill>
                <a:latin typeface="HGS創英角ﾎﾟｯﾌﾟ体" panose="040B0A00000000000000" pitchFamily="50" charset="-128"/>
                <a:ea typeface="HGS創英角ﾎﾟｯﾌﾟ体" panose="040B0A00000000000000" pitchFamily="50" charset="-128"/>
              </a:rPr>
              <a:t> 18:20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おお、</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天よ、聖徒たちよ、使徒たちよ、預言者たちよ</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。この都のことで喜びなさい。神は、</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あなたがた</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のために、この都にさばきを宣告されたからです。</a:t>
            </a:r>
            <a:r>
              <a:rPr lang="ja-JP" altLang="ja-JP" sz="2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600" dirty="0" smtClean="0">
                <a:solidFill>
                  <a:schemeClr val="bg1"/>
                </a:solidFill>
                <a:latin typeface="HGS創英角ﾎﾟｯﾌﾟ体" panose="040B0A00000000000000" pitchFamily="50" charset="-128"/>
                <a:ea typeface="HGS創英角ﾎﾟｯﾌﾟ体" panose="040B0A00000000000000" pitchFamily="50" charset="-128"/>
              </a:rPr>
              <a:t> 18:21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また、ひとりの強い御使いが、大きい、ひき臼のような石を取り上げ、海に投げ入れて言った。「大きな都バビロンは、このように激しく打ち倒されて、もはやなくなって消えうせてしまう。</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18:22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立琴をひく者、歌を歌う者、笛を吹く者、ラッパを鳴らす者の声は、もうおまえのうちに聞かれなくなる。あらゆる技術を持った職人たちも、もうおまえのうちに見られなくなる。ひき臼の音も、もうおまえのうちに聞かれなくなる。</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18:23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ともし</a:t>
            </a:r>
            <a:r>
              <a:rPr lang="ja-JP" altLang="ja-JP" sz="2600" dirty="0" err="1">
                <a:solidFill>
                  <a:schemeClr val="bg1"/>
                </a:solidFill>
                <a:latin typeface="HGS創英角ﾎﾟｯﾌﾟ体" panose="040B0A00000000000000" pitchFamily="50" charset="-128"/>
                <a:ea typeface="HGS創英角ﾎﾟｯﾌﾟ体" panose="040B0A00000000000000" pitchFamily="50" charset="-128"/>
              </a:rPr>
              <a:t>びの</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光は、もうおまえのうちに輝かなくなる。花婿、花嫁の声も、もうおまえのうちに聞かれなくなる。なぜなら、おまえの商人たちは地上の力ある者どもで、すべての国々の民がおまえの魔術にだまされていたからだ。</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 18:24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預言者や聖徒たちの血、および地上で殺されたすべての人々</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の血が、この都の中に見いだされたからだ。</a:t>
            </a:r>
            <a:r>
              <a:rPr lang="ja-JP" altLang="ja-JP" sz="2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「大バビロンの滅亡を喜ぶ人々」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34400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11474" y="3744766"/>
            <a:ext cx="53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角丸四角形 171"/>
          <p:cNvSpPr/>
          <p:nvPr/>
        </p:nvSpPr>
        <p:spPr>
          <a:xfrm>
            <a:off x="4985857" y="5086518"/>
            <a:ext cx="1296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281903" y="4342995"/>
            <a:ext cx="9540000" cy="46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a:off x="4969937" y="5780285"/>
            <a:ext cx="3348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8766698" y="2894050"/>
            <a:ext cx="1260000" cy="86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2182007" y="32082"/>
            <a:ext cx="2952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53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角丸四角形 209"/>
          <p:cNvSpPr/>
          <p:nvPr/>
        </p:nvSpPr>
        <p:spPr>
          <a:xfrm>
            <a:off x="8989617" y="1902307"/>
            <a:ext cx="720000" cy="32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2147129" y="-23144"/>
            <a:ext cx="309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33505"/>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83432"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92261"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914960"/>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p:cNvSpPr txBox="1"/>
          <p:nvPr/>
        </p:nvSpPr>
        <p:spPr>
          <a:xfrm>
            <a:off x="2387742" y="6009726"/>
            <a:ext cx="2304000" cy="26161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刈り取り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6" name="角丸四角形 185"/>
          <p:cNvSpPr/>
          <p:nvPr/>
        </p:nvSpPr>
        <p:spPr>
          <a:xfrm>
            <a:off x="8659793" y="3551420"/>
            <a:ext cx="100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p:cNvSpPr txBox="1"/>
          <p:nvPr/>
        </p:nvSpPr>
        <p:spPr>
          <a:xfrm>
            <a:off x="5652313" y="-1847"/>
            <a:ext cx="3924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426210" y="3510780"/>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角丸四角形 210"/>
          <p:cNvSpPr/>
          <p:nvPr/>
        </p:nvSpPr>
        <p:spPr>
          <a:xfrm>
            <a:off x="8991889" y="1645272"/>
            <a:ext cx="612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角丸四角形 212"/>
          <p:cNvSpPr/>
          <p:nvPr/>
        </p:nvSpPr>
        <p:spPr>
          <a:xfrm>
            <a:off x="9007809" y="364662"/>
            <a:ext cx="612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4" name="角丸四角形 223"/>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5" name="角丸四角形 224"/>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26" name="図 225"/>
          <p:cNvPicPr>
            <a:picLocks noChangeAspect="1"/>
          </p:cNvPicPr>
          <p:nvPr/>
        </p:nvPicPr>
        <p:blipFill>
          <a:blip r:embed="rId4"/>
          <a:stretch>
            <a:fillRect/>
          </a:stretch>
        </p:blipFill>
        <p:spPr>
          <a:xfrm>
            <a:off x="115066" y="56484"/>
            <a:ext cx="1260000" cy="295714"/>
          </a:xfrm>
          <a:prstGeom prst="rect">
            <a:avLst/>
          </a:prstGeom>
        </p:spPr>
      </p:pic>
      <p:sp>
        <p:nvSpPr>
          <p:cNvPr id="227" name="テキスト ボックス 226"/>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8" name="テキスト ボックス 22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テキスト ボックス 22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0" name="テキスト ボックス 229"/>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1" name="テキスト ボックス 190"/>
          <p:cNvSpPr txBox="1"/>
          <p:nvPr/>
        </p:nvSpPr>
        <p:spPr>
          <a:xfrm>
            <a:off x="4804361"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0" name="テキスト ボックス 189"/>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2" name="テキスト ボックス 191"/>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4" name="テキスト ボックス 193"/>
          <p:cNvSpPr txBox="1"/>
          <p:nvPr/>
        </p:nvSpPr>
        <p:spPr>
          <a:xfrm>
            <a:off x="3006494" y="31704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33" name="直線コネクタ 232"/>
          <p:cNvCxnSpPr/>
          <p:nvPr/>
        </p:nvCxnSpPr>
        <p:spPr>
          <a:xfrm>
            <a:off x="3597519" y="536630"/>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47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2322746"/>
            <a:ext cx="10281592" cy="1569660"/>
          </a:xfrm>
          <a:prstGeom prst="rect">
            <a:avLst/>
          </a:prstGeom>
          <a:noFill/>
        </p:spPr>
        <p:txBody>
          <a:bodyPr wrap="square">
            <a:spAutoFit/>
          </a:bodyPr>
          <a:lstStyle/>
          <a:p>
            <a:pPr algn="ctr">
              <a:defRPr/>
            </a:pPr>
            <a:r>
              <a:rPr lang="ja-JP" altLang="en-US"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endParaRPr lang="en-US" altLang="ja-JP" sz="9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51004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388283"/>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400919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409434"/>
            <a:ext cx="11900848" cy="5239896"/>
          </a:xfrm>
          <a:prstGeom prst="rect">
            <a:avLst/>
          </a:prstGeom>
          <a:noFill/>
        </p:spPr>
        <p:txBody>
          <a:bodyPr wrap="square">
            <a:spAutoFit/>
          </a:bodyPr>
          <a:lstStyle/>
          <a:p>
            <a:pPr>
              <a:defRPr/>
            </a:pP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結論：神の側に立ち、雄々しく歩む義人</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b="1"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真に恐れるべき方から目を離さない</a:t>
            </a:r>
            <a:endParaRPr lang="en-US" altLang="ja-JP"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➀再臨のイエス</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反キリストも彼に従う七人の王たちも、また全ての邪悪をも滅ぼすお方</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5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やがて来るべきよき日</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➀神は、</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大いなる再臨の日</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にどれだけ</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期待</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すべきかを</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イエスの初臨</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を通して知って欲しいと願っている。</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②クリスチャンの</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希望</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の日</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が歴史を支配しておられると</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➀真の支配者である</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主に信頼</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する者は、</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決して辱めを受けることがない</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78072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36478" y="183707"/>
            <a:ext cx="11900848" cy="6286336"/>
          </a:xfrm>
          <a:prstGeom prst="rect">
            <a:avLst/>
          </a:prstGeom>
          <a:noFill/>
        </p:spPr>
        <p:txBody>
          <a:bodyPr wrap="square">
            <a:spAutoFit/>
          </a:bodyPr>
          <a:lstStyle/>
          <a:p>
            <a:pPr>
              <a:defRPr/>
            </a:pPr>
            <a:endParaRPr lang="en-US" altLang="ja-JP" sz="105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⑷神</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は現代人に</a:t>
            </a:r>
            <a:r>
              <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あなたに</a:t>
            </a:r>
            <a:r>
              <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何を語っておられるでしょうか？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➀ヨハネの黙示録の執筆目的</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「迫害</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の中にいる</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人々」やあらゆる時代の「</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教会全体」への励ましでもある</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②背教</a:t>
            </a:r>
            <a:r>
              <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人々が支配する</a:t>
            </a:r>
            <a:r>
              <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の教会時代への励ましとは</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御言葉</a:t>
            </a:r>
            <a:r>
              <a:rPr lang="en-US" altLang="ja-JP"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イエスの声</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に信頼して従う</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御言葉の上に堅く立つ</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ことの大切</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の病理現象（</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FATIM</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後ほど参照</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からの脱却</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⑸天に宝を積む生き方とは</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が悪を滅ぼされるとき、それを喜ぶ側にいる生き方</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②悪と</a:t>
            </a:r>
            <a:r>
              <a:rPr lang="ja-JP" altLang="en-US" sz="2400" dirty="0" err="1"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組して</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一時的に富や成功を得ても、それらは空しい</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「天からの喜び</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天的視点</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」「神との交流」「心の食物</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a:t>
            </a: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言葉</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「永遠に意味のあることのために生きる人生」</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⑹神</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の側に立って歩む義人とは</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最終的な勝利と祝福とが約束されている者</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②この世に悪が栄えているのを見て、</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うらやましく思ったり、誘惑されたりしない者</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85044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09182" y="69643"/>
            <a:ext cx="11969087" cy="6722927"/>
          </a:xfrm>
          <a:prstGeom prst="rect">
            <a:avLst/>
          </a:prstGeom>
        </p:spPr>
      </p:pic>
    </p:spTree>
    <p:extLst>
      <p:ext uri="{BB962C8B-B14F-4D97-AF65-F5344CB8AC3E}">
        <p14:creationId xmlns:p14="http://schemas.microsoft.com/office/powerpoint/2010/main" val="3098723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34715" y="115493"/>
            <a:ext cx="11407515" cy="4893647"/>
          </a:xfrm>
          <a:prstGeom prst="rect">
            <a:avLst/>
          </a:prstGeom>
          <a:noFill/>
        </p:spPr>
        <p:txBody>
          <a:bodyPr wrap="square">
            <a:spAutoFit/>
          </a:bodyPr>
          <a:lstStyle/>
          <a:p>
            <a:pPr algn="ctr">
              <a:defRPr/>
            </a:pP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歴史の支配者である神に、</a:t>
            </a:r>
            <a:endParaRPr lang="en-US" altLang="ja-JP"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賛美</a:t>
            </a: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と栄光と力が永遠にあるように</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学ばれる兄弟姉妹に</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主の特別な祝福</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があります</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109882" y="5121061"/>
            <a:ext cx="1547539" cy="1601649"/>
          </a:xfrm>
          <a:prstGeom prst="rect">
            <a:avLst/>
          </a:prstGeom>
        </p:spPr>
      </p:pic>
    </p:spTree>
    <p:extLst>
      <p:ext uri="{BB962C8B-B14F-4D97-AF65-F5344CB8AC3E}">
        <p14:creationId xmlns:p14="http://schemas.microsoft.com/office/powerpoint/2010/main" val="3146632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919536" y="404665"/>
            <a:ext cx="8352928" cy="4247317"/>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　おわり</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2016/9/24</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in</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元町</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43160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081933" y="179294"/>
            <a:ext cx="10069629" cy="6526306"/>
          </a:xfrm>
          <a:prstGeom prst="rect">
            <a:avLst/>
          </a:prstGeom>
        </p:spPr>
      </p:pic>
    </p:spTree>
    <p:extLst>
      <p:ext uri="{BB962C8B-B14F-4D97-AF65-F5344CB8AC3E}">
        <p14:creationId xmlns:p14="http://schemas.microsoft.com/office/powerpoint/2010/main" val="7051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1049760"/>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868512" y="4705167"/>
            <a:ext cx="1949384" cy="2017544"/>
          </a:xfrm>
          <a:prstGeom prst="rect">
            <a:avLst/>
          </a:prstGeom>
        </p:spPr>
      </p:pic>
    </p:spTree>
    <p:extLst>
      <p:ext uri="{BB962C8B-B14F-4D97-AF65-F5344CB8AC3E}">
        <p14:creationId xmlns:p14="http://schemas.microsoft.com/office/powerpoint/2010/main" val="3911338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247317"/>
          </a:xfrm>
          <a:prstGeom prst="rect">
            <a:avLst/>
          </a:prstGeom>
          <a:noFill/>
        </p:spPr>
        <p:txBody>
          <a:bodyPr wrap="square">
            <a:spAutoFit/>
          </a:bodyPr>
          <a:lstStyle/>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851318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93963" y="124691"/>
            <a:ext cx="11804073" cy="6608619"/>
          </a:xfrm>
          <a:prstGeom prst="rect">
            <a:avLst/>
          </a:prstGeom>
        </p:spPr>
      </p:pic>
    </p:spTree>
    <p:extLst>
      <p:ext uri="{BB962C8B-B14F-4D97-AF65-F5344CB8AC3E}">
        <p14:creationId xmlns:p14="http://schemas.microsoft.com/office/powerpoint/2010/main" val="2694347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4529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35170" y="-137109"/>
            <a:ext cx="12240000" cy="6984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6900" y="89645"/>
            <a:ext cx="11833734" cy="6669741"/>
          </a:xfrm>
          <a:prstGeom prst="rect">
            <a:avLst/>
          </a:prstGeom>
        </p:spPr>
      </p:pic>
      <p:sp>
        <p:nvSpPr>
          <p:cNvPr id="11" name="右大かっこ 10"/>
          <p:cNvSpPr/>
          <p:nvPr/>
        </p:nvSpPr>
        <p:spPr>
          <a:xfrm flipH="1">
            <a:off x="447105" y="887010"/>
            <a:ext cx="328111" cy="554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角丸四角形 12"/>
          <p:cNvSpPr/>
          <p:nvPr/>
        </p:nvSpPr>
        <p:spPr>
          <a:xfrm>
            <a:off x="8208587" y="204928"/>
            <a:ext cx="3155853"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a:t>
            </a:r>
            <a:r>
              <a:rPr lang="ja-JP" altLang="en-US" sz="1800" b="1" dirty="0" smtClean="0">
                <a:solidFill>
                  <a:schemeClr val="tx1"/>
                </a:solidFill>
                <a:latin typeface="+mj-ea"/>
                <a:ea typeface="+mj-ea"/>
              </a:rPr>
              <a:t>「イエスキリストの黙示」</a:t>
            </a:r>
            <a:endParaRPr lang="en-US" altLang="ja-JP" sz="1800" b="1" dirty="0" smtClean="0">
              <a:solidFill>
                <a:schemeClr val="tx1"/>
              </a:solidFill>
              <a:latin typeface="+mj-ea"/>
              <a:ea typeface="+mj-ea"/>
            </a:endParaRPr>
          </a:p>
        </p:txBody>
      </p:sp>
      <p:cxnSp>
        <p:nvCxnSpPr>
          <p:cNvPr id="4" name="直線矢印コネクタ 3"/>
          <p:cNvCxnSpPr/>
          <p:nvPr/>
        </p:nvCxnSpPr>
        <p:spPr>
          <a:xfrm>
            <a:off x="3078921" y="425254"/>
            <a:ext cx="5220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8747133" y="483286"/>
            <a:ext cx="261549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1:7</a:t>
            </a:r>
            <a:r>
              <a:rPr lang="ja-JP" altLang="en-US" sz="1800" b="1" dirty="0" smtClean="0">
                <a:solidFill>
                  <a:schemeClr val="tx1"/>
                </a:solidFill>
                <a:latin typeface="+mj-ea"/>
                <a:ea typeface="+mj-ea"/>
              </a:rPr>
              <a:t>「黙示録のテーマ」</a:t>
            </a:r>
            <a:endParaRPr lang="en-US" altLang="ja-JP" sz="1800" b="1" dirty="0" smtClean="0">
              <a:solidFill>
                <a:schemeClr val="tx1"/>
              </a:solidFill>
              <a:latin typeface="+mj-ea"/>
              <a:ea typeface="+mj-ea"/>
            </a:endParaRPr>
          </a:p>
        </p:txBody>
      </p:sp>
      <p:cxnSp>
        <p:nvCxnSpPr>
          <p:cNvPr id="20" name="直線矢印コネクタ 19"/>
          <p:cNvCxnSpPr/>
          <p:nvPr/>
        </p:nvCxnSpPr>
        <p:spPr>
          <a:xfrm>
            <a:off x="2468879" y="728680"/>
            <a:ext cx="6372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8025713" y="770890"/>
            <a:ext cx="333691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1:19</a:t>
            </a:r>
            <a:r>
              <a:rPr lang="ja-JP" altLang="en-US" sz="1800" b="1" dirty="0" smtClean="0">
                <a:solidFill>
                  <a:schemeClr val="tx1"/>
                </a:solidFill>
                <a:latin typeface="+mj-ea"/>
                <a:ea typeface="+mj-ea"/>
              </a:rPr>
              <a:t>「黙示録のアウトライン」</a:t>
            </a:r>
            <a:endParaRPr lang="en-US" altLang="ja-JP" sz="1800" b="1" dirty="0" smtClean="0">
              <a:solidFill>
                <a:schemeClr val="tx1"/>
              </a:solidFill>
              <a:latin typeface="+mj-ea"/>
              <a:ea typeface="+mj-ea"/>
            </a:endParaRPr>
          </a:p>
        </p:txBody>
      </p:sp>
      <p:cxnSp>
        <p:nvCxnSpPr>
          <p:cNvPr id="22" name="直線矢印コネクタ 21"/>
          <p:cNvCxnSpPr/>
          <p:nvPr/>
        </p:nvCxnSpPr>
        <p:spPr>
          <a:xfrm>
            <a:off x="5262948" y="1008612"/>
            <a:ext cx="2844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8100941" y="5109975"/>
            <a:ext cx="3231686" cy="480211"/>
            <a:chOff x="8466701" y="5036334"/>
            <a:chExt cx="3231686" cy="480211"/>
          </a:xfrm>
        </p:grpSpPr>
        <p:sp>
          <p:nvSpPr>
            <p:cNvPr id="15" name="角丸四角形 14"/>
            <p:cNvSpPr/>
            <p:nvPr/>
          </p:nvSpPr>
          <p:spPr>
            <a:xfrm>
              <a:off x="9142387" y="5036334"/>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クライマックスは再臨</a:t>
              </a:r>
              <a:endParaRPr lang="en-US" altLang="ja-JP" sz="2000" b="1" dirty="0" smtClean="0">
                <a:solidFill>
                  <a:schemeClr val="tx1"/>
                </a:solidFill>
                <a:latin typeface="+mj-ea"/>
                <a:ea typeface="+mj-ea"/>
              </a:endParaRPr>
            </a:p>
          </p:txBody>
        </p:sp>
        <p:cxnSp>
          <p:nvCxnSpPr>
            <p:cNvPr id="16" name="直線矢印コネクタ 15"/>
            <p:cNvCxnSpPr/>
            <p:nvPr/>
          </p:nvCxnSpPr>
          <p:spPr>
            <a:xfrm>
              <a:off x="8466701" y="5286088"/>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8088531" y="1753290"/>
            <a:ext cx="3156368" cy="3456000"/>
            <a:chOff x="6260811" y="3414253"/>
            <a:chExt cx="3156368" cy="1237500"/>
          </a:xfrm>
        </p:grpSpPr>
        <p:sp>
          <p:nvSpPr>
            <p:cNvPr id="19" name="右大かっこ 18"/>
            <p:cNvSpPr/>
            <p:nvPr/>
          </p:nvSpPr>
          <p:spPr>
            <a:xfrm>
              <a:off x="6260811" y="3414253"/>
              <a:ext cx="288000" cy="12375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角丸四角形 20"/>
            <p:cNvSpPr/>
            <p:nvPr/>
          </p:nvSpPr>
          <p:spPr>
            <a:xfrm>
              <a:off x="6933179" y="3903325"/>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再臨までのプロセス</a:t>
              </a:r>
              <a:endParaRPr lang="en-US" altLang="ja-JP" sz="2000" b="1" dirty="0" smtClean="0">
                <a:solidFill>
                  <a:schemeClr val="tx1"/>
                </a:solidFill>
                <a:latin typeface="+mj-ea"/>
                <a:ea typeface="+mj-ea"/>
              </a:endParaRPr>
            </a:p>
          </p:txBody>
        </p:sp>
        <p:cxnSp>
          <p:nvCxnSpPr>
            <p:cNvPr id="23" name="直線矢印コネクタ 22"/>
            <p:cNvCxnSpPr/>
            <p:nvPr/>
          </p:nvCxnSpPr>
          <p:spPr>
            <a:xfrm>
              <a:off x="6630634" y="4009453"/>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24" name="右大かっこ 23"/>
          <p:cNvSpPr/>
          <p:nvPr/>
        </p:nvSpPr>
        <p:spPr>
          <a:xfrm>
            <a:off x="6677314" y="3396873"/>
            <a:ext cx="288000" cy="190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 name="グループ化 9"/>
          <p:cNvGrpSpPr/>
          <p:nvPr/>
        </p:nvGrpSpPr>
        <p:grpSpPr>
          <a:xfrm>
            <a:off x="7131350" y="4060927"/>
            <a:ext cx="1580563" cy="623212"/>
            <a:chOff x="8411605" y="2269454"/>
            <a:chExt cx="2169687" cy="623212"/>
          </a:xfrm>
        </p:grpSpPr>
        <p:sp>
          <p:nvSpPr>
            <p:cNvPr id="25" name="角丸四角形 24"/>
            <p:cNvSpPr/>
            <p:nvPr/>
          </p:nvSpPr>
          <p:spPr>
            <a:xfrm>
              <a:off x="8411605" y="2269454"/>
              <a:ext cx="2169687"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a:p>
              <a:r>
                <a:rPr lang="ja-JP" altLang="en-US" sz="2000" b="1" dirty="0" smtClean="0">
                  <a:solidFill>
                    <a:schemeClr val="tx1"/>
                  </a:solidFill>
                  <a:latin typeface="+mj-ea"/>
                  <a:ea typeface="+mj-ea"/>
                </a:rPr>
                <a:t>第</a:t>
              </a:r>
              <a:r>
                <a:rPr lang="en-US" altLang="ja-JP" sz="2000" b="1" dirty="0">
                  <a:solidFill>
                    <a:schemeClr val="tx1"/>
                  </a:solidFill>
                  <a:latin typeface="+mj-ea"/>
                  <a:ea typeface="+mj-ea"/>
                </a:rPr>
                <a:t>8</a:t>
              </a:r>
              <a:r>
                <a:rPr lang="ja-JP" altLang="en-US" sz="2000" b="1" dirty="0" smtClean="0">
                  <a:solidFill>
                    <a:schemeClr val="tx1"/>
                  </a:solidFill>
                  <a:latin typeface="+mj-ea"/>
                  <a:ea typeface="+mj-ea"/>
                </a:rPr>
                <a:t>回</a:t>
              </a:r>
              <a:endParaRPr lang="ja-JP" altLang="en-US" sz="2000" b="1" dirty="0">
                <a:solidFill>
                  <a:schemeClr val="tx1"/>
                </a:solidFill>
                <a:latin typeface="+mj-ea"/>
                <a:ea typeface="+mj-ea"/>
              </a:endParaRPr>
            </a:p>
          </p:txBody>
        </p:sp>
        <p:sp>
          <p:nvSpPr>
            <p:cNvPr id="26" name="星 5 25"/>
            <p:cNvSpPr/>
            <p:nvPr/>
          </p:nvSpPr>
          <p:spPr>
            <a:xfrm>
              <a:off x="9562596" y="2471610"/>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grpSp>
    </p:spTree>
    <p:extLst>
      <p:ext uri="{BB962C8B-B14F-4D97-AF65-F5344CB8AC3E}">
        <p14:creationId xmlns:p14="http://schemas.microsoft.com/office/powerpoint/2010/main" val="367410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17729</TotalTime>
  <Words>6108</Words>
  <Application>Microsoft Office PowerPoint</Application>
  <PresentationFormat>ワイド画面</PresentationFormat>
  <Paragraphs>1130</Paragraphs>
  <Slides>56</Slides>
  <Notes>56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56</vt:i4>
      </vt:variant>
    </vt:vector>
  </HeadingPairs>
  <TitlesOfParts>
    <vt:vector size="67" baseType="lpstr">
      <vt:lpstr>HGS創英角ﾎﾟｯﾌﾟ体</vt:lpstr>
      <vt:lpstr>HG創英角ﾎﾟｯﾌﾟ体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1005</cp:revision>
  <cp:lastPrinted>2016-08-26T16:37:51Z</cp:lastPrinted>
  <dcterms:created xsi:type="dcterms:W3CDTF">2016-03-12T14:11:14Z</dcterms:created>
  <dcterms:modified xsi:type="dcterms:W3CDTF">2017-02-05T10:42:54Z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