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376" r:id="rId2"/>
    <p:sldId id="259" r:id="rId3"/>
    <p:sldId id="377" r:id="rId4"/>
    <p:sldId id="378" r:id="rId5"/>
    <p:sldId id="381" r:id="rId6"/>
    <p:sldId id="382" r:id="rId7"/>
    <p:sldId id="383" r:id="rId8"/>
    <p:sldId id="384" r:id="rId9"/>
    <p:sldId id="385" r:id="rId10"/>
    <p:sldId id="371" r:id="rId11"/>
    <p:sldId id="391" r:id="rId12"/>
    <p:sldId id="390" r:id="rId13"/>
    <p:sldId id="403" r:id="rId14"/>
    <p:sldId id="352" r:id="rId15"/>
    <p:sldId id="271" r:id="rId16"/>
    <p:sldId id="387" r:id="rId17"/>
    <p:sldId id="354" r:id="rId18"/>
    <p:sldId id="285" r:id="rId19"/>
    <p:sldId id="286" r:id="rId20"/>
    <p:sldId id="364" r:id="rId21"/>
    <p:sldId id="288" r:id="rId22"/>
    <p:sldId id="283" r:id="rId23"/>
    <p:sldId id="292" r:id="rId24"/>
    <p:sldId id="294" r:id="rId25"/>
    <p:sldId id="296" r:id="rId26"/>
    <p:sldId id="297" r:id="rId27"/>
    <p:sldId id="300" r:id="rId28"/>
    <p:sldId id="394" r:id="rId29"/>
    <p:sldId id="395" r:id="rId30"/>
    <p:sldId id="278" r:id="rId31"/>
    <p:sldId id="303" r:id="rId32"/>
    <p:sldId id="304" r:id="rId33"/>
    <p:sldId id="388" r:id="rId34"/>
    <p:sldId id="355" r:id="rId35"/>
    <p:sldId id="305" r:id="rId36"/>
    <p:sldId id="306" r:id="rId37"/>
    <p:sldId id="307" r:id="rId38"/>
    <p:sldId id="308" r:id="rId39"/>
    <p:sldId id="309" r:id="rId40"/>
    <p:sldId id="310" r:id="rId41"/>
    <p:sldId id="356" r:id="rId42"/>
    <p:sldId id="312" r:id="rId43"/>
    <p:sldId id="313" r:id="rId44"/>
    <p:sldId id="357" r:id="rId45"/>
    <p:sldId id="315" r:id="rId46"/>
    <p:sldId id="316" r:id="rId47"/>
    <p:sldId id="317" r:id="rId48"/>
    <p:sldId id="318" r:id="rId49"/>
    <p:sldId id="392" r:id="rId50"/>
    <p:sldId id="358" r:id="rId51"/>
    <p:sldId id="323" r:id="rId52"/>
    <p:sldId id="324" r:id="rId53"/>
    <p:sldId id="389" r:id="rId54"/>
    <p:sldId id="359" r:id="rId55"/>
    <p:sldId id="326" r:id="rId56"/>
    <p:sldId id="327" r:id="rId57"/>
    <p:sldId id="360" r:id="rId58"/>
    <p:sldId id="329" r:id="rId59"/>
    <p:sldId id="330" r:id="rId60"/>
    <p:sldId id="361" r:id="rId61"/>
    <p:sldId id="333" r:id="rId62"/>
    <p:sldId id="334" r:id="rId63"/>
    <p:sldId id="402" r:id="rId64"/>
    <p:sldId id="338" r:id="rId65"/>
    <p:sldId id="336" r:id="rId66"/>
    <p:sldId id="339" r:id="rId67"/>
    <p:sldId id="396" r:id="rId68"/>
    <p:sldId id="397" r:id="rId69"/>
    <p:sldId id="398" r:id="rId70"/>
    <p:sldId id="399" r:id="rId71"/>
    <p:sldId id="400" r:id="rId72"/>
    <p:sldId id="401" r:id="rId73"/>
    <p:sldId id="363" r:id="rId74"/>
    <p:sldId id="347" r:id="rId75"/>
    <p:sldId id="340" r:id="rId76"/>
    <p:sldId id="341" r:id="rId77"/>
    <p:sldId id="365" r:id="rId78"/>
    <p:sldId id="343" r:id="rId79"/>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9" autoAdjust="0"/>
    <p:restoredTop sz="79856" autoAdjust="0"/>
  </p:normalViewPr>
  <p:slideViewPr>
    <p:cSldViewPr snapToGrid="0">
      <p:cViewPr varScale="1">
        <p:scale>
          <a:sx n="59" d="100"/>
          <a:sy n="59" d="100"/>
        </p:scale>
        <p:origin x="936"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7734CE2-1518-4D02-AC76-98DFF0421474}" type="datetimeFigureOut">
              <a:rPr kumimoji="1" lang="ja-JP" altLang="en-US" smtClean="0"/>
              <a:t>2017/1/28</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B22E9B76-6A2A-41EF-B424-63174731DEC7}" type="slidenum">
              <a:rPr kumimoji="1" lang="ja-JP" altLang="en-US" smtClean="0"/>
              <a:t>‹#›</a:t>
            </a:fld>
            <a:endParaRPr kumimoji="1" lang="ja-JP" altLang="en-US"/>
          </a:p>
        </p:txBody>
      </p:sp>
    </p:spTree>
    <p:extLst>
      <p:ext uri="{BB962C8B-B14F-4D97-AF65-F5344CB8AC3E}">
        <p14:creationId xmlns:p14="http://schemas.microsoft.com/office/powerpoint/2010/main" val="19065056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　</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a:t>
            </a:fld>
            <a:endParaRPr lang="en-US" altLang="ja-JP" dirty="0"/>
          </a:p>
        </p:txBody>
      </p:sp>
    </p:spTree>
    <p:extLst>
      <p:ext uri="{BB962C8B-B14F-4D97-AF65-F5344CB8AC3E}">
        <p14:creationId xmlns:p14="http://schemas.microsoft.com/office/powerpoint/2010/main" val="270171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第</a:t>
            </a:r>
            <a:r>
              <a:rPr kumimoji="1" lang="en-US" altLang="ja-JP" b="1" dirty="0" smtClean="0"/>
              <a:t>1</a:t>
            </a:r>
            <a:r>
              <a:rPr kumimoji="1" lang="ja-JP" altLang="en-US" b="1" dirty="0" smtClean="0"/>
              <a:t>回　発表所要時間　</a:t>
            </a:r>
            <a:r>
              <a:rPr kumimoji="1" lang="en-US" altLang="ja-JP" b="1" dirty="0" smtClean="0"/>
              <a:t>3</a:t>
            </a:r>
            <a:r>
              <a:rPr kumimoji="1" lang="ja-JP" altLang="en-US" b="1" dirty="0" smtClean="0"/>
              <a:t>分</a:t>
            </a:r>
            <a:r>
              <a:rPr kumimoji="1" lang="en-US" altLang="ja-JP" b="1" dirty="0" smtClean="0"/>
              <a:t>40</a:t>
            </a:r>
            <a:r>
              <a:rPr kumimoji="1" lang="ja-JP" altLang="en-US" b="1" dirty="0" smtClean="0"/>
              <a:t>秒</a:t>
            </a:r>
            <a:endParaRPr kumimoji="1" lang="ja-JP" altLang="en-US" b="1" u="sng"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10</a:t>
            </a:fld>
            <a:endParaRPr lang="en-US" altLang="ja-JP" dirty="0"/>
          </a:p>
        </p:txBody>
      </p:sp>
    </p:spTree>
    <p:extLst>
      <p:ext uri="{BB962C8B-B14F-4D97-AF65-F5344CB8AC3E}">
        <p14:creationId xmlns:p14="http://schemas.microsoft.com/office/powerpoint/2010/main" val="395492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章に重要ポイントが凝縮している～</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■序言、あいさつ、ヨハネが見た事：栄光に輝く人の子</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⑴序言の箇所にて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「イエスキリストの黙示」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➀ヨハネの黙示録というが実質的にはキリストの黙示である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②キリストが教会に宛てた最後のメッセージ</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⑵あいさつの箇所にて</a:t>
            </a:r>
            <a:r>
              <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　⇒聖句確認</a:t>
            </a:r>
            <a:endParaRPr lang="en-US" altLang="ja-JP"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➀再臨とそのプロセスがテーマ</a:t>
            </a:r>
            <a:endPar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⑶ヨハネが見た事：栄光に輝く人の子にて</a:t>
            </a:r>
            <a:r>
              <a:rPr kumimoji="1" lang="en-US" altLang="ja-JP" b="1" dirty="0" smtClean="0"/>
              <a:t>1:19</a:t>
            </a:r>
            <a:r>
              <a:rPr kumimoji="1" lang="ja-JP" altLang="en-US" b="1" dirty="0" smtClean="0"/>
              <a:t>「黙示録のアウトライン」</a:t>
            </a:r>
            <a:r>
              <a:rPr lang="ja-JP" altLang="en-US" sz="1200" b="1"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⇒聖句確認</a:t>
            </a:r>
            <a:endParaRPr kumimoji="1" lang="en-US" altLang="ja-JP"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■これが</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章の学びでした。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11</a:t>
            </a:fld>
            <a:endParaRPr lang="en-US" altLang="ja-JP" dirty="0"/>
          </a:p>
        </p:txBody>
      </p:sp>
    </p:spTree>
    <p:extLst>
      <p:ext uri="{BB962C8B-B14F-4D97-AF65-F5344CB8AC3E}">
        <p14:creationId xmlns:p14="http://schemas.microsoft.com/office/powerpoint/2010/main" val="4690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当該頁　発表所要時間　</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30</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b="0"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■⑸⁺</a:t>
            </a:r>
            <a:r>
              <a:rPr kumimoji="1" lang="en-US" altLang="ja-JP" b="1" u="sng" dirty="0" smtClean="0"/>
              <a:t>α</a:t>
            </a:r>
            <a:r>
              <a:rPr kumimoji="1" lang="ja-JP" altLang="en-US" b="1" u="sng" dirty="0" smtClean="0"/>
              <a:t>　学ぶ者への祝福が明確に約束されているのは黙示録だけ</a:t>
            </a:r>
            <a:endParaRPr kumimoji="1" lang="en-US" altLang="ja-JP" b="1" u="sng" dirty="0" smtClean="0"/>
          </a:p>
          <a:p>
            <a:r>
              <a:rPr kumimoji="1" lang="ja-JP" altLang="en-US" b="1" dirty="0" smtClean="0"/>
              <a:t>～最初の</a:t>
            </a:r>
            <a:r>
              <a:rPr kumimoji="1" lang="en-US" altLang="ja-JP" b="1" dirty="0" smtClean="0"/>
              <a:t>1</a:t>
            </a:r>
            <a:r>
              <a:rPr kumimoji="1" lang="ja-JP" altLang="en-US" b="1" dirty="0" smtClean="0"/>
              <a:t>：</a:t>
            </a:r>
            <a:r>
              <a:rPr kumimoji="1" lang="en-US" altLang="ja-JP" b="1" dirty="0" smtClean="0"/>
              <a:t>3</a:t>
            </a:r>
            <a:r>
              <a:rPr kumimoji="1" lang="ja-JP" altLang="en-US" b="1" dirty="0" smtClean="0"/>
              <a:t>と最後の</a:t>
            </a:r>
            <a:r>
              <a:rPr kumimoji="1" lang="en-US" altLang="ja-JP" b="1" dirty="0" smtClean="0"/>
              <a:t>22</a:t>
            </a:r>
            <a:r>
              <a:rPr kumimoji="1" lang="ja-JP" altLang="en-US" b="1" dirty="0" smtClean="0">
                <a:sym typeface="Wingdings" panose="05000000000000000000" pitchFamily="2" charset="2"/>
              </a:rPr>
              <a:t>：</a:t>
            </a:r>
            <a:r>
              <a:rPr kumimoji="1" lang="en-US" altLang="ja-JP" b="1" dirty="0" smtClean="0">
                <a:sym typeface="Wingdings" panose="05000000000000000000" pitchFamily="2" charset="2"/>
              </a:rPr>
              <a:t>7</a:t>
            </a:r>
            <a:r>
              <a:rPr kumimoji="1" lang="ja-JP" altLang="en-US" b="1" dirty="0" smtClean="0">
                <a:sym typeface="Wingdings" panose="05000000000000000000" pitchFamily="2" charset="2"/>
              </a:rPr>
              <a:t>の</a:t>
            </a:r>
            <a:r>
              <a:rPr kumimoji="1" lang="en-US" altLang="ja-JP" b="1" dirty="0" smtClean="0">
                <a:sym typeface="Wingdings" panose="05000000000000000000" pitchFamily="2" charset="2"/>
              </a:rPr>
              <a:t>2</a:t>
            </a:r>
            <a:r>
              <a:rPr kumimoji="1" lang="ja-JP" altLang="en-US" b="1" dirty="0" smtClean="0">
                <a:sym typeface="Wingdings" panose="05000000000000000000" pitchFamily="2" charset="2"/>
              </a:rPr>
              <a:t>カ所も</a:t>
            </a:r>
            <a:r>
              <a:rPr kumimoji="1" lang="ja-JP" altLang="en-US" b="1" dirty="0" smtClean="0"/>
              <a:t>祝福が約束されている～</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12</a:t>
            </a:fld>
            <a:endParaRPr lang="en-US" altLang="ja-JP" dirty="0"/>
          </a:p>
        </p:txBody>
      </p:sp>
    </p:spTree>
    <p:extLst>
      <p:ext uri="{BB962C8B-B14F-4D97-AF65-F5344CB8AC3E}">
        <p14:creationId xmlns:p14="http://schemas.microsoft.com/office/powerpoint/2010/main" val="2829362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イザ</a:t>
            </a:r>
            <a:r>
              <a:rPr lang="en-US" altLang="ja-JP"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62</a:t>
            </a: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でひとかたまり</a:t>
            </a:r>
            <a:endParaRPr lang="en-US" altLang="ja-JP"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当該</a:t>
            </a: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頁　発表所要時間　</a:t>
            </a:r>
            <a:r>
              <a:rPr lang="en-US" altLang="ja-JP"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1200" b="1" u="none"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kumimoji="1" lang="en-US" altLang="ja-JP" u="none" dirty="0" smtClean="0"/>
          </a:p>
          <a:p>
            <a:r>
              <a:rPr kumimoji="1" lang="ja-JP" altLang="en-US" u="none" dirty="0" smtClean="0"/>
              <a:t>■</a:t>
            </a:r>
            <a:r>
              <a:rPr kumimoji="1" lang="en-US" altLang="ja-JP" u="none" dirty="0" smtClean="0"/>
              <a:t>KBF</a:t>
            </a:r>
            <a:r>
              <a:rPr kumimoji="1" lang="ja-JP" altLang="en-US" u="none" dirty="0" smtClean="0"/>
              <a:t>としても忠実に、永続的に取り組む</a:t>
            </a:r>
            <a:endParaRPr kumimoji="1" lang="en-US" altLang="ja-JP" u="none"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13</a:t>
            </a:fld>
            <a:endParaRPr lang="en-US" altLang="ja-JP" dirty="0"/>
          </a:p>
        </p:txBody>
      </p:sp>
    </p:spTree>
    <p:extLst>
      <p:ext uri="{BB962C8B-B14F-4D97-AF65-F5344CB8AC3E}">
        <p14:creationId xmlns:p14="http://schemas.microsoft.com/office/powerpoint/2010/main" val="1322516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14</a:t>
            </a:fld>
            <a:endParaRPr lang="en-US" altLang="ja-JP" dirty="0"/>
          </a:p>
        </p:txBody>
      </p:sp>
    </p:spTree>
    <p:extLst>
      <p:ext uri="{BB962C8B-B14F-4D97-AF65-F5344CB8AC3E}">
        <p14:creationId xmlns:p14="http://schemas.microsoft.com/office/powerpoint/2010/main" val="87737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15</a:t>
            </a:fld>
            <a:endParaRPr lang="en-US" altLang="ja-JP" dirty="0"/>
          </a:p>
        </p:txBody>
      </p:sp>
    </p:spTree>
    <p:extLst>
      <p:ext uri="{BB962C8B-B14F-4D97-AF65-F5344CB8AC3E}">
        <p14:creationId xmlns:p14="http://schemas.microsoft.com/office/powerpoint/2010/main" val="352116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16</a:t>
            </a:fld>
            <a:endParaRPr lang="en-US" altLang="ja-JP" dirty="0"/>
          </a:p>
        </p:txBody>
      </p:sp>
    </p:spTree>
    <p:extLst>
      <p:ext uri="{BB962C8B-B14F-4D97-AF65-F5344CB8AC3E}">
        <p14:creationId xmlns:p14="http://schemas.microsoft.com/office/powerpoint/2010/main" val="1846174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17</a:t>
            </a:fld>
            <a:endParaRPr lang="en-US" altLang="ja-JP" dirty="0"/>
          </a:p>
        </p:txBody>
      </p:sp>
    </p:spTree>
    <p:extLst>
      <p:ext uri="{BB962C8B-B14F-4D97-AF65-F5344CB8AC3E}">
        <p14:creationId xmlns:p14="http://schemas.microsoft.com/office/powerpoint/2010/main" val="73486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18</a:t>
            </a:fld>
            <a:endParaRPr lang="en-US" altLang="ja-JP" dirty="0"/>
          </a:p>
        </p:txBody>
      </p:sp>
    </p:spTree>
    <p:extLst>
      <p:ext uri="{BB962C8B-B14F-4D97-AF65-F5344CB8AC3E}">
        <p14:creationId xmlns:p14="http://schemas.microsoft.com/office/powerpoint/2010/main" val="62179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19</a:t>
            </a:fld>
            <a:endParaRPr lang="en-US" altLang="ja-JP" dirty="0"/>
          </a:p>
        </p:txBody>
      </p:sp>
    </p:spTree>
    <p:extLst>
      <p:ext uri="{BB962C8B-B14F-4D97-AF65-F5344CB8AC3E}">
        <p14:creationId xmlns:p14="http://schemas.microsoft.com/office/powerpoint/2010/main" val="90771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a:t>
            </a:fld>
            <a:endParaRPr lang="en-US" altLang="ja-JP" dirty="0"/>
          </a:p>
        </p:txBody>
      </p:sp>
    </p:spTree>
    <p:extLst>
      <p:ext uri="{BB962C8B-B14F-4D97-AF65-F5344CB8AC3E}">
        <p14:creationId xmlns:p14="http://schemas.microsoft.com/office/powerpoint/2010/main" val="2506954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20</a:t>
            </a:fld>
            <a:endParaRPr lang="en-US" altLang="ja-JP" dirty="0"/>
          </a:p>
        </p:txBody>
      </p:sp>
    </p:spTree>
    <p:extLst>
      <p:ext uri="{BB962C8B-B14F-4D97-AF65-F5344CB8AC3E}">
        <p14:creationId xmlns:p14="http://schemas.microsoft.com/office/powerpoint/2010/main" val="2631030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05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～七つの教会</a:t>
            </a:r>
            <a:r>
              <a:rPr lang="en-US" altLang="ja-JP" sz="105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5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a:t>
            </a:r>
            <a:r>
              <a:rPr lang="en-US" altLang="ja-JP" sz="105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05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について～</a:t>
            </a:r>
            <a:endParaRPr kumimoji="1" lang="en-US" altLang="ja-JP" sz="1050" b="1" dirty="0" smtClean="0"/>
          </a:p>
          <a:p>
            <a:r>
              <a:rPr kumimoji="1" lang="ja-JP" altLang="en-US" sz="1050" b="1" dirty="0" smtClean="0"/>
              <a:t>はじめに</a:t>
            </a:r>
            <a:endParaRPr kumimoji="1" lang="en-US" altLang="ja-JP" sz="1050" b="1" dirty="0" smtClean="0"/>
          </a:p>
          <a:p>
            <a:r>
              <a:rPr kumimoji="1" lang="ja-JP" altLang="en-US" sz="1050" b="1" dirty="0" smtClean="0"/>
              <a:t>■</a:t>
            </a:r>
            <a:r>
              <a:rPr kumimoji="1" lang="en-US" altLang="ja-JP" sz="1050" b="1" dirty="0" smtClean="0"/>
              <a:t>2</a:t>
            </a:r>
            <a:r>
              <a:rPr kumimoji="1" lang="ja-JP" altLang="en-US" sz="1050" b="1" dirty="0" err="1" smtClean="0"/>
              <a:t>つの</a:t>
            </a:r>
            <a:r>
              <a:rPr kumimoji="1" lang="ja-JP" altLang="en-US" sz="1050" b="1" dirty="0" smtClean="0"/>
              <a:t>教会の定義について</a:t>
            </a:r>
            <a:endParaRPr kumimoji="1" lang="en-US" altLang="ja-JP" b="1" dirty="0" smtClean="0"/>
          </a:p>
          <a:p>
            <a:r>
              <a:rPr kumimoji="1" lang="ja-JP" altLang="en-US" sz="1200" b="1" dirty="0" smtClean="0"/>
              <a:t>⑴地域教会の定義</a:t>
            </a:r>
            <a:endParaRPr kumimoji="1" lang="en-US" altLang="ja-JP"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➀ペンテコステから大患難時代の始まりまで</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*大患難時代以降は、統一された宗教バビロン</a:t>
            </a:r>
            <a:r>
              <a:rPr kumimoji="1" lang="en-US" altLang="ja-JP" sz="1200" dirty="0" smtClean="0"/>
              <a:t>(17</a:t>
            </a:r>
            <a:r>
              <a:rPr kumimoji="1" lang="ja-JP" altLang="en-US" sz="1200" dirty="0" smtClean="0"/>
              <a:t>章</a:t>
            </a:r>
            <a:r>
              <a:rPr kumimoji="1" lang="en-US" altLang="ja-JP" sz="1200" dirty="0" smtClean="0"/>
              <a:t>)</a:t>
            </a:r>
            <a:r>
              <a:rPr kumimoji="1" lang="ja-JP" altLang="en-US" sz="1200" dirty="0" smtClean="0"/>
              <a:t>になる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②未信者も含まれている</a:t>
            </a:r>
            <a:endParaRPr kumimoji="1" lang="en-US" altLang="ja-JP" sz="1200" dirty="0" smtClean="0"/>
          </a:p>
          <a:p>
            <a:r>
              <a:rPr kumimoji="1" lang="ja-JP" altLang="en-US" sz="1200" dirty="0" smtClean="0"/>
              <a:t>　③特定の地域にある教会を指す</a:t>
            </a:r>
            <a:endParaRPr kumimoji="1" lang="en-US" altLang="ja-JP" sz="1200" dirty="0" smtClean="0"/>
          </a:p>
          <a:p>
            <a:r>
              <a:rPr kumimoji="1" lang="ja-JP" altLang="en-US" sz="1200" dirty="0" smtClean="0"/>
              <a:t>　④目に見える教会（単数形の場合も、複数形もある）</a:t>
            </a:r>
            <a:endParaRPr kumimoji="1" lang="en-US" altLang="ja-JP" sz="1200" b="1" dirty="0" smtClean="0"/>
          </a:p>
          <a:p>
            <a:r>
              <a:rPr kumimoji="1" lang="ja-JP" altLang="en-US" sz="1200" b="1" dirty="0" smtClean="0"/>
              <a:t>⑵普遍的教会の定義</a:t>
            </a:r>
            <a:endParaRPr kumimoji="1" lang="en-US" altLang="ja-JP" sz="1200" b="1" dirty="0" smtClean="0"/>
          </a:p>
          <a:p>
            <a:r>
              <a:rPr kumimoji="1" lang="ja-JP" altLang="en-US" sz="1200" dirty="0" smtClean="0"/>
              <a:t>　➀ペンテコステから携挙までの全信者のみで構成</a:t>
            </a:r>
            <a:endParaRPr kumimoji="1" lang="en-US" altLang="ja-JP" sz="1200" dirty="0" smtClean="0"/>
          </a:p>
          <a:p>
            <a:r>
              <a:rPr kumimoji="1" lang="ja-JP" altLang="en-US" sz="1200" dirty="0" smtClean="0"/>
              <a:t>　②未信者は含まれない</a:t>
            </a:r>
            <a:r>
              <a:rPr kumimoji="1" lang="en-US" altLang="ja-JP" sz="1200" dirty="0" smtClean="0"/>
              <a:t>(</a:t>
            </a:r>
            <a:r>
              <a:rPr kumimoji="1" lang="ja-JP" altLang="en-US" sz="1200" dirty="0" smtClean="0"/>
              <a:t>ユダヤ人信者と異邦人信者からなる</a:t>
            </a:r>
            <a:r>
              <a:rPr kumimoji="1" lang="en-US" altLang="ja-JP" sz="1200" dirty="0" smtClean="0"/>
              <a:t>)</a:t>
            </a:r>
          </a:p>
          <a:p>
            <a:r>
              <a:rPr kumimoji="1" lang="ja-JP" altLang="en-US" sz="1200" dirty="0" smtClean="0"/>
              <a:t>　③目に見えない教会</a:t>
            </a:r>
            <a:r>
              <a:rPr kumimoji="1" lang="en-US" altLang="ja-JP" sz="1200" dirty="0" smtClean="0"/>
              <a:t>(</a:t>
            </a:r>
            <a:r>
              <a:rPr kumimoji="1" lang="ja-JP" altLang="en-US" sz="1200" dirty="0" smtClean="0"/>
              <a:t>キリストのみからだ：メシアを頭とする霊的有機体</a:t>
            </a:r>
            <a:r>
              <a:rPr kumimoji="1" lang="en-US" altLang="ja-JP" sz="1200" dirty="0" smtClean="0"/>
              <a:t>)</a:t>
            </a:r>
          </a:p>
          <a:p>
            <a:r>
              <a:rPr kumimoji="1" lang="ja-JP" altLang="en-US" sz="1200" dirty="0" smtClean="0"/>
              <a:t>　④イエスが隅のかしら石、土台は使徒と預言者</a:t>
            </a:r>
            <a:endParaRPr kumimoji="1" lang="en-US" altLang="ja-JP" sz="1200" dirty="0" smtClean="0"/>
          </a:p>
          <a:p>
            <a:r>
              <a:rPr kumimoji="1" lang="ja-JP" altLang="en-US" sz="1200" dirty="0" smtClean="0"/>
              <a:t>　⑤信者の数が満ちたら携挙が起こる</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21</a:t>
            </a:fld>
            <a:endParaRPr lang="en-US" altLang="ja-JP" dirty="0"/>
          </a:p>
        </p:txBody>
      </p:sp>
    </p:spTree>
    <p:extLst>
      <p:ext uri="{BB962C8B-B14F-4D97-AF65-F5344CB8AC3E}">
        <p14:creationId xmlns:p14="http://schemas.microsoft.com/office/powerpoint/2010/main" val="2916866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14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⑶地域教会の存在目的</a:t>
            </a:r>
            <a:endParaRPr lang="en-US" altLang="ja-JP" sz="1400" b="1"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➀聖書を教える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②共同体としての祈りを捧げる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③聖礼典を実行する。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④霊的賜物を行使する。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⑤教会の罰則</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戒めや立ち直りが目的</a:t>
            </a:r>
            <a:r>
              <a:rPr lang="en-US" altLang="ja-JP" sz="1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を科す。</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⑥宣教師を世界中に派遣する。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⑦貧者の援助、特に信者の中の貧者への援助を行う。</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⑧キリストの弟子を育成する。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u="none"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⑨メシアのみからである教会を建て上げる。</a:t>
            </a:r>
            <a:endParaRPr lang="en-US" altLang="ja-JP" sz="1200" u="none"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⑩善を行う。</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⑪メシアの愛を示す。</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⑫神をあがめる。</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22</a:t>
            </a:fld>
            <a:endParaRPr lang="en-US" altLang="ja-JP" dirty="0"/>
          </a:p>
        </p:txBody>
      </p:sp>
    </p:spTree>
    <p:extLst>
      <p:ext uri="{BB962C8B-B14F-4D97-AF65-F5344CB8AC3E}">
        <p14:creationId xmlns:p14="http://schemas.microsoft.com/office/powerpoint/2010/main" val="14056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23</a:t>
            </a:fld>
            <a:endParaRPr lang="en-US" altLang="ja-JP" dirty="0"/>
          </a:p>
        </p:txBody>
      </p:sp>
    </p:spTree>
    <p:extLst>
      <p:ext uri="{BB962C8B-B14F-4D97-AF65-F5344CB8AC3E}">
        <p14:creationId xmlns:p14="http://schemas.microsoft.com/office/powerpoint/2010/main" val="79407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24</a:t>
            </a:fld>
            <a:endParaRPr lang="en-US" altLang="ja-JP" dirty="0"/>
          </a:p>
        </p:txBody>
      </p:sp>
    </p:spTree>
    <p:extLst>
      <p:ext uri="{BB962C8B-B14F-4D97-AF65-F5344CB8AC3E}">
        <p14:creationId xmlns:p14="http://schemas.microsoft.com/office/powerpoint/2010/main" val="10424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25</a:t>
            </a:fld>
            <a:endParaRPr lang="en-US" altLang="ja-JP" dirty="0"/>
          </a:p>
        </p:txBody>
      </p:sp>
    </p:spTree>
    <p:extLst>
      <p:ext uri="{BB962C8B-B14F-4D97-AF65-F5344CB8AC3E}">
        <p14:creationId xmlns:p14="http://schemas.microsoft.com/office/powerpoint/2010/main" val="3878162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26</a:t>
            </a:fld>
            <a:endParaRPr lang="en-US" altLang="ja-JP" dirty="0"/>
          </a:p>
        </p:txBody>
      </p:sp>
    </p:spTree>
    <p:extLst>
      <p:ext uri="{BB962C8B-B14F-4D97-AF65-F5344CB8AC3E}">
        <p14:creationId xmlns:p14="http://schemas.microsoft.com/office/powerpoint/2010/main" val="1072912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27</a:t>
            </a:fld>
            <a:endParaRPr lang="en-US" altLang="ja-JP" dirty="0"/>
          </a:p>
        </p:txBody>
      </p:sp>
    </p:spTree>
    <p:extLst>
      <p:ext uri="{BB962C8B-B14F-4D97-AF65-F5344CB8AC3E}">
        <p14:creationId xmlns:p14="http://schemas.microsoft.com/office/powerpoint/2010/main" val="3449246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28</a:t>
            </a:fld>
            <a:endParaRPr lang="en-US" altLang="ja-JP" dirty="0"/>
          </a:p>
        </p:txBody>
      </p:sp>
    </p:spTree>
    <p:extLst>
      <p:ext uri="{BB962C8B-B14F-4D97-AF65-F5344CB8AC3E}">
        <p14:creationId xmlns:p14="http://schemas.microsoft.com/office/powerpoint/2010/main" val="2319988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29</a:t>
            </a:fld>
            <a:endParaRPr lang="en-US" altLang="ja-JP" dirty="0"/>
          </a:p>
        </p:txBody>
      </p:sp>
    </p:spTree>
    <p:extLst>
      <p:ext uri="{BB962C8B-B14F-4D97-AF65-F5344CB8AC3E}">
        <p14:creationId xmlns:p14="http://schemas.microsoft.com/office/powerpoint/2010/main" val="1354788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a:t>
            </a:fld>
            <a:endParaRPr lang="en-US" altLang="ja-JP" dirty="0"/>
          </a:p>
        </p:txBody>
      </p:sp>
    </p:spTree>
    <p:extLst>
      <p:ext uri="{BB962C8B-B14F-4D97-AF65-F5344CB8AC3E}">
        <p14:creationId xmlns:p14="http://schemas.microsoft.com/office/powerpoint/2010/main" val="4068559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30</a:t>
            </a:fld>
            <a:endParaRPr lang="en-US" altLang="ja-JP" dirty="0"/>
          </a:p>
        </p:txBody>
      </p:sp>
    </p:spTree>
    <p:extLst>
      <p:ext uri="{BB962C8B-B14F-4D97-AF65-F5344CB8AC3E}">
        <p14:creationId xmlns:p14="http://schemas.microsoft.com/office/powerpoint/2010/main" val="4175148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31</a:t>
            </a:fld>
            <a:endParaRPr lang="en-US" altLang="ja-JP" dirty="0"/>
          </a:p>
        </p:txBody>
      </p:sp>
    </p:spTree>
    <p:extLst>
      <p:ext uri="{BB962C8B-B14F-4D97-AF65-F5344CB8AC3E}">
        <p14:creationId xmlns:p14="http://schemas.microsoft.com/office/powerpoint/2010/main" val="1115435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32</a:t>
            </a:fld>
            <a:endParaRPr lang="en-US" altLang="ja-JP" dirty="0"/>
          </a:p>
        </p:txBody>
      </p:sp>
    </p:spTree>
    <p:extLst>
      <p:ext uri="{BB962C8B-B14F-4D97-AF65-F5344CB8AC3E}">
        <p14:creationId xmlns:p14="http://schemas.microsoft.com/office/powerpoint/2010/main" val="44577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a:t>
            </a:r>
            <a:r>
              <a:rPr kumimoji="1" lang="en-US" altLang="ja-JP" b="1" dirty="0" smtClean="0"/>
              <a:t>7</a:t>
            </a:r>
            <a:r>
              <a:rPr kumimoji="1" lang="ja-JP" altLang="en-US" b="1" dirty="0" err="1" smtClean="0"/>
              <a:t>つの</a:t>
            </a:r>
            <a:r>
              <a:rPr kumimoji="1" lang="ja-JP" altLang="en-US" b="1" dirty="0" smtClean="0"/>
              <a:t>教会の意味（</a:t>
            </a:r>
            <a:r>
              <a:rPr kumimoji="1" lang="en-US" altLang="ja-JP" b="1" dirty="0" smtClean="0"/>
              <a:t>3</a:t>
            </a:r>
            <a:r>
              <a:rPr kumimoji="1" lang="ja-JP" altLang="en-US" b="1" dirty="0" err="1" smtClean="0"/>
              <a:t>つの</a:t>
            </a:r>
            <a:r>
              <a:rPr kumimoji="1" lang="ja-JP" altLang="en-US" b="1" dirty="0" smtClean="0"/>
              <a:t>側面）の学び</a:t>
            </a:r>
            <a:endParaRPr kumimoji="1" lang="en-US" altLang="ja-JP" b="1" dirty="0" smtClean="0"/>
          </a:p>
          <a:p>
            <a:r>
              <a:rPr kumimoji="1" lang="ja-JP" altLang="en-US" dirty="0" smtClean="0"/>
              <a:t>　➀ローマ時代の小アジアにあった</a:t>
            </a:r>
            <a:r>
              <a:rPr kumimoji="1" lang="en-US" altLang="ja-JP" dirty="0" smtClean="0"/>
              <a:t>7</a:t>
            </a:r>
            <a:r>
              <a:rPr kumimoji="1" lang="ja-JP" altLang="en-US" dirty="0" err="1" smtClean="0"/>
              <a:t>つの</a:t>
            </a:r>
            <a:r>
              <a:rPr kumimoji="1" lang="ja-JP" altLang="en-US" dirty="0" smtClean="0"/>
              <a:t>地域教会</a:t>
            </a:r>
            <a:endParaRPr kumimoji="1" lang="en-US" altLang="ja-JP" dirty="0" smtClean="0"/>
          </a:p>
          <a:p>
            <a:r>
              <a:rPr kumimoji="1" lang="ja-JP" altLang="en-US" dirty="0" smtClean="0"/>
              <a:t>　②「教会の</a:t>
            </a:r>
            <a:r>
              <a:rPr kumimoji="1" lang="en-US" altLang="ja-JP" dirty="0" smtClean="0"/>
              <a:t>7</a:t>
            </a:r>
            <a:r>
              <a:rPr kumimoji="1" lang="ja-JP" altLang="en-US" dirty="0" err="1" smtClean="0"/>
              <a:t>つの</a:t>
            </a:r>
            <a:r>
              <a:rPr kumimoji="1" lang="ja-JP" altLang="en-US" dirty="0" smtClean="0"/>
              <a:t>型</a:t>
            </a:r>
            <a:r>
              <a:rPr kumimoji="1" lang="en-US" altLang="ja-JP" dirty="0" smtClean="0"/>
              <a:t>(</a:t>
            </a:r>
            <a:r>
              <a:rPr kumimoji="1" lang="ja-JP" altLang="en-US" dirty="0" smtClean="0"/>
              <a:t>要素</a:t>
            </a:r>
            <a:r>
              <a:rPr kumimoji="1" lang="en-US" altLang="ja-JP" dirty="0" smtClean="0"/>
              <a:t>)</a:t>
            </a:r>
            <a:r>
              <a:rPr kumimoji="1" lang="ja-JP" altLang="en-US" dirty="0" smtClean="0"/>
              <a:t>」（どの時代のどの教会も</a:t>
            </a:r>
            <a:r>
              <a:rPr kumimoji="1" lang="en-US" altLang="ja-JP" dirty="0" smtClean="0"/>
              <a:t>7</a:t>
            </a:r>
            <a:r>
              <a:rPr kumimoji="1" lang="ja-JP" altLang="en-US" dirty="0" err="1" smtClean="0"/>
              <a:t>つの</a:t>
            </a:r>
            <a:r>
              <a:rPr kumimoji="1" lang="ja-JP" altLang="en-US" dirty="0" smtClean="0"/>
              <a:t>型</a:t>
            </a:r>
            <a:r>
              <a:rPr kumimoji="1" lang="en-US" altLang="ja-JP" dirty="0" smtClean="0"/>
              <a:t>(</a:t>
            </a:r>
            <a:r>
              <a:rPr kumimoji="1" lang="ja-JP" altLang="en-US" dirty="0" smtClean="0"/>
              <a:t>要素）を持つ）</a:t>
            </a:r>
            <a:endParaRPr kumimoji="1" lang="en-US" altLang="ja-JP" dirty="0" smtClean="0"/>
          </a:p>
          <a:p>
            <a:r>
              <a:rPr kumimoji="1" lang="ja-JP" altLang="en-US" dirty="0" smtClean="0"/>
              <a:t>　③「教会の</a:t>
            </a:r>
            <a:r>
              <a:rPr kumimoji="1" lang="en-US" altLang="ja-JP" dirty="0" smtClean="0"/>
              <a:t>7</a:t>
            </a:r>
            <a:r>
              <a:rPr kumimoji="1" lang="ja-JP" altLang="en-US" dirty="0" err="1" smtClean="0"/>
              <a:t>つの</a:t>
            </a:r>
            <a:r>
              <a:rPr kumimoji="1" lang="ja-JP" altLang="en-US" dirty="0" smtClean="0"/>
              <a:t>型」は、それぞれの時代の教会の特徴を預言的に表している</a:t>
            </a:r>
            <a:endParaRPr kumimoji="1" lang="en-US" altLang="ja-JP" dirty="0" smtClean="0"/>
          </a:p>
          <a:p>
            <a:r>
              <a:rPr kumimoji="1" lang="ja-JP" altLang="en-US" dirty="0" smtClean="0"/>
              <a:t>　　*教会時代の流れの順番に、その特徴を持った教会が紹介されている</a:t>
            </a:r>
            <a:endParaRPr kumimoji="1" lang="en-US" altLang="ja-JP" dirty="0" smtClean="0"/>
          </a:p>
          <a:p>
            <a:r>
              <a:rPr kumimoji="1" lang="ja-JP" altLang="en-US" dirty="0" smtClean="0"/>
              <a:t>　　*各教会の名前も重要な意味を持つ</a:t>
            </a:r>
            <a:endParaRPr kumimoji="1" lang="en-US" altLang="ja-JP" dirty="0" smtClean="0"/>
          </a:p>
          <a:p>
            <a:r>
              <a:rPr kumimoji="1" lang="ja-JP" altLang="en-US" dirty="0" smtClean="0"/>
              <a:t>　　　</a:t>
            </a:r>
            <a:r>
              <a:rPr kumimoji="1" lang="en-US" altLang="ja-JP" dirty="0" smtClean="0"/>
              <a:t>…</a:t>
            </a:r>
            <a:r>
              <a:rPr kumimoji="1" lang="ja-JP" altLang="en-US" dirty="0" smtClean="0"/>
              <a:t>褒め言葉しかない教会</a:t>
            </a:r>
            <a:r>
              <a:rPr kumimoji="1" lang="en-US" altLang="ja-JP" dirty="0" smtClean="0"/>
              <a:t>2</a:t>
            </a:r>
            <a:r>
              <a:rPr kumimoji="1" lang="ja-JP" altLang="en-US" dirty="0" smtClean="0"/>
              <a:t>つ、褒め言葉と叱責は</a:t>
            </a:r>
            <a:r>
              <a:rPr kumimoji="1" lang="en-US" altLang="ja-JP" dirty="0" smtClean="0"/>
              <a:t>4</a:t>
            </a:r>
            <a:r>
              <a:rPr kumimoji="1" lang="ja-JP" altLang="en-US" dirty="0" smtClean="0"/>
              <a:t>つ、叱責しかないのは</a:t>
            </a:r>
            <a:r>
              <a:rPr kumimoji="1" lang="en-US" altLang="ja-JP" dirty="0" smtClean="0"/>
              <a:t>1</a:t>
            </a:r>
            <a:r>
              <a:rPr kumimoji="1" lang="ja-JP" altLang="en-US" dirty="0" smtClean="0"/>
              <a:t>つ</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33</a:t>
            </a:fld>
            <a:endParaRPr lang="en-US" altLang="ja-JP" dirty="0"/>
          </a:p>
        </p:txBody>
      </p:sp>
    </p:spTree>
    <p:extLst>
      <p:ext uri="{BB962C8B-B14F-4D97-AF65-F5344CB8AC3E}">
        <p14:creationId xmlns:p14="http://schemas.microsoft.com/office/powerpoint/2010/main" val="811201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34</a:t>
            </a:fld>
            <a:endParaRPr lang="en-US" altLang="ja-JP" dirty="0"/>
          </a:p>
        </p:txBody>
      </p:sp>
    </p:spTree>
    <p:extLst>
      <p:ext uri="{BB962C8B-B14F-4D97-AF65-F5344CB8AC3E}">
        <p14:creationId xmlns:p14="http://schemas.microsoft.com/office/powerpoint/2010/main" val="2524136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35</a:t>
            </a:fld>
            <a:endParaRPr lang="en-US" altLang="ja-JP" dirty="0"/>
          </a:p>
        </p:txBody>
      </p:sp>
    </p:spTree>
    <p:extLst>
      <p:ext uri="{BB962C8B-B14F-4D97-AF65-F5344CB8AC3E}">
        <p14:creationId xmlns:p14="http://schemas.microsoft.com/office/powerpoint/2010/main" val="4194157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36</a:t>
            </a:fld>
            <a:endParaRPr lang="en-US" altLang="ja-JP" dirty="0"/>
          </a:p>
        </p:txBody>
      </p:sp>
    </p:spTree>
    <p:extLst>
      <p:ext uri="{BB962C8B-B14F-4D97-AF65-F5344CB8AC3E}">
        <p14:creationId xmlns:p14="http://schemas.microsoft.com/office/powerpoint/2010/main" val="1996336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37</a:t>
            </a:fld>
            <a:endParaRPr lang="en-US" altLang="ja-JP" dirty="0"/>
          </a:p>
        </p:txBody>
      </p:sp>
    </p:spTree>
    <p:extLst>
      <p:ext uri="{BB962C8B-B14F-4D97-AF65-F5344CB8AC3E}">
        <p14:creationId xmlns:p14="http://schemas.microsoft.com/office/powerpoint/2010/main" val="287878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4:1~5</a:t>
            </a:r>
            <a:r>
              <a:rPr kumimoji="1" lang="ja-JP" altLang="en-US" dirty="0" smtClean="0"/>
              <a:t>でひとかたまり</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38</a:t>
            </a:fld>
            <a:endParaRPr lang="en-US" altLang="ja-JP" dirty="0"/>
          </a:p>
        </p:txBody>
      </p:sp>
    </p:spTree>
    <p:extLst>
      <p:ext uri="{BB962C8B-B14F-4D97-AF65-F5344CB8AC3E}">
        <p14:creationId xmlns:p14="http://schemas.microsoft.com/office/powerpoint/2010/main" val="4254725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6:3</a:t>
            </a:r>
            <a:r>
              <a:rPr kumimoji="1" lang="ja-JP" altLang="en-US" dirty="0" smtClean="0"/>
              <a:t>～</a:t>
            </a:r>
            <a:r>
              <a:rPr kumimoji="1" lang="en-US" altLang="ja-JP" dirty="0" smtClean="0"/>
              <a:t>10</a:t>
            </a:r>
            <a:r>
              <a:rPr kumimoji="1" lang="ja-JP" altLang="en-US" dirty="0" smtClean="0"/>
              <a:t>でひとかたまり</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39</a:t>
            </a:fld>
            <a:endParaRPr lang="en-US" altLang="ja-JP" dirty="0"/>
          </a:p>
        </p:txBody>
      </p:sp>
    </p:spTree>
    <p:extLst>
      <p:ext uri="{BB962C8B-B14F-4D97-AF65-F5344CB8AC3E}">
        <p14:creationId xmlns:p14="http://schemas.microsoft.com/office/powerpoint/2010/main" val="244781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■冒頭で神のご計画の全貌を約</a:t>
            </a:r>
            <a:r>
              <a:rPr kumimoji="1" lang="en-US" altLang="ja-JP" b="1" dirty="0" smtClean="0"/>
              <a:t>10</a:t>
            </a:r>
            <a:r>
              <a:rPr kumimoji="1" lang="ja-JP" altLang="en-US" b="1" dirty="0" smtClean="0"/>
              <a:t>～</a:t>
            </a:r>
            <a:r>
              <a:rPr kumimoji="1" lang="en-US" altLang="ja-JP" b="1" dirty="0" smtClean="0"/>
              <a:t>15</a:t>
            </a:r>
            <a:r>
              <a:rPr kumimoji="1" lang="ja-JP" altLang="en-US" b="1" dirty="0" smtClean="0"/>
              <a:t>分程度で確認します。</a:t>
            </a:r>
            <a:endParaRPr kumimoji="1" lang="en-US" altLang="ja-JP" b="1" dirty="0" smtClean="0"/>
          </a:p>
          <a:p>
            <a:pPr>
              <a:defRPr/>
            </a:pP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～イントロ用・可視化資料は、別途、聖書フォーラム</a:t>
            </a:r>
            <a:r>
              <a:rPr lang="en-US" altLang="ja-JP" sz="1200" b="1" u="sng" dirty="0" err="1"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.net</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a:t>
            </a:r>
            <a:r>
              <a:rPr lang="en-US" altLang="ja-JP"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UP</a:t>
            </a:r>
            <a:r>
              <a:rPr lang="ja-JP" altLang="en-US" sz="1200" b="1" u="sng" dirty="0" smtClean="0">
                <a:solidFill>
                  <a:schemeClr val="bg1"/>
                </a:solidFill>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済です～</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１．については、</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つの契</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約と</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時代区分、そして最終ゴールの再確認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２．については、終末論全体を</a:t>
            </a:r>
            <a:r>
              <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1200" dirty="0" err="1"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復活を中心にして、最終ゴールまでの再確認</a:t>
            </a:r>
            <a:endParaRPr lang="en-US" altLang="ja-JP"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３．については、「ヨハネの黙示録」の目次構造全体と最終ゴールの再確認</a:t>
            </a:r>
            <a:endParaRPr kumimoji="1" lang="ja-JP" altLang="en-US" b="1"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a:t>
            </a:fld>
            <a:endParaRPr lang="en-US" altLang="ja-JP" dirty="0"/>
          </a:p>
        </p:txBody>
      </p:sp>
    </p:spTree>
    <p:extLst>
      <p:ext uri="{BB962C8B-B14F-4D97-AF65-F5344CB8AC3E}">
        <p14:creationId xmlns:p14="http://schemas.microsoft.com/office/powerpoint/2010/main" val="1629447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40</a:t>
            </a:fld>
            <a:endParaRPr lang="en-US" altLang="ja-JP" dirty="0"/>
          </a:p>
        </p:txBody>
      </p:sp>
    </p:spTree>
    <p:extLst>
      <p:ext uri="{BB962C8B-B14F-4D97-AF65-F5344CB8AC3E}">
        <p14:creationId xmlns:p14="http://schemas.microsoft.com/office/powerpoint/2010/main" val="3650000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41</a:t>
            </a:fld>
            <a:endParaRPr lang="en-US" altLang="ja-JP" dirty="0"/>
          </a:p>
        </p:txBody>
      </p:sp>
    </p:spTree>
    <p:extLst>
      <p:ext uri="{BB962C8B-B14F-4D97-AF65-F5344CB8AC3E}">
        <p14:creationId xmlns:p14="http://schemas.microsoft.com/office/powerpoint/2010/main" val="2053274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42</a:t>
            </a:fld>
            <a:endParaRPr lang="en-US" altLang="ja-JP" dirty="0"/>
          </a:p>
        </p:txBody>
      </p:sp>
    </p:spTree>
    <p:extLst>
      <p:ext uri="{BB962C8B-B14F-4D97-AF65-F5344CB8AC3E}">
        <p14:creationId xmlns:p14="http://schemas.microsoft.com/office/powerpoint/2010/main" val="1336460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43</a:t>
            </a:fld>
            <a:endParaRPr lang="en-US" altLang="ja-JP" dirty="0"/>
          </a:p>
        </p:txBody>
      </p:sp>
    </p:spTree>
    <p:extLst>
      <p:ext uri="{BB962C8B-B14F-4D97-AF65-F5344CB8AC3E}">
        <p14:creationId xmlns:p14="http://schemas.microsoft.com/office/powerpoint/2010/main" val="693944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44</a:t>
            </a:fld>
            <a:endParaRPr lang="en-US" altLang="ja-JP" dirty="0"/>
          </a:p>
        </p:txBody>
      </p:sp>
    </p:spTree>
    <p:extLst>
      <p:ext uri="{BB962C8B-B14F-4D97-AF65-F5344CB8AC3E}">
        <p14:creationId xmlns:p14="http://schemas.microsoft.com/office/powerpoint/2010/main" val="3280183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45</a:t>
            </a:fld>
            <a:endParaRPr lang="en-US" altLang="ja-JP" dirty="0"/>
          </a:p>
        </p:txBody>
      </p:sp>
    </p:spTree>
    <p:extLst>
      <p:ext uri="{BB962C8B-B14F-4D97-AF65-F5344CB8AC3E}">
        <p14:creationId xmlns:p14="http://schemas.microsoft.com/office/powerpoint/2010/main" val="2652793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46</a:t>
            </a:fld>
            <a:endParaRPr lang="en-US" altLang="ja-JP" dirty="0"/>
          </a:p>
        </p:txBody>
      </p:sp>
    </p:spTree>
    <p:extLst>
      <p:ext uri="{BB962C8B-B14F-4D97-AF65-F5344CB8AC3E}">
        <p14:creationId xmlns:p14="http://schemas.microsoft.com/office/powerpoint/2010/main" val="988731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47</a:t>
            </a:fld>
            <a:endParaRPr lang="en-US" altLang="ja-JP" dirty="0"/>
          </a:p>
        </p:txBody>
      </p:sp>
    </p:spTree>
    <p:extLst>
      <p:ext uri="{BB962C8B-B14F-4D97-AF65-F5344CB8AC3E}">
        <p14:creationId xmlns:p14="http://schemas.microsoft.com/office/powerpoint/2010/main" val="2674730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48</a:t>
            </a:fld>
            <a:endParaRPr lang="en-US" altLang="ja-JP" dirty="0"/>
          </a:p>
        </p:txBody>
      </p:sp>
    </p:spTree>
    <p:extLst>
      <p:ext uri="{BB962C8B-B14F-4D97-AF65-F5344CB8AC3E}">
        <p14:creationId xmlns:p14="http://schemas.microsoft.com/office/powerpoint/2010/main" val="4277076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49</a:t>
            </a:fld>
            <a:endParaRPr lang="en-US" altLang="ja-JP" dirty="0"/>
          </a:p>
        </p:txBody>
      </p:sp>
    </p:spTree>
    <p:extLst>
      <p:ext uri="{BB962C8B-B14F-4D97-AF65-F5344CB8AC3E}">
        <p14:creationId xmlns:p14="http://schemas.microsoft.com/office/powerpoint/2010/main" val="192343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u="sng" dirty="0" smtClean="0"/>
              <a:t>■聖書全体あるいは黙示録を解釈する上での大前提となる　</a:t>
            </a:r>
            <a:r>
              <a:rPr kumimoji="1" lang="en-US" altLang="ja-JP" b="1" u="sng" dirty="0" smtClean="0"/>
              <a:t>30</a:t>
            </a:r>
            <a:r>
              <a:rPr kumimoji="1" lang="ja-JP" altLang="en-US" b="1" u="sng" dirty="0" smtClean="0"/>
              <a:t>秒</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a:t>
            </a:fld>
            <a:endParaRPr lang="en-US" altLang="ja-JP" dirty="0"/>
          </a:p>
        </p:txBody>
      </p:sp>
    </p:spTree>
    <p:extLst>
      <p:ext uri="{BB962C8B-B14F-4D97-AF65-F5344CB8AC3E}">
        <p14:creationId xmlns:p14="http://schemas.microsoft.com/office/powerpoint/2010/main" val="38162471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50</a:t>
            </a:fld>
            <a:endParaRPr lang="en-US" altLang="ja-JP" dirty="0"/>
          </a:p>
        </p:txBody>
      </p:sp>
    </p:spTree>
    <p:extLst>
      <p:ext uri="{BB962C8B-B14F-4D97-AF65-F5344CB8AC3E}">
        <p14:creationId xmlns:p14="http://schemas.microsoft.com/office/powerpoint/2010/main" val="1794092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51</a:t>
            </a:fld>
            <a:endParaRPr lang="en-US" altLang="ja-JP" dirty="0"/>
          </a:p>
        </p:txBody>
      </p:sp>
    </p:spTree>
    <p:extLst>
      <p:ext uri="{BB962C8B-B14F-4D97-AF65-F5344CB8AC3E}">
        <p14:creationId xmlns:p14="http://schemas.microsoft.com/office/powerpoint/2010/main" val="722975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52</a:t>
            </a:fld>
            <a:endParaRPr lang="en-US" altLang="ja-JP" dirty="0"/>
          </a:p>
        </p:txBody>
      </p:sp>
    </p:spTree>
    <p:extLst>
      <p:ext uri="{BB962C8B-B14F-4D97-AF65-F5344CB8AC3E}">
        <p14:creationId xmlns:p14="http://schemas.microsoft.com/office/powerpoint/2010/main" val="23089423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a:t>
            </a:r>
            <a:r>
              <a:rPr kumimoji="1" lang="en-US" altLang="ja-JP" b="1" dirty="0" smtClean="0"/>
              <a:t>7</a:t>
            </a:r>
            <a:r>
              <a:rPr kumimoji="1" lang="ja-JP" altLang="en-US" b="1" dirty="0" err="1" smtClean="0"/>
              <a:t>つの</a:t>
            </a:r>
            <a:r>
              <a:rPr kumimoji="1" lang="ja-JP" altLang="en-US" b="1" dirty="0" smtClean="0"/>
              <a:t>教会の意味（</a:t>
            </a:r>
            <a:r>
              <a:rPr kumimoji="1" lang="en-US" altLang="ja-JP" b="1" dirty="0" smtClean="0"/>
              <a:t>3</a:t>
            </a:r>
            <a:r>
              <a:rPr kumimoji="1" lang="ja-JP" altLang="en-US" b="1" dirty="0" err="1" smtClean="0"/>
              <a:t>つの</a:t>
            </a:r>
            <a:r>
              <a:rPr kumimoji="1" lang="ja-JP" altLang="en-US" b="1" dirty="0" smtClean="0"/>
              <a:t>側面）の学び</a:t>
            </a:r>
            <a:endParaRPr kumimoji="1" lang="en-US" altLang="ja-JP" b="1" dirty="0" smtClean="0"/>
          </a:p>
          <a:p>
            <a:r>
              <a:rPr kumimoji="1" lang="ja-JP" altLang="en-US" dirty="0" smtClean="0"/>
              <a:t>　➀ローマ時代の小アジアにあった</a:t>
            </a:r>
            <a:r>
              <a:rPr kumimoji="1" lang="en-US" altLang="ja-JP" dirty="0" smtClean="0"/>
              <a:t>7</a:t>
            </a:r>
            <a:r>
              <a:rPr kumimoji="1" lang="ja-JP" altLang="en-US" dirty="0" err="1" smtClean="0"/>
              <a:t>つの</a:t>
            </a:r>
            <a:r>
              <a:rPr kumimoji="1" lang="ja-JP" altLang="en-US" dirty="0" smtClean="0"/>
              <a:t>地域教会</a:t>
            </a:r>
            <a:endParaRPr kumimoji="1" lang="en-US" altLang="ja-JP" dirty="0" smtClean="0"/>
          </a:p>
          <a:p>
            <a:r>
              <a:rPr kumimoji="1" lang="ja-JP" altLang="en-US" dirty="0" smtClean="0"/>
              <a:t>　②「教会の</a:t>
            </a:r>
            <a:r>
              <a:rPr kumimoji="1" lang="en-US" altLang="ja-JP" dirty="0" smtClean="0"/>
              <a:t>7</a:t>
            </a:r>
            <a:r>
              <a:rPr kumimoji="1" lang="ja-JP" altLang="en-US" dirty="0" err="1" smtClean="0"/>
              <a:t>つの</a:t>
            </a:r>
            <a:r>
              <a:rPr kumimoji="1" lang="ja-JP" altLang="en-US" dirty="0" smtClean="0"/>
              <a:t>型</a:t>
            </a:r>
            <a:r>
              <a:rPr kumimoji="1" lang="en-US" altLang="ja-JP" dirty="0" smtClean="0"/>
              <a:t>(</a:t>
            </a:r>
            <a:r>
              <a:rPr kumimoji="1" lang="ja-JP" altLang="en-US" dirty="0" smtClean="0"/>
              <a:t>要素</a:t>
            </a:r>
            <a:r>
              <a:rPr kumimoji="1" lang="en-US" altLang="ja-JP" dirty="0" smtClean="0"/>
              <a:t>)</a:t>
            </a:r>
            <a:r>
              <a:rPr kumimoji="1" lang="ja-JP" altLang="en-US" dirty="0" smtClean="0"/>
              <a:t>」（どの時代のどの教会も</a:t>
            </a:r>
            <a:r>
              <a:rPr kumimoji="1" lang="en-US" altLang="ja-JP" dirty="0" smtClean="0"/>
              <a:t>7</a:t>
            </a:r>
            <a:r>
              <a:rPr kumimoji="1" lang="ja-JP" altLang="en-US" dirty="0" err="1" smtClean="0"/>
              <a:t>つの</a:t>
            </a:r>
            <a:r>
              <a:rPr kumimoji="1" lang="ja-JP" altLang="en-US" dirty="0" smtClean="0"/>
              <a:t>型</a:t>
            </a:r>
            <a:r>
              <a:rPr kumimoji="1" lang="en-US" altLang="ja-JP" dirty="0" smtClean="0"/>
              <a:t>(</a:t>
            </a:r>
            <a:r>
              <a:rPr kumimoji="1" lang="ja-JP" altLang="en-US" dirty="0" smtClean="0"/>
              <a:t>要素）を持つ）</a:t>
            </a:r>
            <a:endParaRPr kumimoji="1" lang="en-US" altLang="ja-JP" dirty="0" smtClean="0"/>
          </a:p>
          <a:p>
            <a:r>
              <a:rPr kumimoji="1" lang="ja-JP" altLang="en-US" dirty="0" smtClean="0"/>
              <a:t>　③「教会の</a:t>
            </a:r>
            <a:r>
              <a:rPr kumimoji="1" lang="en-US" altLang="ja-JP" dirty="0" smtClean="0"/>
              <a:t>7</a:t>
            </a:r>
            <a:r>
              <a:rPr kumimoji="1" lang="ja-JP" altLang="en-US" dirty="0" err="1" smtClean="0"/>
              <a:t>つの</a:t>
            </a:r>
            <a:r>
              <a:rPr kumimoji="1" lang="ja-JP" altLang="en-US" dirty="0" smtClean="0"/>
              <a:t>型」は、それぞれの時代の教会の特徴を預言的に表している</a:t>
            </a:r>
            <a:endParaRPr kumimoji="1" lang="en-US" altLang="ja-JP" dirty="0" smtClean="0"/>
          </a:p>
          <a:p>
            <a:r>
              <a:rPr kumimoji="1" lang="ja-JP" altLang="en-US" dirty="0" smtClean="0"/>
              <a:t>　　*教会時代の流れの順番に、その特徴を持った教会が紹介されている</a:t>
            </a:r>
            <a:endParaRPr kumimoji="1" lang="en-US" altLang="ja-JP" dirty="0" smtClean="0"/>
          </a:p>
          <a:p>
            <a:r>
              <a:rPr kumimoji="1" lang="ja-JP" altLang="en-US" dirty="0" smtClean="0"/>
              <a:t>　　*各教会の名前も重要な意味を持つ</a:t>
            </a:r>
            <a:endParaRPr kumimoji="1" lang="en-US" altLang="ja-JP" dirty="0" smtClean="0"/>
          </a:p>
          <a:p>
            <a:r>
              <a:rPr kumimoji="1" lang="ja-JP" altLang="en-US" dirty="0" smtClean="0"/>
              <a:t>　　　</a:t>
            </a:r>
            <a:r>
              <a:rPr kumimoji="1" lang="en-US" altLang="ja-JP" dirty="0" smtClean="0"/>
              <a:t>…</a:t>
            </a:r>
            <a:r>
              <a:rPr kumimoji="1" lang="ja-JP" altLang="en-US" dirty="0" smtClean="0"/>
              <a:t>褒め言葉しかない教会</a:t>
            </a:r>
            <a:r>
              <a:rPr kumimoji="1" lang="en-US" altLang="ja-JP" dirty="0" smtClean="0"/>
              <a:t>2</a:t>
            </a:r>
            <a:r>
              <a:rPr kumimoji="1" lang="ja-JP" altLang="en-US" dirty="0" smtClean="0"/>
              <a:t>つ、褒め言葉と叱責は</a:t>
            </a:r>
            <a:r>
              <a:rPr kumimoji="1" lang="en-US" altLang="ja-JP" dirty="0" smtClean="0"/>
              <a:t>4</a:t>
            </a:r>
            <a:r>
              <a:rPr kumimoji="1" lang="ja-JP" altLang="en-US" dirty="0" smtClean="0"/>
              <a:t>つ、叱責しかないのは</a:t>
            </a:r>
            <a:r>
              <a:rPr kumimoji="1" lang="en-US" altLang="ja-JP" dirty="0" smtClean="0"/>
              <a:t>1</a:t>
            </a:r>
            <a:r>
              <a:rPr kumimoji="1" lang="ja-JP" altLang="en-US" dirty="0" smtClean="0"/>
              <a:t>つ</a:t>
            </a:r>
            <a:endParaRPr kumimoji="1" lang="en-US" altLang="ja-JP" b="1"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53</a:t>
            </a:fld>
            <a:endParaRPr lang="en-US" altLang="ja-JP" dirty="0"/>
          </a:p>
        </p:txBody>
      </p:sp>
    </p:spTree>
    <p:extLst>
      <p:ext uri="{BB962C8B-B14F-4D97-AF65-F5344CB8AC3E}">
        <p14:creationId xmlns:p14="http://schemas.microsoft.com/office/powerpoint/2010/main" val="41669868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54</a:t>
            </a:fld>
            <a:endParaRPr lang="en-US" altLang="ja-JP" dirty="0"/>
          </a:p>
        </p:txBody>
      </p:sp>
    </p:spTree>
    <p:extLst>
      <p:ext uri="{BB962C8B-B14F-4D97-AF65-F5344CB8AC3E}">
        <p14:creationId xmlns:p14="http://schemas.microsoft.com/office/powerpoint/2010/main" val="20703897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55</a:t>
            </a:fld>
            <a:endParaRPr lang="en-US" altLang="ja-JP" dirty="0"/>
          </a:p>
        </p:txBody>
      </p:sp>
    </p:spTree>
    <p:extLst>
      <p:ext uri="{BB962C8B-B14F-4D97-AF65-F5344CB8AC3E}">
        <p14:creationId xmlns:p14="http://schemas.microsoft.com/office/powerpoint/2010/main" val="2072777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56</a:t>
            </a:fld>
            <a:endParaRPr lang="en-US" altLang="ja-JP" dirty="0"/>
          </a:p>
        </p:txBody>
      </p:sp>
    </p:spTree>
    <p:extLst>
      <p:ext uri="{BB962C8B-B14F-4D97-AF65-F5344CB8AC3E}">
        <p14:creationId xmlns:p14="http://schemas.microsoft.com/office/powerpoint/2010/main" val="3415746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57</a:t>
            </a:fld>
            <a:endParaRPr lang="en-US" altLang="ja-JP" dirty="0"/>
          </a:p>
        </p:txBody>
      </p:sp>
    </p:spTree>
    <p:extLst>
      <p:ext uri="{BB962C8B-B14F-4D97-AF65-F5344CB8AC3E}">
        <p14:creationId xmlns:p14="http://schemas.microsoft.com/office/powerpoint/2010/main" val="32829096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58</a:t>
            </a:fld>
            <a:endParaRPr lang="en-US" altLang="ja-JP" dirty="0"/>
          </a:p>
        </p:txBody>
      </p:sp>
    </p:spTree>
    <p:extLst>
      <p:ext uri="{BB962C8B-B14F-4D97-AF65-F5344CB8AC3E}">
        <p14:creationId xmlns:p14="http://schemas.microsoft.com/office/powerpoint/2010/main" val="17223115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59</a:t>
            </a:fld>
            <a:endParaRPr lang="en-US" altLang="ja-JP" dirty="0"/>
          </a:p>
        </p:txBody>
      </p:sp>
    </p:spTree>
    <p:extLst>
      <p:ext uri="{BB962C8B-B14F-4D97-AF65-F5344CB8AC3E}">
        <p14:creationId xmlns:p14="http://schemas.microsoft.com/office/powerpoint/2010/main" val="238536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2000" b="1"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⑷漸進的啓示</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を理解することも重要　</a:t>
            </a:r>
            <a:r>
              <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40</a:t>
            </a:r>
            <a:r>
              <a:rPr lang="ja-JP" altLang="en-US"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秒</a:t>
            </a:r>
            <a:endParaRPr lang="en-US" altLang="ja-JP" sz="2000" b="1"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神からの啓示は、一時</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一挙に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にではなく</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漸進的（徐々に）に与えられた。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神は、徐々に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歴史と共に</a:t>
            </a:r>
            <a:r>
              <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啓示を与え</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に至った。</a:t>
            </a:r>
            <a:endParaRPr lang="en-US" altLang="ja-JP" sz="1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dirty="0" smtClean="0"/>
              <a:t>　③創世記から黙示録まで</a:t>
            </a:r>
            <a:r>
              <a:rPr kumimoji="1" lang="en-US" altLang="ja-JP" dirty="0" smtClean="0"/>
              <a:t>1500</a:t>
            </a:r>
            <a:r>
              <a:rPr kumimoji="1" lang="ja-JP" altLang="en-US" dirty="0" smtClean="0"/>
              <a:t>年かかった。</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a:t>
            </a:fld>
            <a:endParaRPr lang="en-US" altLang="ja-JP" dirty="0"/>
          </a:p>
        </p:txBody>
      </p:sp>
    </p:spTree>
    <p:extLst>
      <p:ext uri="{BB962C8B-B14F-4D97-AF65-F5344CB8AC3E}">
        <p14:creationId xmlns:p14="http://schemas.microsoft.com/office/powerpoint/2010/main" val="1903412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60</a:t>
            </a:fld>
            <a:endParaRPr lang="en-US" altLang="ja-JP" dirty="0"/>
          </a:p>
        </p:txBody>
      </p:sp>
    </p:spTree>
    <p:extLst>
      <p:ext uri="{BB962C8B-B14F-4D97-AF65-F5344CB8AC3E}">
        <p14:creationId xmlns:p14="http://schemas.microsoft.com/office/powerpoint/2010/main" val="16432726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61</a:t>
            </a:fld>
            <a:endParaRPr lang="en-US" altLang="ja-JP" dirty="0"/>
          </a:p>
        </p:txBody>
      </p:sp>
    </p:spTree>
    <p:extLst>
      <p:ext uri="{BB962C8B-B14F-4D97-AF65-F5344CB8AC3E}">
        <p14:creationId xmlns:p14="http://schemas.microsoft.com/office/powerpoint/2010/main" val="33530752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62</a:t>
            </a:fld>
            <a:endParaRPr lang="en-US" altLang="ja-JP" dirty="0"/>
          </a:p>
        </p:txBody>
      </p:sp>
    </p:spTree>
    <p:extLst>
      <p:ext uri="{BB962C8B-B14F-4D97-AF65-F5344CB8AC3E}">
        <p14:creationId xmlns:p14="http://schemas.microsoft.com/office/powerpoint/2010/main" val="5139940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テモテへの手紙　第一</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8</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でひとかたまり</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FFFF00"/>
                </a:solidFill>
                <a:latin typeface="HGS創英角ﾎﾟｯﾌﾟ体" panose="040B0A00000000000000" pitchFamily="50" charset="-128"/>
                <a:ea typeface="HGS創英角ﾎﾟｯﾌﾟ体" panose="040B0A00000000000000" pitchFamily="50" charset="-128"/>
              </a:rPr>
              <a:t>まず初めに</a:t>
            </a:r>
            <a:endParaRPr lang="en-US" altLang="ja-JP" sz="12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⑴すべて広義の祈りに含まれる</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⑵祈りは、「全ての人のために」捧げられるもの</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　・各界のリーダー、皇室の方々</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FFFF00"/>
                </a:solidFill>
                <a:latin typeface="HGS創英角ﾎﾟｯﾌﾟ体" panose="040B0A00000000000000" pitchFamily="50" charset="-128"/>
                <a:ea typeface="HGS創英角ﾎﾟｯﾌﾟ体" panose="040B0A00000000000000" pitchFamily="50" charset="-128"/>
              </a:rPr>
              <a:t>祈りの目的</a:t>
            </a:r>
            <a:endParaRPr lang="en-US" altLang="ja-JP" sz="1200" b="1"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⑴社会の安定こそ「伝道するための秩序」</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⑵神は全ての人が救われることを願っておられる</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63</a:t>
            </a:fld>
            <a:endParaRPr lang="en-US" altLang="ja-JP" dirty="0"/>
          </a:p>
        </p:txBody>
      </p:sp>
    </p:spTree>
    <p:extLst>
      <p:ext uri="{BB962C8B-B14F-4D97-AF65-F5344CB8AC3E}">
        <p14:creationId xmlns:p14="http://schemas.microsoft.com/office/powerpoint/2010/main" val="2245121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テモテへの手紙　第二</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9</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でひとかたまり</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64</a:t>
            </a:fld>
            <a:endParaRPr lang="en-US" altLang="ja-JP" dirty="0"/>
          </a:p>
        </p:txBody>
      </p:sp>
    </p:spTree>
    <p:extLst>
      <p:ext uri="{BB962C8B-B14F-4D97-AF65-F5344CB8AC3E}">
        <p14:creationId xmlns:p14="http://schemas.microsoft.com/office/powerpoint/2010/main" val="22344538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テモテへの手紙　第一</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4</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rPr>
              <a:t>5</a:t>
            </a:r>
            <a:r>
              <a:rPr lang="ja-JP" altLang="en-US" sz="1200" dirty="0" smtClean="0">
                <a:solidFill>
                  <a:srgbClr val="FFFF00"/>
                </a:solidFill>
                <a:latin typeface="HGS創英角ﾎﾟｯﾌﾟ体" panose="040B0A00000000000000" pitchFamily="50" charset="-128"/>
                <a:ea typeface="HGS創英角ﾎﾟｯﾌﾟ体" panose="040B0A00000000000000" pitchFamily="50" charset="-128"/>
              </a:rPr>
              <a:t>でひとかたまり</a:t>
            </a:r>
            <a:endParaRPr lang="en-US" altLang="ja-JP" sz="1200" dirty="0" smtClean="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65</a:t>
            </a:fld>
            <a:endParaRPr lang="en-US" altLang="ja-JP" dirty="0"/>
          </a:p>
        </p:txBody>
      </p:sp>
    </p:spTree>
    <p:extLst>
      <p:ext uri="{BB962C8B-B14F-4D97-AF65-F5344CB8AC3E}">
        <p14:creationId xmlns:p14="http://schemas.microsoft.com/office/powerpoint/2010/main" val="2797682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66</a:t>
            </a:fld>
            <a:endParaRPr lang="en-US" altLang="ja-JP" dirty="0"/>
          </a:p>
        </p:txBody>
      </p:sp>
    </p:spTree>
    <p:extLst>
      <p:ext uri="{BB962C8B-B14F-4D97-AF65-F5344CB8AC3E}">
        <p14:creationId xmlns:p14="http://schemas.microsoft.com/office/powerpoint/2010/main" val="1640446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67</a:t>
            </a:fld>
            <a:endParaRPr lang="en-US" altLang="ja-JP" dirty="0"/>
          </a:p>
        </p:txBody>
      </p:sp>
    </p:spTree>
    <p:extLst>
      <p:ext uri="{BB962C8B-B14F-4D97-AF65-F5344CB8AC3E}">
        <p14:creationId xmlns:p14="http://schemas.microsoft.com/office/powerpoint/2010/main" val="2603404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68</a:t>
            </a:fld>
            <a:endParaRPr lang="en-US" altLang="ja-JP" dirty="0"/>
          </a:p>
        </p:txBody>
      </p:sp>
    </p:spTree>
    <p:extLst>
      <p:ext uri="{BB962C8B-B14F-4D97-AF65-F5344CB8AC3E}">
        <p14:creationId xmlns:p14="http://schemas.microsoft.com/office/powerpoint/2010/main" val="20172945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69</a:t>
            </a:fld>
            <a:endParaRPr lang="en-US" altLang="ja-JP" dirty="0"/>
          </a:p>
        </p:txBody>
      </p:sp>
    </p:spTree>
    <p:extLst>
      <p:ext uri="{BB962C8B-B14F-4D97-AF65-F5344CB8AC3E}">
        <p14:creationId xmlns:p14="http://schemas.microsoft.com/office/powerpoint/2010/main" val="53336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■神のご計画の全体構造</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a:t>
            </a:r>
            <a:r>
              <a:rPr kumimoji="1" lang="ja-JP" altLang="en-US" b="1" u="sng" dirty="0" smtClean="0"/>
              <a:t>　</a:t>
            </a:r>
            <a:r>
              <a:rPr kumimoji="1" lang="en-US" altLang="ja-JP" b="1" u="sng" dirty="0" smtClean="0"/>
              <a:t>3</a:t>
            </a:r>
            <a:r>
              <a:rPr kumimoji="1" lang="ja-JP" altLang="en-US" b="1" u="sng" dirty="0" smtClean="0"/>
              <a:t>分</a:t>
            </a:r>
            <a:endParaRPr kumimoji="1" lang="en-US" altLang="ja-JP" b="1" u="sng" dirty="0" smtClean="0"/>
          </a:p>
          <a:p>
            <a:r>
              <a:rPr kumimoji="1" lang="en-US" altLang="ja-JP" b="1" dirty="0" smtClean="0"/>
              <a:t>POINT</a:t>
            </a:r>
            <a:r>
              <a:rPr kumimoji="1" lang="ja-JP" altLang="en-US" b="1" dirty="0" smtClean="0"/>
              <a:t>⑴聖書は膨大な書、その教えをそのまま適用すると混乱</a:t>
            </a:r>
            <a:endParaRPr kumimoji="1" lang="en-US" altLang="ja-JP" b="1" dirty="0" smtClean="0"/>
          </a:p>
          <a:p>
            <a:r>
              <a:rPr kumimoji="1" lang="ja-JP" altLang="en-US" dirty="0" smtClean="0"/>
              <a:t>　➀</a:t>
            </a:r>
            <a:r>
              <a:rPr kumimoji="1" lang="en-US" altLang="ja-JP" dirty="0" smtClean="0"/>
              <a:t>8</a:t>
            </a:r>
            <a:r>
              <a:rPr kumimoji="1" lang="ja-JP" altLang="en-US" dirty="0" err="1" smtClean="0"/>
              <a:t>つの契</a:t>
            </a:r>
            <a:r>
              <a:rPr kumimoji="1" lang="ja-JP" altLang="en-US" dirty="0" smtClean="0"/>
              <a:t>約と</a:t>
            </a:r>
            <a:r>
              <a:rPr kumimoji="1" lang="en-US" altLang="ja-JP" dirty="0" smtClean="0"/>
              <a:t>7</a:t>
            </a:r>
            <a:r>
              <a:rPr kumimoji="1" lang="ja-JP" altLang="en-US" dirty="0" err="1" smtClean="0"/>
              <a:t>つの</a:t>
            </a:r>
            <a:r>
              <a:rPr kumimoji="1" lang="ja-JP" altLang="en-US" dirty="0" smtClean="0"/>
              <a:t>時代区分</a:t>
            </a:r>
            <a:r>
              <a:rPr kumimoji="1" lang="en-US" altLang="ja-JP" dirty="0" smtClean="0"/>
              <a:t>(DP)</a:t>
            </a:r>
            <a:r>
              <a:rPr kumimoji="1" lang="ja-JP" altLang="en-US" dirty="0" smtClean="0"/>
              <a:t>を理解することが重要</a:t>
            </a:r>
            <a:endParaRPr kumimoji="1" lang="en-US" altLang="ja-JP" dirty="0" smtClean="0"/>
          </a:p>
          <a:p>
            <a:r>
              <a:rPr kumimoji="1" lang="ja-JP" altLang="en-US" dirty="0" smtClean="0"/>
              <a:t>　　</a:t>
            </a:r>
            <a:r>
              <a:rPr kumimoji="1" lang="ja-JP" altLang="en-US" b="1" u="sng" dirty="0" smtClean="0"/>
              <a:t>⇒</a:t>
            </a:r>
            <a:r>
              <a:rPr kumimoji="1" lang="en-US" altLang="ja-JP" b="1" u="sng" dirty="0" smtClean="0"/>
              <a:t>8</a:t>
            </a:r>
            <a:r>
              <a:rPr kumimoji="1" lang="ja-JP" altLang="en-US" b="1" u="sng" dirty="0" err="1" smtClean="0"/>
              <a:t>つの契</a:t>
            </a:r>
            <a:r>
              <a:rPr kumimoji="1" lang="ja-JP" altLang="en-US" b="1" u="sng" dirty="0" smtClean="0"/>
              <a:t>約と</a:t>
            </a:r>
            <a:r>
              <a:rPr kumimoji="1" lang="en-US" altLang="ja-JP" b="1" u="sng" dirty="0" smtClean="0"/>
              <a:t>7</a:t>
            </a:r>
            <a:r>
              <a:rPr kumimoji="1" lang="ja-JP" altLang="en-US" b="1" u="sng" dirty="0" err="1" smtClean="0"/>
              <a:t>つの</a:t>
            </a:r>
            <a:r>
              <a:rPr kumimoji="1" lang="ja-JP" altLang="en-US" b="1" u="sng" dirty="0" smtClean="0"/>
              <a:t>時代区分</a:t>
            </a:r>
            <a:r>
              <a:rPr kumimoji="1" lang="en-US" altLang="ja-JP" b="1" u="sng" dirty="0" smtClean="0"/>
              <a:t>(DP)</a:t>
            </a:r>
            <a:r>
              <a:rPr kumimoji="1" lang="ja-JP" altLang="en-US" b="1" u="sng" dirty="0" smtClean="0"/>
              <a:t>を確認</a:t>
            </a:r>
            <a:endParaRPr kumimoji="1" lang="en-US" altLang="ja-JP" b="1" u="sng" dirty="0" smtClean="0"/>
          </a:p>
          <a:p>
            <a:r>
              <a:rPr kumimoji="1" lang="en-US" altLang="ja-JP" b="1" dirty="0" smtClean="0"/>
              <a:t>POINT</a:t>
            </a:r>
            <a:r>
              <a:rPr kumimoji="1" lang="ja-JP" altLang="en-US" b="1" dirty="0" smtClean="0"/>
              <a:t>⑵現代人は、どの部分が重要であるかを理解するかがポイント</a:t>
            </a:r>
            <a:endParaRPr kumimoji="1" lang="en-US" altLang="ja-JP" b="1" dirty="0" smtClean="0"/>
          </a:p>
          <a:p>
            <a:r>
              <a:rPr kumimoji="1" lang="ja-JP" altLang="en-US" dirty="0" smtClean="0"/>
              <a:t>　➀特に律法</a:t>
            </a:r>
            <a:r>
              <a:rPr kumimoji="1" lang="en-US" altLang="ja-JP" dirty="0" smtClean="0"/>
              <a:t>(</a:t>
            </a:r>
            <a:r>
              <a:rPr kumimoji="1" lang="ja-JP" altLang="en-US" dirty="0" smtClean="0"/>
              <a:t>過去</a:t>
            </a:r>
            <a:r>
              <a:rPr kumimoji="1" lang="en-US" altLang="ja-JP" dirty="0" smtClean="0"/>
              <a:t>)</a:t>
            </a:r>
            <a:r>
              <a:rPr kumimoji="1" lang="ja-JP" altLang="en-US" dirty="0" err="1" smtClean="0"/>
              <a:t>、</a:t>
            </a:r>
            <a:r>
              <a:rPr kumimoji="1" lang="ja-JP" altLang="en-US" dirty="0" smtClean="0"/>
              <a:t>恵み</a:t>
            </a:r>
            <a:r>
              <a:rPr kumimoji="1" lang="en-US" altLang="ja-JP" dirty="0" smtClean="0"/>
              <a:t>(</a:t>
            </a:r>
            <a:r>
              <a:rPr kumimoji="1" lang="ja-JP" altLang="en-US" dirty="0" smtClean="0"/>
              <a:t>現在</a:t>
            </a:r>
            <a:r>
              <a:rPr kumimoji="1" lang="en-US" altLang="ja-JP" dirty="0" smtClean="0"/>
              <a:t>)</a:t>
            </a:r>
            <a:r>
              <a:rPr kumimoji="1" lang="ja-JP" altLang="en-US" dirty="0" err="1" smtClean="0"/>
              <a:t>、</a:t>
            </a:r>
            <a:r>
              <a:rPr kumimoji="1" lang="ja-JP" altLang="en-US" dirty="0" smtClean="0"/>
              <a:t>御国</a:t>
            </a:r>
            <a:r>
              <a:rPr kumimoji="1" lang="en-US" altLang="ja-JP" dirty="0" smtClean="0"/>
              <a:t>(</a:t>
            </a:r>
            <a:r>
              <a:rPr kumimoji="1" lang="ja-JP" altLang="en-US" dirty="0" smtClean="0"/>
              <a:t>未来</a:t>
            </a:r>
            <a:r>
              <a:rPr kumimoji="1" lang="en-US" altLang="ja-JP" dirty="0" smtClean="0"/>
              <a:t>)</a:t>
            </a:r>
            <a:r>
              <a:rPr kumimoji="1" lang="ja-JP" altLang="en-US" dirty="0" smtClean="0"/>
              <a:t>の</a:t>
            </a:r>
            <a:r>
              <a:rPr kumimoji="1" lang="en-US" altLang="ja-JP" dirty="0" smtClean="0"/>
              <a:t>3</a:t>
            </a:r>
            <a:r>
              <a:rPr kumimoji="1" lang="ja-JP" altLang="en-US" dirty="0" smtClean="0"/>
              <a:t>時代が重要</a:t>
            </a:r>
            <a:endParaRPr kumimoji="1" lang="en-US" altLang="ja-JP" dirty="0" smtClean="0"/>
          </a:p>
          <a:p>
            <a:r>
              <a:rPr kumimoji="1" lang="en-US" altLang="ja-JP" b="1" dirty="0" smtClean="0"/>
              <a:t>POINT</a:t>
            </a:r>
            <a:r>
              <a:rPr kumimoji="1" lang="ja-JP" altLang="en-US" b="1" dirty="0" smtClean="0"/>
              <a:t>⑶適用には</a:t>
            </a:r>
            <a:r>
              <a:rPr kumimoji="1" lang="en-US" altLang="ja-JP" b="1" dirty="0" smtClean="0"/>
              <a:t>2</a:t>
            </a:r>
            <a:r>
              <a:rPr kumimoji="1" lang="ja-JP" altLang="en-US" b="1" dirty="0" smtClean="0"/>
              <a:t>種類ある</a:t>
            </a:r>
            <a:endParaRPr kumimoji="1" lang="en-US" altLang="ja-JP" b="1" dirty="0" smtClean="0"/>
          </a:p>
          <a:p>
            <a:r>
              <a:rPr kumimoji="1" lang="ja-JP" altLang="en-US" dirty="0" smtClean="0"/>
              <a:t>　➀第一義的適用：命じられていることを、そのまま適用</a:t>
            </a:r>
            <a:endParaRPr kumimoji="1" lang="en-US" altLang="ja-JP" dirty="0" smtClean="0"/>
          </a:p>
          <a:p>
            <a:r>
              <a:rPr kumimoji="1" lang="ja-JP" altLang="en-US" dirty="0" smtClean="0"/>
              <a:t>　　*恵みの時代の命令だけ</a:t>
            </a:r>
            <a:endParaRPr kumimoji="1" lang="en-US" altLang="ja-JP" dirty="0" smtClean="0"/>
          </a:p>
          <a:p>
            <a:r>
              <a:rPr kumimoji="1" lang="ja-JP" altLang="en-US" dirty="0" smtClean="0"/>
              <a:t>　②第二義的適用：霊的教訓を導き出す</a:t>
            </a:r>
            <a:endParaRPr kumimoji="1" lang="en-US" altLang="ja-JP" dirty="0" smtClean="0"/>
          </a:p>
          <a:p>
            <a:r>
              <a:rPr kumimoji="1" lang="ja-JP" altLang="en-US" dirty="0" smtClean="0"/>
              <a:t>　　*恵みの時代以外は二義的適用にとどめる</a:t>
            </a:r>
            <a:endParaRPr kumimoji="1" lang="en-US" altLang="ja-JP" dirty="0" smtClean="0"/>
          </a:p>
          <a:p>
            <a:r>
              <a:rPr kumimoji="1" lang="ja-JP" altLang="en-US" dirty="0" smtClean="0"/>
              <a:t>　　*律法の時代においては、第一義的適用だった次の例</a:t>
            </a:r>
            <a:endParaRPr kumimoji="1" lang="en-US" altLang="ja-JP" dirty="0" smtClean="0"/>
          </a:p>
          <a:p>
            <a:r>
              <a:rPr kumimoji="1" lang="ja-JP" altLang="en-US" dirty="0" smtClean="0"/>
              <a:t>　　　例</a:t>
            </a:r>
            <a:r>
              <a:rPr kumimoji="1" lang="en-US" altLang="ja-JP" dirty="0" smtClean="0"/>
              <a:t>1)</a:t>
            </a:r>
            <a:r>
              <a:rPr kumimoji="1" lang="ja-JP" altLang="en-US" dirty="0" smtClean="0"/>
              <a:t>安息日に薪を集めて死刑</a:t>
            </a:r>
            <a:endParaRPr kumimoji="1" lang="en-US" altLang="ja-JP" dirty="0" smtClean="0"/>
          </a:p>
          <a:p>
            <a:r>
              <a:rPr kumimoji="1" lang="ja-JP" altLang="en-US" dirty="0" smtClean="0"/>
              <a:t>　　　例</a:t>
            </a:r>
            <a:r>
              <a:rPr kumimoji="1" lang="en-US" altLang="ja-JP" dirty="0" smtClean="0"/>
              <a:t>2)</a:t>
            </a:r>
            <a:r>
              <a:rPr kumimoji="1" lang="ja-JP" altLang="en-US" dirty="0" smtClean="0"/>
              <a:t>礼拝に犠牲の動物を持ってくる</a:t>
            </a:r>
            <a:endParaRPr kumimoji="1" lang="en-US" altLang="ja-JP" dirty="0" smtClean="0"/>
          </a:p>
          <a:p>
            <a:r>
              <a:rPr kumimoji="1" lang="en-US" altLang="ja-JP" b="1" dirty="0" smtClean="0"/>
              <a:t>POINT</a:t>
            </a:r>
            <a:r>
              <a:rPr kumimoji="1" lang="ja-JP" altLang="en-US" b="1" dirty="0" smtClean="0"/>
              <a:t>⑷正しい適用を理解すると</a:t>
            </a:r>
            <a:endParaRPr kumimoji="1" lang="en-US" altLang="ja-JP" b="1" dirty="0" smtClean="0"/>
          </a:p>
          <a:p>
            <a:r>
              <a:rPr kumimoji="1" lang="ja-JP" altLang="en-US" b="0" dirty="0" smtClean="0"/>
              <a:t>　➀誤解による律法主義から解放される</a:t>
            </a:r>
            <a:endParaRPr kumimoji="1" lang="en-US" altLang="ja-JP" b="0" dirty="0" smtClean="0"/>
          </a:p>
          <a:p>
            <a:r>
              <a:rPr kumimoji="1" lang="ja-JP" altLang="en-US" b="0" dirty="0" smtClean="0"/>
              <a:t>　②将来</a:t>
            </a:r>
            <a:r>
              <a:rPr kumimoji="1" lang="en-US" altLang="ja-JP" b="0" dirty="0" smtClean="0"/>
              <a:t>(</a:t>
            </a:r>
            <a:r>
              <a:rPr kumimoji="1" lang="ja-JP" altLang="en-US" b="0" dirty="0" smtClean="0"/>
              <a:t>御国の時代</a:t>
            </a:r>
            <a:r>
              <a:rPr kumimoji="1" lang="en-US" altLang="ja-JP" b="0" dirty="0" smtClean="0"/>
              <a:t>)</a:t>
            </a:r>
            <a:r>
              <a:rPr kumimoji="1" lang="ja-JP" altLang="en-US" b="0" dirty="0" smtClean="0"/>
              <a:t>に成就する秩序を今達成しようとし無用に自分を苦しめることもなくなる。</a:t>
            </a:r>
            <a:endParaRPr kumimoji="1" lang="en-US" altLang="ja-JP" b="0" dirty="0" smtClean="0"/>
          </a:p>
          <a:p>
            <a:r>
              <a:rPr kumimoji="1" lang="en-US" altLang="ja-JP" b="1" u="none" dirty="0" smtClean="0"/>
              <a:t>POINT</a:t>
            </a:r>
            <a:r>
              <a:rPr kumimoji="1" lang="ja-JP" altLang="en-US" b="1" u="none" dirty="0" smtClean="0"/>
              <a:t>⑸今は第</a:t>
            </a:r>
            <a:r>
              <a:rPr kumimoji="1" lang="en-US" altLang="ja-JP" b="1" u="none" dirty="0" smtClean="0"/>
              <a:t>6</a:t>
            </a:r>
            <a:r>
              <a:rPr kumimoji="1" lang="ja-JP" altLang="en-US" b="1" u="none" dirty="0" smtClean="0"/>
              <a:t>番目の</a:t>
            </a:r>
            <a:r>
              <a:rPr kumimoji="1" lang="en-US" altLang="ja-JP" b="1" u="none" dirty="0" smtClean="0"/>
              <a:t>DP(</a:t>
            </a:r>
            <a:r>
              <a:rPr kumimoji="1" lang="ja-JP" altLang="en-US" b="1" u="none" dirty="0" smtClean="0"/>
              <a:t>恵みの時代</a:t>
            </a:r>
            <a:r>
              <a:rPr kumimoji="1" lang="en-US" altLang="ja-JP" b="1" u="none" dirty="0" smtClean="0"/>
              <a:t>)</a:t>
            </a:r>
            <a:r>
              <a:rPr kumimoji="1" lang="ja-JP" altLang="en-US" b="1" u="none" dirty="0" smtClean="0"/>
              <a:t>である。</a:t>
            </a:r>
            <a:endParaRPr kumimoji="1" lang="en-US" altLang="ja-JP" b="1" u="none" dirty="0" smtClean="0"/>
          </a:p>
          <a:p>
            <a:r>
              <a:rPr kumimoji="1" lang="ja-JP" altLang="en-US" b="0" u="none" dirty="0" smtClean="0"/>
              <a:t>　➀しかも、その終わりに近づきつつあり</a:t>
            </a:r>
            <a:endParaRPr kumimoji="1" lang="en-US" altLang="ja-JP" b="0" u="none" dirty="0" smtClean="0"/>
          </a:p>
          <a:p>
            <a:r>
              <a:rPr kumimoji="1" lang="ja-JP" altLang="en-US" b="0" u="none" dirty="0" smtClean="0"/>
              <a:t>　②第</a:t>
            </a:r>
            <a:r>
              <a:rPr kumimoji="1" lang="en-US" altLang="ja-JP" b="0" u="none" dirty="0" smtClean="0"/>
              <a:t>7</a:t>
            </a:r>
            <a:r>
              <a:rPr kumimoji="1" lang="ja-JP" altLang="en-US" b="0" u="none" dirty="0" smtClean="0"/>
              <a:t>番目の</a:t>
            </a:r>
            <a:r>
              <a:rPr kumimoji="1" lang="en-US" altLang="ja-JP" b="0" u="none" dirty="0" smtClean="0"/>
              <a:t>DP(</a:t>
            </a:r>
            <a:r>
              <a:rPr kumimoji="1" lang="ja-JP" altLang="en-US" b="0" u="none" dirty="0" smtClean="0"/>
              <a:t>御国の時代</a:t>
            </a:r>
            <a:r>
              <a:rPr kumimoji="1" lang="en-US" altLang="ja-JP" b="0" u="none" dirty="0" smtClean="0"/>
              <a:t>)</a:t>
            </a:r>
            <a:r>
              <a:rPr kumimoji="1" lang="ja-JP" altLang="en-US" b="0" u="none" dirty="0" smtClean="0"/>
              <a:t>が目の前に迫っている</a:t>
            </a:r>
            <a:endParaRPr kumimoji="1" lang="en-US" altLang="ja-JP" b="1" u="none" dirty="0" smtClean="0"/>
          </a:p>
          <a:p>
            <a:r>
              <a:rPr kumimoji="1" lang="en-US" altLang="ja-JP" b="1" u="sng" dirty="0" smtClean="0"/>
              <a:t>POINT</a:t>
            </a:r>
            <a:r>
              <a:rPr kumimoji="1" lang="ja-JP" altLang="en-US" b="1" u="sng" dirty="0" smtClean="0"/>
              <a:t>⑹最終ゴールは、神の栄光</a:t>
            </a:r>
            <a:r>
              <a:rPr kumimoji="1" lang="en-US" altLang="ja-JP" b="1" u="sng" dirty="0" smtClean="0"/>
              <a:t>(</a:t>
            </a:r>
            <a:r>
              <a:rPr kumimoji="1" lang="ja-JP" altLang="en-US" b="1" u="sng" dirty="0" smtClean="0"/>
              <a:t>永遠の秩序</a:t>
            </a:r>
            <a:r>
              <a:rPr kumimoji="1" lang="en-US" altLang="ja-JP" b="1" u="sng" dirty="0" smtClean="0"/>
              <a:t>)</a:t>
            </a:r>
          </a:p>
          <a:p>
            <a:r>
              <a:rPr kumimoji="1" lang="ja-JP" altLang="en-US" b="1" dirty="0" smtClean="0"/>
              <a:t>　➀サタン</a:t>
            </a:r>
            <a:r>
              <a:rPr kumimoji="1" lang="en-US" altLang="ja-JP" b="1" dirty="0" smtClean="0"/>
              <a:t>(</a:t>
            </a:r>
            <a:r>
              <a:rPr kumimoji="1" lang="ja-JP" altLang="en-US" b="1" dirty="0" smtClean="0"/>
              <a:t>天使</a:t>
            </a:r>
            <a:r>
              <a:rPr kumimoji="1" lang="en-US" altLang="ja-JP" b="1" dirty="0" smtClean="0"/>
              <a:t>)</a:t>
            </a:r>
            <a:r>
              <a:rPr kumimoji="1" lang="ja-JP" altLang="en-US" b="1" dirty="0" smtClean="0"/>
              <a:t>堕落前への回復</a:t>
            </a:r>
            <a:r>
              <a:rPr kumimoji="1" lang="en-US" altLang="ja-JP" b="1" dirty="0" smtClean="0"/>
              <a:t>(</a:t>
            </a:r>
            <a:r>
              <a:rPr kumimoji="1" lang="ja-JP" altLang="en-US" b="1" dirty="0" smtClean="0"/>
              <a:t>罪の原因も結果も存在しない世界</a:t>
            </a:r>
            <a:r>
              <a:rPr kumimoji="1" lang="en-US" altLang="ja-JP" b="1" dirty="0" smtClean="0"/>
              <a:t>)</a:t>
            </a:r>
          </a:p>
          <a:p>
            <a:r>
              <a:rPr kumimoji="1" lang="ja-JP" altLang="en-US" b="1" dirty="0" smtClean="0"/>
              <a:t>　②千年王国</a:t>
            </a:r>
            <a:r>
              <a:rPr kumimoji="1" lang="en-US" altLang="ja-JP" b="1" dirty="0" smtClean="0"/>
              <a:t>(</a:t>
            </a:r>
            <a:r>
              <a:rPr kumimoji="1" lang="ja-JP" altLang="en-US" b="1" dirty="0" smtClean="0"/>
              <a:t>御国の時代</a:t>
            </a:r>
            <a:r>
              <a:rPr kumimoji="1" lang="en-US" altLang="ja-JP" b="1" dirty="0" smtClean="0"/>
              <a:t>)</a:t>
            </a:r>
            <a:r>
              <a:rPr kumimoji="1" lang="ja-JP" altLang="en-US" b="1" dirty="0" smtClean="0"/>
              <a:t>は、人類堕落前</a:t>
            </a:r>
            <a:r>
              <a:rPr kumimoji="1" lang="en-US" altLang="ja-JP" b="1" dirty="0" smtClean="0"/>
              <a:t>(</a:t>
            </a:r>
            <a:r>
              <a:rPr kumimoji="1" lang="ja-JP" altLang="en-US" b="1" dirty="0" smtClean="0"/>
              <a:t>無垢の時代</a:t>
            </a:r>
            <a:r>
              <a:rPr kumimoji="1" lang="en-US" altLang="ja-JP" b="1" dirty="0" smtClean="0"/>
              <a:t>)</a:t>
            </a:r>
            <a:r>
              <a:rPr kumimoji="1" lang="ja-JP" altLang="en-US" b="1" dirty="0" smtClean="0"/>
              <a:t>の回復</a:t>
            </a:r>
            <a:endParaRPr kumimoji="1" lang="en-US" altLang="ja-JP" b="1" dirty="0" smtClean="0"/>
          </a:p>
          <a:p>
            <a:r>
              <a:rPr kumimoji="1" lang="ja-JP" altLang="en-US" b="0" dirty="0" smtClean="0"/>
              <a:t>　　*原因であるサタンはアビスに幽閉されている。</a:t>
            </a:r>
            <a:endParaRPr kumimoji="1" lang="en-US" altLang="ja-JP" b="0" dirty="0" smtClean="0"/>
          </a:p>
          <a:p>
            <a:r>
              <a:rPr kumimoji="1" lang="ja-JP" altLang="en-US" b="0" dirty="0" smtClean="0"/>
              <a:t>　　*結果である罪と死は存在している。</a:t>
            </a: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a:t>
            </a:fld>
            <a:endParaRPr lang="en-US" altLang="ja-JP" dirty="0"/>
          </a:p>
        </p:txBody>
      </p:sp>
    </p:spTree>
    <p:extLst>
      <p:ext uri="{BB962C8B-B14F-4D97-AF65-F5344CB8AC3E}">
        <p14:creationId xmlns:p14="http://schemas.microsoft.com/office/powerpoint/2010/main" val="42223123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70</a:t>
            </a:fld>
            <a:endParaRPr lang="en-US" altLang="ja-JP" dirty="0"/>
          </a:p>
        </p:txBody>
      </p:sp>
    </p:spTree>
    <p:extLst>
      <p:ext uri="{BB962C8B-B14F-4D97-AF65-F5344CB8AC3E}">
        <p14:creationId xmlns:p14="http://schemas.microsoft.com/office/powerpoint/2010/main" val="2706896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71</a:t>
            </a:fld>
            <a:endParaRPr lang="en-US" altLang="ja-JP" dirty="0"/>
          </a:p>
        </p:txBody>
      </p:sp>
    </p:spTree>
    <p:extLst>
      <p:ext uri="{BB962C8B-B14F-4D97-AF65-F5344CB8AC3E}">
        <p14:creationId xmlns:p14="http://schemas.microsoft.com/office/powerpoint/2010/main" val="10016149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鞍田姉</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72</a:t>
            </a:fld>
            <a:endParaRPr lang="en-US" altLang="ja-JP" dirty="0"/>
          </a:p>
        </p:txBody>
      </p:sp>
    </p:spTree>
    <p:extLst>
      <p:ext uri="{BB962C8B-B14F-4D97-AF65-F5344CB8AC3E}">
        <p14:creationId xmlns:p14="http://schemas.microsoft.com/office/powerpoint/2010/main" val="1166046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73</a:t>
            </a:fld>
            <a:endParaRPr lang="en-US" altLang="ja-JP" dirty="0"/>
          </a:p>
        </p:txBody>
      </p:sp>
    </p:spTree>
    <p:extLst>
      <p:ext uri="{BB962C8B-B14F-4D97-AF65-F5344CB8AC3E}">
        <p14:creationId xmlns:p14="http://schemas.microsoft.com/office/powerpoint/2010/main" val="24616226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74</a:t>
            </a:fld>
            <a:endParaRPr lang="en-US" altLang="ja-JP" dirty="0"/>
          </a:p>
        </p:txBody>
      </p:sp>
    </p:spTree>
    <p:extLst>
      <p:ext uri="{BB962C8B-B14F-4D97-AF65-F5344CB8AC3E}">
        <p14:creationId xmlns:p14="http://schemas.microsoft.com/office/powerpoint/2010/main" val="41620282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75</a:t>
            </a:fld>
            <a:endParaRPr lang="en-US" altLang="ja-JP" dirty="0"/>
          </a:p>
        </p:txBody>
      </p:sp>
    </p:spTree>
    <p:extLst>
      <p:ext uri="{BB962C8B-B14F-4D97-AF65-F5344CB8AC3E}">
        <p14:creationId xmlns:p14="http://schemas.microsoft.com/office/powerpoint/2010/main" val="22692674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76</a:t>
            </a:fld>
            <a:endParaRPr lang="en-US" altLang="ja-JP" dirty="0"/>
          </a:p>
        </p:txBody>
      </p:sp>
    </p:spTree>
    <p:extLst>
      <p:ext uri="{BB962C8B-B14F-4D97-AF65-F5344CB8AC3E}">
        <p14:creationId xmlns:p14="http://schemas.microsoft.com/office/powerpoint/2010/main" val="341489087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defRPr/>
            </a:pP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　大患難時代の前に天で起こる出来事</a:t>
            </a:r>
            <a:endParaRPr lang="en-US" altLang="ja-JP" sz="16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l">
              <a:defRPr/>
            </a:pP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人の長老</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普遍的教会</a:t>
            </a:r>
            <a:r>
              <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について～</a:t>
            </a:r>
            <a:endParaRPr lang="en-US" altLang="ja-JP" sz="1200" b="1" u="sng"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r>
              <a:rPr kumimoji="1" lang="ja-JP" altLang="en-US" b="1" dirty="0" smtClean="0"/>
              <a:t>⑴天における５つの存在</a:t>
            </a:r>
            <a:endParaRPr kumimoji="1" lang="en-US" altLang="ja-JP" b="1" dirty="0" smtClean="0"/>
          </a:p>
          <a:p>
            <a:r>
              <a:rPr kumimoji="1" lang="ja-JP" altLang="en-US" dirty="0" smtClean="0"/>
              <a:t>　➀</a:t>
            </a:r>
            <a:r>
              <a:rPr kumimoji="1" lang="en-US" altLang="ja-JP" dirty="0" smtClean="0"/>
              <a:t>2</a:t>
            </a:r>
            <a:r>
              <a:rPr kumimoji="1" lang="ja-JP" altLang="en-US" dirty="0" smtClean="0"/>
              <a:t>番目の</a:t>
            </a:r>
            <a:r>
              <a:rPr kumimoji="1" lang="en-US" altLang="ja-JP" dirty="0" smtClean="0"/>
              <a:t>24</a:t>
            </a:r>
            <a:r>
              <a:rPr kumimoji="1" lang="ja-JP" altLang="en-US" dirty="0" smtClean="0"/>
              <a:t>人の長老</a:t>
            </a:r>
            <a:r>
              <a:rPr kumimoji="1" lang="en-US" altLang="ja-JP" dirty="0" smtClean="0"/>
              <a:t>(</a:t>
            </a:r>
            <a:r>
              <a:rPr kumimoji="1" lang="ja-JP" altLang="en-US" dirty="0" smtClean="0"/>
              <a:t>普遍的教会：教会時代の聖徒）と</a:t>
            </a:r>
            <a:endParaRPr kumimoji="1" lang="en-US" altLang="ja-JP" dirty="0" smtClean="0"/>
          </a:p>
          <a:p>
            <a:r>
              <a:rPr kumimoji="1" lang="ja-JP" altLang="en-US" dirty="0" smtClean="0"/>
              <a:t>　②</a:t>
            </a:r>
            <a:r>
              <a:rPr kumimoji="1" lang="en-US" altLang="ja-JP" dirty="0" smtClean="0"/>
              <a:t>4</a:t>
            </a:r>
            <a:r>
              <a:rPr kumimoji="1" lang="ja-JP" altLang="en-US" dirty="0" smtClean="0"/>
              <a:t>番目の四つの生き物</a:t>
            </a:r>
            <a:r>
              <a:rPr kumimoji="1" lang="en-US" altLang="ja-JP" dirty="0" smtClean="0"/>
              <a:t>(</a:t>
            </a:r>
            <a:r>
              <a:rPr kumimoji="1" lang="ja-JP" altLang="en-US" dirty="0" smtClean="0"/>
              <a:t>セラフィム「天使」）による「天での礼拝の様子」</a:t>
            </a:r>
            <a:endParaRPr kumimoji="1" lang="en-US" altLang="ja-JP" dirty="0" smtClean="0"/>
          </a:p>
          <a:p>
            <a:r>
              <a:rPr kumimoji="1" lang="ja-JP" altLang="en-US" dirty="0" smtClean="0"/>
              <a:t>　　*天使は上位から、ケルビム、セラフィム、一般の天使の順</a:t>
            </a:r>
            <a:endParaRPr kumimoji="1" lang="en-US" altLang="ja-JP" dirty="0" smtClean="0"/>
          </a:p>
          <a:p>
            <a:r>
              <a:rPr kumimoji="1" lang="ja-JP" altLang="en-US" dirty="0" smtClean="0"/>
              <a:t>　③</a:t>
            </a:r>
            <a:r>
              <a:rPr kumimoji="1" lang="en-US" altLang="ja-JP" dirty="0" smtClean="0"/>
              <a:t>1</a:t>
            </a:r>
            <a:r>
              <a:rPr kumimoji="1" lang="ja-JP" altLang="en-US" dirty="0" smtClean="0"/>
              <a:t>番の父なる神</a:t>
            </a:r>
            <a:endParaRPr kumimoji="1" lang="en-US" altLang="ja-JP" dirty="0" smtClean="0"/>
          </a:p>
          <a:p>
            <a:r>
              <a:rPr kumimoji="1" lang="ja-JP" altLang="en-US" dirty="0" smtClean="0"/>
              <a:t>　④</a:t>
            </a:r>
            <a:r>
              <a:rPr kumimoji="1" lang="en-US" altLang="ja-JP" dirty="0" smtClean="0"/>
              <a:t>3</a:t>
            </a:r>
            <a:r>
              <a:rPr kumimoji="1" lang="ja-JP" altLang="en-US" dirty="0" smtClean="0"/>
              <a:t>番の聖霊</a:t>
            </a:r>
            <a:r>
              <a:rPr kumimoji="1" lang="en-US" altLang="ja-JP" dirty="0" smtClean="0"/>
              <a:t>(7</a:t>
            </a:r>
            <a:r>
              <a:rPr kumimoji="1" lang="ja-JP" altLang="en-US" dirty="0" err="1" smtClean="0"/>
              <a:t>つの</a:t>
            </a:r>
            <a:r>
              <a:rPr kumimoji="1" lang="ja-JP" altLang="en-US" dirty="0" smtClean="0"/>
              <a:t>霊、</a:t>
            </a:r>
            <a:r>
              <a:rPr kumimoji="1" lang="en-US" altLang="ja-JP" dirty="0" smtClean="0"/>
              <a:t>7</a:t>
            </a:r>
            <a:r>
              <a:rPr kumimoji="1" lang="ja-JP" altLang="en-US" dirty="0" err="1" smtClean="0"/>
              <a:t>つの</a:t>
            </a:r>
            <a:r>
              <a:rPr kumimoji="1" lang="ja-JP" altLang="en-US" dirty="0" smtClean="0"/>
              <a:t>性質、</a:t>
            </a:r>
            <a:r>
              <a:rPr kumimoji="1" lang="en-US" altLang="ja-JP" dirty="0" smtClean="0"/>
              <a:t>7</a:t>
            </a:r>
            <a:r>
              <a:rPr kumimoji="1" lang="ja-JP" altLang="en-US" dirty="0" smtClean="0"/>
              <a:t>重の御霊</a:t>
            </a:r>
            <a:r>
              <a:rPr kumimoji="1" lang="en-US" altLang="ja-JP" dirty="0" smtClean="0"/>
              <a:t>)</a:t>
            </a:r>
          </a:p>
          <a:p>
            <a:r>
              <a:rPr kumimoji="1" lang="ja-JP" altLang="en-US" dirty="0" smtClean="0"/>
              <a:t>　⑤</a:t>
            </a:r>
            <a:r>
              <a:rPr kumimoji="1" lang="en-US" altLang="ja-JP" dirty="0" smtClean="0"/>
              <a:t>5</a:t>
            </a:r>
            <a:r>
              <a:rPr kumimoji="1" lang="ja-JP" altLang="en-US" dirty="0" smtClean="0"/>
              <a:t>番の勝利の王、受難の僕キリスト</a:t>
            </a:r>
            <a:endParaRPr kumimoji="1" lang="en-US" altLang="ja-JP" dirty="0" smtClean="0"/>
          </a:p>
          <a:p>
            <a:r>
              <a:rPr kumimoji="1" lang="ja-JP" altLang="en-US" dirty="0" smtClean="0"/>
              <a:t>　　*この方だけが</a:t>
            </a:r>
            <a:r>
              <a:rPr kumimoji="1" lang="en-US" altLang="ja-JP" dirty="0" smtClean="0"/>
              <a:t>7</a:t>
            </a:r>
            <a:r>
              <a:rPr kumimoji="1" lang="ja-JP" altLang="en-US" dirty="0" err="1" smtClean="0"/>
              <a:t>つの</a:t>
            </a:r>
            <a:r>
              <a:rPr kumimoji="1" lang="ja-JP" altLang="en-US" dirty="0" smtClean="0"/>
              <a:t>封印の巻物を解く唯一の存在</a:t>
            </a:r>
            <a:endParaRPr kumimoji="1" lang="en-US" altLang="ja-JP" dirty="0" smtClean="0"/>
          </a:p>
          <a:p>
            <a:r>
              <a:rPr kumimoji="1" lang="ja-JP" altLang="en-US" b="1" dirty="0" smtClean="0"/>
              <a:t>⑵大患難時代の始まり</a:t>
            </a:r>
            <a:r>
              <a:rPr kumimoji="1" lang="en-US" altLang="ja-JP" b="1" dirty="0" smtClean="0"/>
              <a:t>(</a:t>
            </a:r>
            <a:r>
              <a:rPr kumimoji="1" lang="ja-JP" altLang="en-US" b="1" dirty="0" smtClean="0"/>
              <a:t>携挙ではない</a:t>
            </a:r>
            <a:r>
              <a:rPr kumimoji="1" lang="en-US" altLang="ja-JP" b="1" dirty="0" smtClean="0"/>
              <a:t>)</a:t>
            </a:r>
          </a:p>
          <a:p>
            <a:r>
              <a:rPr kumimoji="1" lang="ja-JP" altLang="en-US" dirty="0" smtClean="0"/>
              <a:t>　➀天で</a:t>
            </a:r>
            <a:r>
              <a:rPr kumimoji="1" lang="en-US" altLang="ja-JP" dirty="0" smtClean="0"/>
              <a:t>7</a:t>
            </a:r>
            <a:r>
              <a:rPr kumimoji="1" lang="ja-JP" altLang="en-US" dirty="0" err="1" smtClean="0"/>
              <a:t>つの</a:t>
            </a:r>
            <a:r>
              <a:rPr kumimoji="1" lang="ja-JP" altLang="en-US" dirty="0" smtClean="0"/>
              <a:t>封印の巻物が開かれるとき</a:t>
            </a:r>
            <a:endParaRPr kumimoji="1" lang="en-US" altLang="ja-JP" dirty="0" smtClean="0"/>
          </a:p>
          <a:p>
            <a:r>
              <a:rPr kumimoji="1" lang="ja-JP" altLang="en-US" dirty="0" smtClean="0"/>
              <a:t>　②地上で反キリストとイスラエルが</a:t>
            </a:r>
            <a:r>
              <a:rPr kumimoji="1" lang="en-US" altLang="ja-JP" dirty="0" smtClean="0"/>
              <a:t>7</a:t>
            </a:r>
            <a:r>
              <a:rPr kumimoji="1" lang="ja-JP" altLang="en-US" dirty="0" smtClean="0"/>
              <a:t>年の契約を</a:t>
            </a:r>
            <a:r>
              <a:rPr kumimoji="1" lang="ja-JP" altLang="en-US" smtClean="0"/>
              <a:t>結ぶとき</a:t>
            </a:r>
            <a:endParaRPr kumimoji="1" lang="en-US" altLang="ja-JP"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77</a:t>
            </a:fld>
            <a:endParaRPr lang="en-US" altLang="ja-JP" dirty="0"/>
          </a:p>
        </p:txBody>
      </p:sp>
    </p:spTree>
    <p:extLst>
      <p:ext uri="{BB962C8B-B14F-4D97-AF65-F5344CB8AC3E}">
        <p14:creationId xmlns:p14="http://schemas.microsoft.com/office/powerpoint/2010/main" val="38458910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78</a:t>
            </a:fld>
            <a:endParaRPr lang="en-US" altLang="ja-JP" dirty="0"/>
          </a:p>
        </p:txBody>
      </p:sp>
    </p:spTree>
    <p:extLst>
      <p:ext uri="{BB962C8B-B14F-4D97-AF65-F5344CB8AC3E}">
        <p14:creationId xmlns:p14="http://schemas.microsoft.com/office/powerpoint/2010/main" val="393520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36850" y="366713"/>
            <a:ext cx="4471988" cy="2516187"/>
          </a:xfrm>
        </p:spPr>
      </p:sp>
      <p:sp>
        <p:nvSpPr>
          <p:cNvPr id="3" name="ノート プレースホルダー 2"/>
          <p:cNvSpPr>
            <a:spLocks noGrp="1"/>
          </p:cNvSpPr>
          <p:nvPr>
            <p:ph type="body" idx="1"/>
          </p:nvPr>
        </p:nvSpPr>
        <p:spPr/>
        <p:txBody>
          <a:bodyPr/>
          <a:lstStyle/>
          <a:p>
            <a:r>
              <a:rPr kumimoji="1" lang="ja-JP" altLang="en-US" b="1" u="sng" dirty="0" smtClean="0">
                <a:latin typeface="ＭＳ Ｐゴシック 本文"/>
              </a:rPr>
              <a:t>■終末論の年代記</a:t>
            </a:r>
            <a:r>
              <a:rPr kumimoji="1" lang="en-US" altLang="ja-JP" b="1" u="sng" dirty="0" smtClean="0">
                <a:latin typeface="ＭＳ Ｐゴシック 本文"/>
              </a:rPr>
              <a:t>(</a:t>
            </a:r>
            <a:r>
              <a:rPr kumimoji="1" lang="ja-JP" altLang="en-US" b="1" u="sng" dirty="0" smtClean="0">
                <a:latin typeface="ＭＳ Ｐゴシック 本文"/>
              </a:rPr>
              <a:t>全体構造</a:t>
            </a:r>
            <a:r>
              <a:rPr kumimoji="1" lang="en-US" altLang="ja-JP" b="1" u="sng" dirty="0" smtClean="0">
                <a:latin typeface="ＭＳ Ｐゴシック 本文"/>
              </a:rPr>
              <a:t>)</a:t>
            </a:r>
            <a:r>
              <a:rPr kumimoji="1" lang="ja-JP" altLang="en-US" b="1" u="sng" dirty="0" smtClean="0">
                <a:latin typeface="ＭＳ Ｐゴシック 本文"/>
              </a:rPr>
              <a:t>　</a:t>
            </a:r>
            <a:r>
              <a:rPr kumimoji="1" lang="en-US" altLang="ja-JP" b="1" u="sng" dirty="0" smtClean="0">
                <a:latin typeface="ＭＳ Ｐゴシック 本文"/>
              </a:rPr>
              <a:t>3</a:t>
            </a:r>
            <a:r>
              <a:rPr kumimoji="1" lang="ja-JP" altLang="en-US" b="1" u="sng" dirty="0" smtClean="0">
                <a:latin typeface="ＭＳ Ｐゴシック 本文"/>
              </a:rPr>
              <a:t>分</a:t>
            </a:r>
            <a:endParaRPr kumimoji="1" lang="en-US" altLang="ja-JP" b="1" u="sng" dirty="0" smtClean="0">
              <a:latin typeface="ＭＳ Ｐゴシック 本文"/>
            </a:endParaRPr>
          </a:p>
          <a:p>
            <a:r>
              <a:rPr kumimoji="1" lang="ja-JP" altLang="en-US" u="none" dirty="0" smtClean="0">
                <a:latin typeface="ＭＳ Ｐゴシック 本文"/>
              </a:rPr>
              <a:t>⑴</a:t>
            </a:r>
            <a:r>
              <a:rPr lang="ja-JP" altLang="en-US" sz="1200" u="none" dirty="0" smtClean="0">
                <a:latin typeface="ＭＳ Ｐゴシック 本文"/>
                <a:ea typeface="HGS創英角ﾎﾟｯﾌﾟ体" panose="040B0A00000000000000" pitchFamily="50" charset="-128"/>
                <a:cs typeface="メイリオ" panose="020B0604030504040204" pitchFamily="50" charset="-128"/>
              </a:rPr>
              <a:t>終末論全体を二種類の復活を中心に最終ゴールの再確認</a:t>
            </a:r>
            <a:endParaRPr lang="en-US" altLang="ja-JP" sz="1200" u="none" dirty="0" smtClean="0">
              <a:latin typeface="ＭＳ Ｐゴシック 本文"/>
              <a:ea typeface="HGS創英角ﾎﾟｯﾌﾟ体" panose="040B0A00000000000000" pitchFamily="50" charset="-128"/>
              <a:cs typeface="メイリオ" panose="020B0604030504040204" pitchFamily="50" charset="-128"/>
            </a:endParaRPr>
          </a:p>
          <a:p>
            <a:r>
              <a:rPr kumimoji="1" lang="ja-JP" altLang="en-US" sz="1200" u="none" dirty="0" smtClean="0">
                <a:latin typeface="ＭＳ Ｐゴシック 本文"/>
                <a:ea typeface="HGS創英角ﾎﾟｯﾌﾟ体" panose="040B0A00000000000000" pitchFamily="50" charset="-128"/>
              </a:rPr>
              <a:t>～～～チャート確認～～～～～～～～～～～～～～～～</a:t>
            </a:r>
            <a:endParaRPr kumimoji="1" lang="en-US" altLang="ja-JP" sz="1200" u="none" dirty="0" smtClean="0">
              <a:latin typeface="ＭＳ Ｐゴシック 本文"/>
              <a:ea typeface="HGS創英角ﾎﾟｯﾌﾟ体" panose="040B0A00000000000000" pitchFamily="50" charset="-128"/>
            </a:endParaRPr>
          </a:p>
          <a:p>
            <a:r>
              <a:rPr kumimoji="1" lang="ja-JP" altLang="en-US" b="0" u="none" dirty="0" smtClean="0">
                <a:latin typeface="ＭＳ Ｐゴシック 本文"/>
              </a:rPr>
              <a:t>⑵再臨を境にビフォー＆アフターである。</a:t>
            </a:r>
            <a:endParaRPr kumimoji="1" lang="en-US" altLang="ja-JP" b="0" u="none" dirty="0" smtClean="0">
              <a:latin typeface="ＭＳ Ｐゴシック 本文"/>
            </a:endParaRPr>
          </a:p>
          <a:p>
            <a:r>
              <a:rPr kumimoji="1" lang="ja-JP" altLang="en-US" b="0" u="none" dirty="0" smtClean="0">
                <a:latin typeface="ＭＳ Ｐゴシック 本文"/>
              </a:rPr>
              <a:t>　➀再臨が、恵みの時代を終わらせる</a:t>
            </a:r>
            <a:endParaRPr kumimoji="1" lang="en-US" altLang="ja-JP" b="0" u="none" dirty="0" smtClean="0">
              <a:latin typeface="ＭＳ Ｐゴシック 本文"/>
            </a:endParaRPr>
          </a:p>
          <a:p>
            <a:r>
              <a:rPr kumimoji="1" lang="ja-JP" altLang="en-US" b="0" u="none" dirty="0" smtClean="0">
                <a:latin typeface="ＭＳ Ｐゴシック 本文"/>
              </a:rPr>
              <a:t>　②ユダヤ人の国家的回心により再臨が起こる</a:t>
            </a:r>
            <a:endParaRPr kumimoji="1" lang="en-US" altLang="ja-JP" b="0" u="none" dirty="0" smtClean="0">
              <a:latin typeface="ＭＳ Ｐゴシック 本文"/>
            </a:endParaRPr>
          </a:p>
          <a:p>
            <a:r>
              <a:rPr kumimoji="1" lang="ja-JP" altLang="en-US" b="0" u="none" dirty="0" smtClean="0">
                <a:latin typeface="ＭＳ Ｐゴシック 本文"/>
              </a:rPr>
              <a:t>　③再臨のキリストにより邪悪が一掃される</a:t>
            </a:r>
            <a:endParaRPr kumimoji="1" lang="en-US" altLang="ja-JP" b="0" u="none" dirty="0" smtClean="0">
              <a:latin typeface="ＭＳ Ｐゴシック 本文"/>
            </a:endParaRPr>
          </a:p>
          <a:p>
            <a:r>
              <a:rPr kumimoji="1" lang="ja-JP" altLang="en-US" b="0" u="none" dirty="0" smtClean="0">
                <a:latin typeface="ＭＳ Ｐゴシック 本文"/>
              </a:rPr>
              <a:t>　④再臨以後、全時代の聖徒が出そろい</a:t>
            </a:r>
            <a:endParaRPr kumimoji="1" lang="en-US" altLang="ja-JP" b="0" u="none" dirty="0" smtClean="0">
              <a:latin typeface="ＭＳ Ｐゴシック 本文"/>
            </a:endParaRPr>
          </a:p>
          <a:p>
            <a:r>
              <a:rPr kumimoji="1" lang="ja-JP" altLang="en-US" b="0" u="none" dirty="0" smtClean="0">
                <a:latin typeface="ＭＳ Ｐゴシック 本文"/>
              </a:rPr>
              <a:t>　　千年王国、ゴールである永遠の秩序まで主とともに過ごす</a:t>
            </a:r>
            <a:endParaRPr kumimoji="1" lang="en-US" altLang="ja-JP" b="0" u="none" dirty="0" smtClean="0">
              <a:latin typeface="ＭＳ Ｐゴシック 本文"/>
            </a:endParaRPr>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8</a:t>
            </a:fld>
            <a:endParaRPr lang="en-US" altLang="ja-JP" dirty="0"/>
          </a:p>
        </p:txBody>
      </p:sp>
    </p:spTree>
    <p:extLst>
      <p:ext uri="{BB962C8B-B14F-4D97-AF65-F5344CB8AC3E}">
        <p14:creationId xmlns:p14="http://schemas.microsoft.com/office/powerpoint/2010/main" val="306948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■黙示録の目次の全体構造　</a:t>
            </a:r>
            <a:r>
              <a:rPr kumimoji="1" lang="en-US" altLang="ja-JP" b="1" u="sng" dirty="0" smtClean="0"/>
              <a:t>2</a:t>
            </a:r>
            <a:r>
              <a:rPr kumimoji="1" lang="ja-JP" altLang="en-US" b="1" u="sng" dirty="0" smtClean="0"/>
              <a:t>分</a:t>
            </a:r>
            <a:r>
              <a:rPr kumimoji="1" lang="en-US" altLang="ja-JP" b="1" u="sng" dirty="0" smtClean="0"/>
              <a:t>30</a:t>
            </a:r>
            <a:r>
              <a:rPr kumimoji="1" lang="ja-JP" altLang="en-US" b="1" u="sng" dirty="0" smtClean="0"/>
              <a:t>秒</a:t>
            </a:r>
            <a:endParaRPr kumimoji="1" lang="en-US" altLang="ja-JP" b="1" u="sng" dirty="0" smtClean="0"/>
          </a:p>
          <a:p>
            <a:r>
              <a:rPr kumimoji="1" lang="ja-JP" altLang="en-US" b="1" u="none" dirty="0" smtClean="0"/>
              <a:t>⑴</a:t>
            </a:r>
            <a:r>
              <a:rPr kumimoji="1" lang="en-US" altLang="ja-JP" b="1" u="none" dirty="0" smtClean="0"/>
              <a:t>1</a:t>
            </a:r>
            <a:r>
              <a:rPr kumimoji="1" lang="ja-JP" altLang="en-US" b="1" u="none" dirty="0" smtClean="0"/>
              <a:t>章に最重要項目が凝縮している</a:t>
            </a:r>
            <a:endParaRPr kumimoji="1" lang="en-US" altLang="ja-JP" b="1" u="none" dirty="0" smtClean="0"/>
          </a:p>
          <a:p>
            <a:r>
              <a:rPr kumimoji="1" lang="ja-JP" altLang="en-US" b="0" u="none" dirty="0" smtClean="0"/>
              <a:t>　➀イエスキリストの黙示であることが</a:t>
            </a:r>
            <a:r>
              <a:rPr kumimoji="1" lang="en-US" altLang="ja-JP" b="0" u="none" dirty="0" smtClean="0"/>
              <a:t>1:1</a:t>
            </a:r>
            <a:r>
              <a:rPr kumimoji="1" lang="ja-JP" altLang="en-US" b="0" u="none" dirty="0" smtClean="0"/>
              <a:t>で出てくる</a:t>
            </a:r>
            <a:endParaRPr kumimoji="1" lang="en-US" altLang="ja-JP" b="0" u="none" dirty="0" smtClean="0"/>
          </a:p>
          <a:p>
            <a:r>
              <a:rPr kumimoji="1" lang="ja-JP" altLang="en-US" b="0" u="none" dirty="0" smtClean="0"/>
              <a:t>　②黙示録のテーマが</a:t>
            </a:r>
            <a:r>
              <a:rPr kumimoji="1" lang="en-US" altLang="ja-JP" b="0" u="none" dirty="0" smtClean="0"/>
              <a:t>1:7</a:t>
            </a:r>
            <a:r>
              <a:rPr kumimoji="1" lang="ja-JP" altLang="en-US" b="0" u="none" dirty="0" smtClean="0"/>
              <a:t>で出てくる</a:t>
            </a:r>
            <a:endParaRPr kumimoji="1" lang="en-US" altLang="ja-JP" b="0" u="none" dirty="0" smtClean="0"/>
          </a:p>
          <a:p>
            <a:r>
              <a:rPr kumimoji="1" lang="ja-JP" altLang="en-US" b="0" u="none" dirty="0" smtClean="0"/>
              <a:t>　③黙示録のアウトラインが</a:t>
            </a:r>
            <a:r>
              <a:rPr kumimoji="1" lang="en-US" altLang="ja-JP" b="0" u="none" dirty="0" smtClean="0"/>
              <a:t>1:19</a:t>
            </a:r>
            <a:r>
              <a:rPr kumimoji="1" lang="ja-JP" altLang="en-US" b="0" u="none" dirty="0" smtClean="0"/>
              <a:t>で出てくる</a:t>
            </a:r>
          </a:p>
          <a:p>
            <a:r>
              <a:rPr kumimoji="1" lang="ja-JP" altLang="en-US" b="1" u="sng" dirty="0" smtClean="0"/>
              <a:t>⑵大体</a:t>
            </a:r>
            <a:r>
              <a:rPr kumimoji="1" lang="en-US" altLang="ja-JP" b="1" u="sng" dirty="0" smtClean="0"/>
              <a:t>1</a:t>
            </a:r>
            <a:r>
              <a:rPr kumimoji="1" lang="ja-JP" altLang="en-US" b="1" u="sng" dirty="0" smtClean="0"/>
              <a:t>～</a:t>
            </a:r>
            <a:r>
              <a:rPr kumimoji="1" lang="en-US" altLang="ja-JP" b="1" u="sng" dirty="0" smtClean="0"/>
              <a:t>2</a:t>
            </a:r>
            <a:r>
              <a:rPr kumimoji="1" lang="ja-JP" altLang="en-US" b="1" u="sng" dirty="0" smtClean="0"/>
              <a:t>章単位毎の構成・区分となっている</a:t>
            </a:r>
            <a:endParaRPr kumimoji="1" lang="en-US" altLang="ja-JP" b="1" u="sng" dirty="0" smtClean="0"/>
          </a:p>
          <a:p>
            <a:r>
              <a:rPr kumimoji="1" lang="ja-JP" altLang="en-US" b="1" u="sng" dirty="0" smtClean="0"/>
              <a:t>⑶クライマックスは</a:t>
            </a:r>
            <a:r>
              <a:rPr kumimoji="1" lang="en-US" altLang="ja-JP" b="1" u="sng" dirty="0" smtClean="0"/>
              <a:t>19</a:t>
            </a:r>
            <a:r>
              <a:rPr kumimoji="1" lang="ja-JP" altLang="en-US" b="1" u="sng" dirty="0" smtClean="0"/>
              <a:t>章の再臨、そして再臨までのプロセスが</a:t>
            </a:r>
            <a:r>
              <a:rPr kumimoji="1" lang="en-US" altLang="ja-JP" b="1" u="sng" dirty="0" smtClean="0"/>
              <a:t>4</a:t>
            </a:r>
            <a:r>
              <a:rPr kumimoji="1" lang="ja-JP" altLang="en-US" b="1" u="sng" dirty="0" smtClean="0"/>
              <a:t>～</a:t>
            </a:r>
            <a:r>
              <a:rPr kumimoji="1" lang="en-US" altLang="ja-JP" b="1" u="sng" dirty="0" smtClean="0"/>
              <a:t>18</a:t>
            </a:r>
            <a:r>
              <a:rPr kumimoji="1" lang="ja-JP" altLang="en-US" b="1" u="sng" dirty="0" smtClean="0"/>
              <a:t>章</a:t>
            </a:r>
            <a:endParaRPr kumimoji="1" lang="en-US" altLang="ja-JP" b="1" u="sng" dirty="0" smtClean="0"/>
          </a:p>
          <a:p>
            <a:r>
              <a:rPr kumimoji="1" lang="ja-JP" altLang="en-US" b="1" u="sng" dirty="0" smtClean="0"/>
              <a:t>⑷ゴールは</a:t>
            </a:r>
            <a:r>
              <a:rPr kumimoji="1" lang="en-US" altLang="ja-JP" b="1" u="sng" dirty="0" smtClean="0"/>
              <a:t>21:1</a:t>
            </a:r>
            <a:r>
              <a:rPr kumimoji="1" lang="ja-JP" altLang="en-US" b="1" u="sng" dirty="0" smtClean="0"/>
              <a:t>～</a:t>
            </a:r>
            <a:r>
              <a:rPr kumimoji="1" lang="en-US" altLang="ja-JP" b="1" u="sng" dirty="0" smtClean="0"/>
              <a:t>22</a:t>
            </a:r>
            <a:r>
              <a:rPr kumimoji="1" lang="en-US" altLang="ja-JP" b="1" u="sng" dirty="0" smtClean="0">
                <a:sym typeface="Wingdings" panose="05000000000000000000" pitchFamily="2" charset="2"/>
              </a:rPr>
              <a:t>:5</a:t>
            </a:r>
            <a:r>
              <a:rPr kumimoji="1" lang="ja-JP" altLang="en-US" b="1" u="sng" dirty="0" smtClean="0">
                <a:sym typeface="Wingdings" panose="05000000000000000000" pitchFamily="2" charset="2"/>
              </a:rPr>
              <a:t>の</a:t>
            </a:r>
            <a:r>
              <a:rPr kumimoji="1" lang="ja-JP" altLang="en-US" b="1" u="sng" dirty="0" smtClean="0"/>
              <a:t>永遠の御国</a:t>
            </a:r>
            <a:r>
              <a:rPr kumimoji="1" lang="en-US" altLang="ja-JP" b="1" u="sng" dirty="0" smtClean="0"/>
              <a:t>(</a:t>
            </a:r>
            <a:r>
              <a:rPr kumimoji="1" lang="ja-JP" altLang="en-US" b="1" u="sng" dirty="0" smtClean="0"/>
              <a:t>秩序</a:t>
            </a:r>
            <a:r>
              <a:rPr kumimoji="1" lang="en-US" altLang="ja-JP" b="1" u="sng" dirty="0" smtClean="0"/>
              <a:t>)</a:t>
            </a:r>
            <a:r>
              <a:rPr kumimoji="1" lang="ja-JP" altLang="en-US" b="1" u="sng" dirty="0" err="1" smtClean="0"/>
              <a:t>、</a:t>
            </a:r>
            <a:r>
              <a:rPr kumimoji="1" lang="ja-JP" altLang="en-US" b="1" u="sng" dirty="0" smtClean="0"/>
              <a:t>神の栄光</a:t>
            </a:r>
            <a:endParaRPr kumimoji="1" lang="en-US" altLang="ja-JP" b="1" u="sng" dirty="0" smtClean="0"/>
          </a:p>
        </p:txBody>
      </p:sp>
      <p:sp>
        <p:nvSpPr>
          <p:cNvPr id="4" name="スライド番号プレースホルダー 3"/>
          <p:cNvSpPr>
            <a:spLocks noGrp="1"/>
          </p:cNvSpPr>
          <p:nvPr>
            <p:ph type="sldNum" sz="quarter" idx="10"/>
          </p:nvPr>
        </p:nvSpPr>
        <p:spPr/>
        <p:txBody>
          <a:bodyPr/>
          <a:lstStyle/>
          <a:p>
            <a:pPr>
              <a:defRPr/>
            </a:pPr>
            <a:fld id="{31C67879-9602-4AEA-B9FD-B6A489A8A146}" type="slidenum">
              <a:rPr lang="ja-JP" altLang="en-US" smtClean="0"/>
              <a:pPr>
                <a:defRPr/>
              </a:pPr>
              <a:t>9</a:t>
            </a:fld>
            <a:endParaRPr lang="en-US" altLang="ja-JP" dirty="0"/>
          </a:p>
        </p:txBody>
      </p:sp>
    </p:spTree>
    <p:extLst>
      <p:ext uri="{BB962C8B-B14F-4D97-AF65-F5344CB8AC3E}">
        <p14:creationId xmlns:p14="http://schemas.microsoft.com/office/powerpoint/2010/main" val="408278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689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4123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87841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94009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52535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2168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53447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458381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42348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9882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9E89E7A-84C3-4C0A-A1A5-F0265B908280}" type="datetimeFigureOut">
              <a:rPr kumimoji="1" lang="ja-JP" altLang="en-US" smtClean="0"/>
              <a:t>2017/1/28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145773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89E7A-84C3-4C0A-A1A5-F0265B908280}" type="datetimeFigureOut">
              <a:rPr kumimoji="1" lang="ja-JP" altLang="en-US" smtClean="0"/>
              <a:t>2017/1/28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41CD2-5E6B-4845-9731-3AE7E611D837}" type="slidenum">
              <a:rPr kumimoji="1" lang="ja-JP" altLang="en-US" smtClean="0"/>
              <a:t>‹#›</a:t>
            </a:fld>
            <a:endParaRPr kumimoji="1" lang="ja-JP" altLang="en-US"/>
          </a:p>
        </p:txBody>
      </p:sp>
    </p:spTree>
    <p:extLst>
      <p:ext uri="{BB962C8B-B14F-4D97-AF65-F5344CB8AC3E}">
        <p14:creationId xmlns:p14="http://schemas.microsoft.com/office/powerpoint/2010/main" val="3728862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28600" y="73164"/>
            <a:ext cx="11673840" cy="1200329"/>
          </a:xfrm>
          <a:prstGeom prst="rect">
            <a:avLst/>
          </a:prstGeom>
          <a:noFill/>
        </p:spPr>
        <p:txBody>
          <a:bodyPr wrap="square">
            <a:spAutoFit/>
          </a:bodyPr>
          <a:lstStyle/>
          <a:p>
            <a:pPr algn="ctr">
              <a:defRPr/>
            </a:pP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Bible Forum in</a:t>
            </a: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KOBE</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2504045" y="5049374"/>
            <a:ext cx="9494465" cy="1754326"/>
          </a:xfrm>
          <a:prstGeom prst="rect">
            <a:avLst/>
          </a:prstGeom>
          <a:noFill/>
        </p:spPr>
        <p:txBody>
          <a:bodyPr wrap="square">
            <a:spAutoFit/>
          </a:bodyPr>
          <a:lstStyle/>
          <a:p>
            <a:pPr algn="r">
              <a:defRPr/>
            </a:pP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ニックネーム</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KBF</a:t>
            </a:r>
            <a:r>
              <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神戸ビーフ</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KMBF(</a:t>
            </a:r>
            <a:r>
              <a:rPr lang="ja-JP" altLang="en-US"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コンビーフ</a:t>
            </a:r>
            <a:r>
              <a:rPr lang="en-US" altLang="ja-JP" sz="36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grpSp>
        <p:nvGrpSpPr>
          <p:cNvPr id="15" name="グループ化 14"/>
          <p:cNvGrpSpPr/>
          <p:nvPr/>
        </p:nvGrpSpPr>
        <p:grpSpPr>
          <a:xfrm>
            <a:off x="4770120" y="1419346"/>
            <a:ext cx="7277100" cy="3396494"/>
            <a:chOff x="5557141" y="1058328"/>
            <a:chExt cx="6585644" cy="4320962"/>
          </a:xfrm>
        </p:grpSpPr>
        <p:pic>
          <p:nvPicPr>
            <p:cNvPr id="16" name="図 15"/>
            <p:cNvPicPr>
              <a:picLocks noChangeAspect="1"/>
            </p:cNvPicPr>
            <p:nvPr/>
          </p:nvPicPr>
          <p:blipFill>
            <a:blip r:embed="rId3"/>
            <a:stretch>
              <a:fillRect/>
            </a:stretch>
          </p:blipFill>
          <p:spPr>
            <a:xfrm>
              <a:off x="5557141" y="1058328"/>
              <a:ext cx="6585644" cy="4320962"/>
            </a:xfrm>
            <a:prstGeom prst="rect">
              <a:avLst/>
            </a:prstGeom>
          </p:spPr>
        </p:pic>
        <p:sp>
          <p:nvSpPr>
            <p:cNvPr id="17" name="サブタイトル 2"/>
            <p:cNvSpPr txBox="1">
              <a:spLocks/>
            </p:cNvSpPr>
            <p:nvPr/>
          </p:nvSpPr>
          <p:spPr>
            <a:xfrm>
              <a:off x="5571739" y="1084572"/>
              <a:ext cx="6552000" cy="1023807"/>
            </a:xfrm>
            <a:prstGeom prst="rect">
              <a:avLst/>
            </a:prstGeom>
            <a:solidFill>
              <a:schemeClr val="bg1">
                <a:alpha val="30000"/>
              </a:schemeClr>
            </a:solidFill>
          </p:spPr>
          <p:txBody>
            <a:bodyPr>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MOTOMACHI</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 </a:t>
              </a:r>
              <a:r>
                <a:rPr lang="en-US" altLang="ja-JP" sz="7200" dirty="0" smtClean="0">
                  <a:solidFill>
                    <a:schemeClr val="accent1">
                      <a:lumMod val="50000"/>
                    </a:schemeClr>
                  </a:solidFill>
                  <a:latin typeface="HGS創英角ﾎﾟｯﾌﾟ体" panose="040B0A00000000000000" pitchFamily="50" charset="-128"/>
                  <a:ea typeface="HGS創英角ﾎﾟｯﾌﾟ体" panose="040B0A00000000000000" pitchFamily="50" charset="-128"/>
                </a:rPr>
                <a:t>Bible </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grpSp>
        <p:nvGrpSpPr>
          <p:cNvPr id="12" name="グループ化 11"/>
          <p:cNvGrpSpPr/>
          <p:nvPr/>
        </p:nvGrpSpPr>
        <p:grpSpPr>
          <a:xfrm>
            <a:off x="51277" y="3565672"/>
            <a:ext cx="7200000" cy="2880000"/>
            <a:chOff x="654517" y="1556792"/>
            <a:chExt cx="6242699" cy="2304257"/>
          </a:xfrm>
        </p:grpSpPr>
        <p:pic>
          <p:nvPicPr>
            <p:cNvPr id="13" name="図 12"/>
            <p:cNvPicPr>
              <a:picLocks noChangeAspect="1"/>
            </p:cNvPicPr>
            <p:nvPr/>
          </p:nvPicPr>
          <p:blipFill>
            <a:blip r:embed="rId4"/>
            <a:stretch>
              <a:fillRect/>
            </a:stretch>
          </p:blipFill>
          <p:spPr>
            <a:xfrm>
              <a:off x="654517" y="1556793"/>
              <a:ext cx="6242699" cy="2304256"/>
            </a:xfrm>
            <a:prstGeom prst="rect">
              <a:avLst/>
            </a:prstGeom>
          </p:spPr>
        </p:pic>
        <p:sp>
          <p:nvSpPr>
            <p:cNvPr id="14" name="サブタイトル 2"/>
            <p:cNvSpPr txBox="1">
              <a:spLocks/>
            </p:cNvSpPr>
            <p:nvPr/>
          </p:nvSpPr>
          <p:spPr>
            <a:xfrm>
              <a:off x="654517" y="1556792"/>
              <a:ext cx="6242699" cy="498129"/>
            </a:xfrm>
            <a:prstGeom prst="rect">
              <a:avLst/>
            </a:prstGeom>
            <a:solidFill>
              <a:schemeClr val="bg1">
                <a:alpha val="70000"/>
              </a:schemeClr>
            </a:solidFill>
          </p:spPr>
          <p:txBody>
            <a:bodyPr>
              <a:normAutofit fontScale="55000" lnSpcReduction="20000"/>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r>
                <a:rPr lang="en-US" altLang="ja-JP"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KOBE Bible Forum</a:t>
              </a:r>
              <a:r>
                <a:rPr lang="ja-JP" altLang="en-US" sz="7200" dirty="0">
                  <a:solidFill>
                    <a:schemeClr val="accent1">
                      <a:lumMod val="50000"/>
                    </a:schemeClr>
                  </a:solidFill>
                  <a:latin typeface="HGS創英角ﾎﾟｯﾌﾟ体" panose="040B0A00000000000000" pitchFamily="50" charset="-128"/>
                  <a:ea typeface="HGS創英角ﾎﾟｯﾌﾟ体" panose="040B0A00000000000000" pitchFamily="50" charset="-128"/>
                </a:rPr>
                <a:t>～</a:t>
              </a:r>
            </a:p>
          </p:txBody>
        </p:sp>
      </p:grpSp>
    </p:spTree>
    <p:extLst>
      <p:ext uri="{BB962C8B-B14F-4D97-AF65-F5344CB8AC3E}">
        <p14:creationId xmlns:p14="http://schemas.microsoft.com/office/powerpoint/2010/main" val="21891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9982" y="21654"/>
            <a:ext cx="12162017" cy="4247317"/>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復習：第</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黙１章</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序言</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あいさつ</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ヨハネが見た事：栄光に輝く人の子</a:t>
            </a:r>
            <a:endParaRPr lang="en-US" altLang="ja-JP" sz="54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80762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4682" y="5542786"/>
            <a:ext cx="11160000" cy="477054"/>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1:19 </a:t>
            </a:r>
            <a:r>
              <a:rPr lang="ja-JP" altLang="ja-JP" sz="2500" b="1" dirty="0">
                <a:solidFill>
                  <a:schemeClr val="bg1"/>
                </a:solidFill>
              </a:rPr>
              <a:t>そこで、あなたの見た事、今ある事、この後に起こる事を書きしるせ。　」</a:t>
            </a:r>
          </a:p>
        </p:txBody>
      </p:sp>
      <p:sp>
        <p:nvSpPr>
          <p:cNvPr id="20" name="テキスト ボックス 19"/>
          <p:cNvSpPr txBox="1"/>
          <p:nvPr/>
        </p:nvSpPr>
        <p:spPr>
          <a:xfrm>
            <a:off x="313895" y="454070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19</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「黙示録のアウトライン」</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884682" y="3333322"/>
            <a:ext cx="11160000" cy="861774"/>
          </a:xfrm>
          <a:prstGeom prst="rect">
            <a:avLst/>
          </a:prstGeom>
          <a:noFill/>
        </p:spPr>
        <p:txBody>
          <a:bodyPr wrap="square">
            <a:spAutoFit/>
          </a:bodyPr>
          <a:lstStyle/>
          <a:p>
            <a:pPr>
              <a:defRPr/>
            </a:pPr>
            <a:r>
              <a:rPr lang="ja-JP" altLang="ja-JP" sz="2500" b="1" dirty="0">
                <a:solidFill>
                  <a:schemeClr val="bg1"/>
                </a:solidFill>
              </a:rPr>
              <a:t>「　</a:t>
            </a:r>
            <a:r>
              <a:rPr lang="en-US" altLang="ja-JP" sz="2500" b="1" dirty="0">
                <a:solidFill>
                  <a:schemeClr val="bg1"/>
                </a:solidFill>
              </a:rPr>
              <a:t>1:7 </a:t>
            </a:r>
            <a:r>
              <a:rPr lang="ja-JP" altLang="ja-JP" sz="2500" b="1" dirty="0">
                <a:solidFill>
                  <a:schemeClr val="bg1"/>
                </a:solidFill>
              </a:rPr>
              <a:t>見よ、彼が、雲に乗って来られる。　すべての目、ことに彼を突き刺した者たちが、彼を見る。　地上の諸族はみな、彼のゆえに嘆く。　しかり。　アーメン。　」</a:t>
            </a:r>
          </a:p>
        </p:txBody>
      </p:sp>
      <p:sp>
        <p:nvSpPr>
          <p:cNvPr id="6" name="テキスト ボックス 5"/>
          <p:cNvSpPr txBox="1"/>
          <p:nvPr/>
        </p:nvSpPr>
        <p:spPr>
          <a:xfrm>
            <a:off x="313895" y="2475068"/>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a:t>
            </a: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「黙示録のテーマ」</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884682" y="1084092"/>
            <a:ext cx="11160000" cy="1246495"/>
          </a:xfrm>
          <a:prstGeom prst="rect">
            <a:avLst/>
          </a:prstGeom>
          <a:noFill/>
        </p:spPr>
        <p:txBody>
          <a:bodyPr wrap="square">
            <a:spAutoFit/>
          </a:bodyPr>
          <a:lstStyle/>
          <a:p>
            <a:pPr>
              <a:defRPr/>
            </a:pPr>
            <a:r>
              <a:rPr lang="ja-JP" altLang="ja-JP" sz="2500" b="1" dirty="0">
                <a:solidFill>
                  <a:schemeClr val="bg1"/>
                </a:solidFill>
              </a:rPr>
              <a:t>「</a:t>
            </a:r>
            <a:r>
              <a:rPr lang="en-US" altLang="ja-JP" sz="2500" b="1" dirty="0">
                <a:solidFill>
                  <a:schemeClr val="bg1"/>
                </a:solidFill>
              </a:rPr>
              <a:t>1:1 </a:t>
            </a:r>
            <a:r>
              <a:rPr lang="ja-JP" altLang="ja-JP" sz="2500" b="1" u="sng" dirty="0">
                <a:solidFill>
                  <a:schemeClr val="bg1"/>
                </a:solidFill>
              </a:rPr>
              <a:t>イエス・キリストの黙示</a:t>
            </a:r>
            <a:r>
              <a:rPr lang="ja-JP" altLang="ja-JP" sz="2500" b="1" dirty="0">
                <a:solidFill>
                  <a:schemeClr val="bg1"/>
                </a:solidFill>
              </a:rPr>
              <a:t>。　これは、すぐに起こるはずの事をそのしもべたちに示すため、神がキリストにお与えになったものである。　そしてキリストは、その御使いを遣わして、これをしもべヨハネにお告げになった。</a:t>
            </a:r>
            <a:r>
              <a:rPr lang="ja-JP" altLang="en-US" sz="2500" b="1" dirty="0">
                <a:solidFill>
                  <a:schemeClr val="bg1"/>
                </a:solidFill>
              </a:rPr>
              <a:t>」</a:t>
            </a:r>
            <a:endParaRPr lang="en-US" altLang="ja-JP" sz="2500" b="1" dirty="0">
              <a:solidFill>
                <a:schemeClr val="bg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313895" y="122825"/>
            <a:ext cx="10764000" cy="830997"/>
          </a:xfrm>
          <a:prstGeom prst="rect">
            <a:avLst/>
          </a:prstGeom>
          <a:noFill/>
        </p:spPr>
        <p:txBody>
          <a:bodyPr wrap="square">
            <a:spAutoFit/>
          </a:bodyPr>
          <a:lstStyle/>
          <a:p>
            <a:pPr>
              <a:defRPr/>
            </a:pPr>
            <a:r>
              <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）１：１「イエスキリストの黙示」</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988457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89304" y="950520"/>
            <a:ext cx="12013236" cy="5016758"/>
          </a:xfrm>
          <a:prstGeom prst="rect">
            <a:avLst/>
          </a:prstGeom>
          <a:noFill/>
        </p:spPr>
        <p:txBody>
          <a:bodyPr wrap="square">
            <a:spAutoFit/>
          </a:bodyPr>
          <a:lstStyle/>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⑴</a:t>
            </a:r>
            <a:r>
              <a:rPr lang="ja-JP" altLang="en-US" sz="2800" dirty="0">
                <a:solidFill>
                  <a:schemeClr val="bg1"/>
                </a:solidFill>
                <a:latin typeface="+mj-ea"/>
              </a:rPr>
              <a:t>黙示録のテーマは、</a:t>
            </a:r>
            <a:r>
              <a:rPr lang="ja-JP" altLang="en-US" sz="2800" dirty="0">
                <a:solidFill>
                  <a:srgbClr val="FFFF00"/>
                </a:solidFill>
                <a:latin typeface="+mj-ea"/>
              </a:rPr>
              <a:t>主の再臨とそのプロセス</a:t>
            </a:r>
            <a:r>
              <a:rPr lang="ja-JP" altLang="en-US" sz="2800" dirty="0">
                <a:solidFill>
                  <a:schemeClr val="bg1"/>
                </a:solidFill>
                <a:latin typeface="+mj-ea"/>
              </a:rPr>
              <a:t>（黙</a:t>
            </a:r>
            <a:r>
              <a:rPr lang="en-US" altLang="ja-JP" sz="2800" dirty="0">
                <a:solidFill>
                  <a:schemeClr val="bg1"/>
                </a:solidFill>
                <a:latin typeface="+mj-ea"/>
              </a:rPr>
              <a:t>1</a:t>
            </a:r>
            <a:r>
              <a:rPr lang="ja-JP" altLang="en-US" sz="2800" dirty="0">
                <a:solidFill>
                  <a:schemeClr val="bg1"/>
                </a:solidFill>
                <a:latin typeface="+mj-ea"/>
              </a:rPr>
              <a:t>：</a:t>
            </a:r>
            <a:r>
              <a:rPr lang="en-US" altLang="ja-JP" sz="2800" dirty="0">
                <a:solidFill>
                  <a:schemeClr val="bg1"/>
                </a:solidFill>
                <a:latin typeface="+mj-ea"/>
              </a:rPr>
              <a:t>7</a:t>
            </a:r>
            <a:r>
              <a:rPr lang="ja-JP" altLang="en-US" sz="2800" dirty="0" smtClean="0">
                <a:solidFill>
                  <a:schemeClr val="bg1"/>
                </a:solidFill>
                <a:latin typeface="+mj-ea"/>
              </a:rPr>
              <a:t>）</a:t>
            </a:r>
            <a:endParaRPr lang="en-US" altLang="ja-JP" sz="2800"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⑵</a:t>
            </a:r>
            <a:r>
              <a:rPr lang="ja-JP" altLang="en-US" sz="2800" dirty="0">
                <a:solidFill>
                  <a:schemeClr val="bg1"/>
                </a:solidFill>
                <a:latin typeface="+mj-ea"/>
              </a:rPr>
              <a:t>再臨の条件は、</a:t>
            </a:r>
            <a:r>
              <a:rPr lang="ja-JP" altLang="en-US" sz="2800" dirty="0">
                <a:solidFill>
                  <a:srgbClr val="FFFF00"/>
                </a:solidFill>
                <a:latin typeface="+mj-ea"/>
              </a:rPr>
              <a:t>ユダヤ人の民族的回心</a:t>
            </a:r>
            <a:r>
              <a:rPr lang="en-US" altLang="ja-JP" sz="2800" dirty="0">
                <a:solidFill>
                  <a:schemeClr val="bg1"/>
                </a:solidFill>
                <a:latin typeface="+mj-ea"/>
              </a:rPr>
              <a:t>(</a:t>
            </a:r>
            <a:r>
              <a:rPr lang="ja-JP" altLang="en-US" sz="2800" dirty="0">
                <a:solidFill>
                  <a:schemeClr val="bg1"/>
                </a:solidFill>
                <a:latin typeface="+mj-ea"/>
              </a:rPr>
              <a:t>ゼカリヤ</a:t>
            </a:r>
            <a:r>
              <a:rPr lang="en-US" altLang="ja-JP" sz="2800" dirty="0">
                <a:solidFill>
                  <a:schemeClr val="bg1"/>
                </a:solidFill>
                <a:latin typeface="+mj-ea"/>
              </a:rPr>
              <a:t>12</a:t>
            </a:r>
            <a:r>
              <a:rPr lang="ja-JP" altLang="en-US" sz="2800" dirty="0">
                <a:solidFill>
                  <a:schemeClr val="bg1"/>
                </a:solidFill>
                <a:latin typeface="+mj-ea"/>
              </a:rPr>
              <a:t>：</a:t>
            </a:r>
            <a:r>
              <a:rPr lang="en-US" altLang="ja-JP" sz="2800" dirty="0">
                <a:solidFill>
                  <a:schemeClr val="bg1"/>
                </a:solidFill>
                <a:latin typeface="+mj-ea"/>
              </a:rPr>
              <a:t>10</a:t>
            </a:r>
            <a:r>
              <a:rPr lang="ja-JP" altLang="en-US" sz="2800" dirty="0">
                <a:solidFill>
                  <a:schemeClr val="bg1"/>
                </a:solidFill>
                <a:latin typeface="+mj-ea"/>
              </a:rPr>
              <a:t>）</a:t>
            </a:r>
            <a:endParaRPr lang="en-US" altLang="ja-JP" sz="2800" dirty="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800" dirty="0">
                <a:solidFill>
                  <a:schemeClr val="bg1"/>
                </a:solidFill>
                <a:latin typeface="+mj-ea"/>
                <a:ea typeface="+mj-ea"/>
              </a:rPr>
              <a:t>　　⑶終末論の出来事の流れ</a:t>
            </a:r>
            <a:endParaRPr lang="en-US" altLang="ja-JP" sz="2800" dirty="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800" b="1" dirty="0" smtClean="0">
                <a:solidFill>
                  <a:srgbClr val="FFFF00"/>
                </a:solidFill>
                <a:latin typeface="+mj-ea"/>
                <a:ea typeface="+mj-ea"/>
              </a:rPr>
              <a:t>携挙</a:t>
            </a:r>
            <a:r>
              <a:rPr lang="ja-JP" altLang="en-US" sz="2800" b="1" dirty="0">
                <a:solidFill>
                  <a:srgbClr val="FFFF00"/>
                </a:solidFill>
                <a:latin typeface="+mj-ea"/>
                <a:ea typeface="+mj-ea"/>
              </a:rPr>
              <a:t>→大患難時代→ユダヤ人の民族的</a:t>
            </a:r>
            <a:r>
              <a:rPr lang="ja-JP" altLang="en-US" sz="2800" b="1" dirty="0" smtClean="0">
                <a:solidFill>
                  <a:srgbClr val="FFFF00"/>
                </a:solidFill>
                <a:latin typeface="+mj-ea"/>
                <a:ea typeface="+mj-ea"/>
              </a:rPr>
              <a:t>回心→</a:t>
            </a:r>
            <a:r>
              <a:rPr lang="ja-JP" altLang="en-US" sz="2800" b="1" dirty="0">
                <a:solidFill>
                  <a:srgbClr val="FFFF00"/>
                </a:solidFill>
                <a:latin typeface="+mj-ea"/>
                <a:ea typeface="+mj-ea"/>
              </a:rPr>
              <a:t>メシアの</a:t>
            </a:r>
            <a:r>
              <a:rPr lang="ja-JP" altLang="en-US" sz="2800" b="1" dirty="0" smtClean="0">
                <a:solidFill>
                  <a:srgbClr val="FFFF00"/>
                </a:solidFill>
                <a:latin typeface="+mj-ea"/>
                <a:ea typeface="+mj-ea"/>
              </a:rPr>
              <a:t>再臨→</a:t>
            </a:r>
            <a:r>
              <a:rPr lang="ja-JP" altLang="en-US" sz="2800" b="1" dirty="0">
                <a:solidFill>
                  <a:srgbClr val="FFFF00"/>
                </a:solidFill>
                <a:latin typeface="+mj-ea"/>
                <a:ea typeface="+mj-ea"/>
              </a:rPr>
              <a:t>千年</a:t>
            </a:r>
            <a:r>
              <a:rPr lang="ja-JP" altLang="en-US" sz="2800" b="1" dirty="0" smtClean="0">
                <a:solidFill>
                  <a:srgbClr val="FFFF00"/>
                </a:solidFill>
                <a:latin typeface="+mj-ea"/>
                <a:ea typeface="+mj-ea"/>
              </a:rPr>
              <a:t>王国</a:t>
            </a:r>
            <a:endParaRPr lang="en-US" altLang="ja-JP" sz="2800" b="1" dirty="0">
              <a:solidFill>
                <a:schemeClr val="bg1"/>
              </a:solidFill>
              <a:latin typeface="+mj-ea"/>
              <a:ea typeface="+mj-ea"/>
            </a:endParaRPr>
          </a:p>
          <a:p>
            <a:pPr>
              <a:defRPr/>
            </a:pPr>
            <a:endParaRPr lang="en-US" altLang="ja-JP" sz="1000" dirty="0">
              <a:solidFill>
                <a:srgbClr val="FFFF00"/>
              </a:solidFill>
              <a:latin typeface="+mj-ea"/>
              <a:ea typeface="+mj-ea"/>
            </a:endParaRPr>
          </a:p>
          <a:p>
            <a:pPr>
              <a:defRPr/>
            </a:pPr>
            <a:r>
              <a:rPr lang="ja-JP" altLang="en-US" sz="2800" dirty="0">
                <a:solidFill>
                  <a:schemeClr val="bg1"/>
                </a:solidFill>
                <a:latin typeface="+mj-ea"/>
                <a:ea typeface="+mj-ea"/>
              </a:rPr>
              <a:t>　　</a:t>
            </a:r>
            <a:r>
              <a:rPr lang="ja-JP" altLang="en-US" sz="2800" dirty="0" smtClean="0">
                <a:solidFill>
                  <a:schemeClr val="bg1"/>
                </a:solidFill>
                <a:latin typeface="+mj-ea"/>
                <a:ea typeface="+mj-ea"/>
              </a:rPr>
              <a:t>⑷大患難時代の反ユダヤ</a:t>
            </a:r>
            <a:r>
              <a:rPr lang="ja-JP" altLang="en-US" sz="2800" dirty="0">
                <a:solidFill>
                  <a:schemeClr val="bg1"/>
                </a:solidFill>
                <a:latin typeface="+mj-ea"/>
                <a:ea typeface="+mj-ea"/>
              </a:rPr>
              <a:t>主義の</a:t>
            </a:r>
            <a:r>
              <a:rPr lang="ja-JP" altLang="en-US" sz="2800" dirty="0" smtClean="0">
                <a:solidFill>
                  <a:schemeClr val="bg1"/>
                </a:solidFill>
                <a:latin typeface="+mj-ea"/>
                <a:ea typeface="+mj-ea"/>
              </a:rPr>
              <a:t>最大目的</a:t>
            </a:r>
            <a:r>
              <a:rPr lang="ja-JP" altLang="en-US" sz="2800" dirty="0">
                <a:solidFill>
                  <a:schemeClr val="bg1"/>
                </a:solidFill>
                <a:latin typeface="+mj-ea"/>
                <a:ea typeface="+mj-ea"/>
              </a:rPr>
              <a:t>は、霊的な</a:t>
            </a:r>
            <a:r>
              <a:rPr lang="ja-JP" altLang="en-US" sz="2800" dirty="0" smtClean="0">
                <a:solidFill>
                  <a:schemeClr val="bg1"/>
                </a:solidFill>
                <a:latin typeface="+mj-ea"/>
                <a:ea typeface="+mj-ea"/>
              </a:rPr>
              <a:t>もの</a:t>
            </a:r>
            <a:r>
              <a:rPr lang="en-US" altLang="ja-JP" sz="2800" b="1" dirty="0" smtClean="0">
                <a:solidFill>
                  <a:srgbClr val="FFFF00"/>
                </a:solidFill>
                <a:latin typeface="+mj-ea"/>
                <a:ea typeface="+mj-ea"/>
              </a:rPr>
              <a:t>(</a:t>
            </a:r>
            <a:r>
              <a:rPr lang="ja-JP" altLang="en-US" sz="2800" b="1" dirty="0" smtClean="0">
                <a:solidFill>
                  <a:srgbClr val="FFFF00"/>
                </a:solidFill>
                <a:latin typeface="+mj-ea"/>
                <a:ea typeface="+mj-ea"/>
              </a:rPr>
              <a:t>再臨の阻止</a:t>
            </a:r>
            <a:r>
              <a:rPr lang="en-US" altLang="ja-JP" sz="2800" b="1" dirty="0" smtClean="0">
                <a:solidFill>
                  <a:srgbClr val="FFFF00"/>
                </a:solidFill>
                <a:latin typeface="+mj-ea"/>
                <a:ea typeface="+mj-ea"/>
              </a:rPr>
              <a:t>)</a:t>
            </a:r>
            <a:endParaRPr lang="en-US" altLang="ja-JP" sz="2800" dirty="0">
              <a:solidFill>
                <a:schemeClr val="bg1"/>
              </a:solidFill>
              <a:latin typeface="+mj-ea"/>
              <a:ea typeface="+mj-ea"/>
            </a:endParaRPr>
          </a:p>
          <a:p>
            <a:pPr>
              <a:defRPr/>
            </a:pPr>
            <a:endParaRPr lang="en-US" altLang="ja-JP" sz="1000" dirty="0" smtClean="0">
              <a:solidFill>
                <a:schemeClr val="bg1"/>
              </a:solidFill>
              <a:latin typeface="+mj-ea"/>
              <a:ea typeface="+mj-ea"/>
            </a:endParaRPr>
          </a:p>
          <a:p>
            <a:pPr>
              <a:defRPr/>
            </a:pPr>
            <a:r>
              <a:rPr lang="ja-JP" altLang="en-US" sz="2800" dirty="0" smtClean="0">
                <a:solidFill>
                  <a:schemeClr val="bg1"/>
                </a:solidFill>
                <a:latin typeface="+mj-ea"/>
                <a:ea typeface="+mj-ea"/>
              </a:rPr>
              <a:t>　　⑸執筆経緯は</a:t>
            </a:r>
            <a:r>
              <a:rPr lang="ja-JP" altLang="en-US" sz="2000" b="1" dirty="0" smtClean="0">
                <a:solidFill>
                  <a:srgbClr val="FFFF00"/>
                </a:solidFill>
                <a:latin typeface="+mj-ea"/>
                <a:ea typeface="+mj-ea"/>
              </a:rPr>
              <a:t>　</a:t>
            </a:r>
            <a:r>
              <a:rPr lang="ja-JP" altLang="en-US" sz="2800" b="1" dirty="0" smtClean="0">
                <a:solidFill>
                  <a:srgbClr val="FFFF00"/>
                </a:solidFill>
                <a:latin typeface="+mj-ea"/>
                <a:ea typeface="+mj-ea"/>
              </a:rPr>
              <a:t>「迫害の中にいる人々」</a:t>
            </a:r>
            <a:r>
              <a:rPr lang="ja-JP" altLang="en-US" sz="2800" b="1" dirty="0" smtClean="0">
                <a:solidFill>
                  <a:schemeClr val="bg1"/>
                </a:solidFill>
                <a:latin typeface="+mj-ea"/>
                <a:ea typeface="+mj-ea"/>
              </a:rPr>
              <a:t>と</a:t>
            </a:r>
            <a:r>
              <a:rPr lang="ja-JP" altLang="en-US" sz="2800" b="1" dirty="0" smtClean="0">
                <a:solidFill>
                  <a:srgbClr val="FFFF00"/>
                </a:solidFill>
                <a:latin typeface="+mj-ea"/>
                <a:ea typeface="+mj-ea"/>
              </a:rPr>
              <a:t>「教会全体」</a:t>
            </a:r>
            <a:r>
              <a:rPr lang="ja-JP" altLang="en-US" sz="2800" b="1" dirty="0" smtClean="0">
                <a:solidFill>
                  <a:schemeClr val="bg1"/>
                </a:solidFill>
                <a:latin typeface="+mj-ea"/>
                <a:ea typeface="+mj-ea"/>
              </a:rPr>
              <a:t>へ</a:t>
            </a:r>
            <a:r>
              <a:rPr lang="ja-JP" altLang="en-US" sz="2800" b="1" dirty="0">
                <a:solidFill>
                  <a:schemeClr val="bg1"/>
                </a:solidFill>
                <a:latin typeface="+mj-ea"/>
                <a:ea typeface="+mj-ea"/>
              </a:rPr>
              <a:t>の</a:t>
            </a:r>
            <a:r>
              <a:rPr lang="ja-JP" altLang="en-US" sz="2800" b="1" dirty="0" smtClean="0">
                <a:solidFill>
                  <a:schemeClr val="bg1"/>
                </a:solidFill>
                <a:latin typeface="+mj-ea"/>
                <a:ea typeface="+mj-ea"/>
              </a:rPr>
              <a:t>励ましと矯正</a:t>
            </a:r>
            <a:endParaRPr lang="en-US" altLang="ja-JP" sz="2800" b="1" dirty="0" smtClean="0">
              <a:solidFill>
                <a:schemeClr val="bg1"/>
              </a:solidFill>
              <a:latin typeface="+mj-ea"/>
              <a:ea typeface="+mj-ea"/>
            </a:endParaRPr>
          </a:p>
          <a:p>
            <a:pPr>
              <a:defRPr/>
            </a:pPr>
            <a:endParaRPr lang="en-US" altLang="ja-JP" sz="1000" dirty="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b="1" dirty="0" smtClean="0">
                <a:solidFill>
                  <a:schemeClr val="bg1"/>
                </a:solidFill>
                <a:latin typeface="+mj-ea"/>
                <a:ea typeface="+mj-ea"/>
              </a:rPr>
              <a:t>　</a:t>
            </a:r>
            <a:r>
              <a:rPr lang="ja-JP" altLang="en-US" sz="2400" b="1" dirty="0" smtClean="0">
                <a:solidFill>
                  <a:schemeClr val="bg1"/>
                </a:solidFill>
                <a:latin typeface="+mj-ea"/>
                <a:ea typeface="+mj-ea"/>
              </a:rPr>
              <a:t>「</a:t>
            </a:r>
            <a:r>
              <a:rPr lang="en-US" altLang="ja-JP" sz="2400" b="1" dirty="0" smtClean="0">
                <a:solidFill>
                  <a:schemeClr val="bg1"/>
                </a:solidFill>
                <a:latin typeface="+mj-ea"/>
                <a:ea typeface="+mj-ea"/>
              </a:rPr>
              <a:t> </a:t>
            </a:r>
            <a:r>
              <a:rPr lang="en-US" altLang="ja-JP" sz="2400" b="1" dirty="0">
                <a:solidFill>
                  <a:schemeClr val="bg1"/>
                </a:solidFill>
                <a:latin typeface="+mj-ea"/>
                <a:ea typeface="+mj-ea"/>
              </a:rPr>
              <a:t>22</a:t>
            </a:r>
            <a:r>
              <a:rPr lang="ja-JP" altLang="en-US" sz="2400" b="1" dirty="0">
                <a:solidFill>
                  <a:schemeClr val="bg1"/>
                </a:solidFill>
                <a:latin typeface="+mj-ea"/>
                <a:ea typeface="+mj-ea"/>
              </a:rPr>
              <a:t>：</a:t>
            </a:r>
            <a:r>
              <a:rPr lang="en-US" altLang="ja-JP" sz="2400" b="1" dirty="0" smtClean="0">
                <a:solidFill>
                  <a:schemeClr val="bg1"/>
                </a:solidFill>
                <a:latin typeface="+mj-ea"/>
                <a:ea typeface="+mj-ea"/>
              </a:rPr>
              <a:t>7 </a:t>
            </a:r>
            <a:r>
              <a:rPr lang="ja-JP" altLang="en-US" sz="2400" b="1" dirty="0" smtClean="0">
                <a:solidFill>
                  <a:schemeClr val="bg1"/>
                </a:solidFill>
                <a:latin typeface="+mj-ea"/>
                <a:ea typeface="+mj-ea"/>
              </a:rPr>
              <a:t>見よ</a:t>
            </a:r>
            <a:r>
              <a:rPr lang="ja-JP" altLang="en-US" sz="2400" b="1" dirty="0">
                <a:solidFill>
                  <a:schemeClr val="bg1"/>
                </a:solidFill>
                <a:latin typeface="+mj-ea"/>
                <a:ea typeface="+mj-ea"/>
              </a:rPr>
              <a:t>。わたしはすぐに来る</a:t>
            </a:r>
            <a:r>
              <a:rPr lang="ja-JP" altLang="en-US" sz="2400" b="1" dirty="0" smtClean="0">
                <a:solidFill>
                  <a:schemeClr val="bg1"/>
                </a:solidFill>
                <a:latin typeface="+mj-ea"/>
                <a:ea typeface="+mj-ea"/>
              </a:rPr>
              <a:t>。この</a:t>
            </a:r>
            <a:r>
              <a:rPr lang="ja-JP" altLang="en-US" sz="2400" b="1" dirty="0">
                <a:solidFill>
                  <a:schemeClr val="bg1"/>
                </a:solidFill>
                <a:latin typeface="+mj-ea"/>
                <a:ea typeface="+mj-ea"/>
              </a:rPr>
              <a:t>書の預言のことばを</a:t>
            </a:r>
            <a:r>
              <a:rPr lang="ja-JP" altLang="en-US" sz="2400" b="1" dirty="0">
                <a:solidFill>
                  <a:srgbClr val="FFFF00"/>
                </a:solidFill>
                <a:latin typeface="+mj-ea"/>
                <a:ea typeface="+mj-ea"/>
              </a:rPr>
              <a:t>堅く守る</a:t>
            </a:r>
            <a:r>
              <a:rPr lang="ja-JP" altLang="en-US" sz="2400" b="1" dirty="0">
                <a:solidFill>
                  <a:schemeClr val="bg1"/>
                </a:solidFill>
                <a:latin typeface="+mj-ea"/>
                <a:ea typeface="+mj-ea"/>
              </a:rPr>
              <a:t>者は、幸いである。」</a:t>
            </a:r>
            <a:endParaRPr lang="en-US" altLang="ja-JP" sz="2400" b="1" dirty="0">
              <a:solidFill>
                <a:schemeClr val="bg1"/>
              </a:solidFill>
              <a:latin typeface="+mj-ea"/>
              <a:ea typeface="+mj-ea"/>
            </a:endParaRPr>
          </a:p>
          <a:p>
            <a:pPr>
              <a:defRPr/>
            </a:pPr>
            <a:r>
              <a:rPr lang="ja-JP" altLang="en-US" sz="1000" dirty="0">
                <a:solidFill>
                  <a:schemeClr val="bg1"/>
                </a:solidFill>
                <a:latin typeface="+mj-ea"/>
                <a:ea typeface="+mj-ea"/>
              </a:rPr>
              <a:t>　　</a:t>
            </a:r>
            <a:endParaRPr lang="en-US" altLang="ja-JP" sz="1000" dirty="0" smtClean="0">
              <a:solidFill>
                <a:schemeClr val="bg1"/>
              </a:solidFill>
              <a:latin typeface="+mj-ea"/>
              <a:ea typeface="+mj-ea"/>
            </a:endParaRPr>
          </a:p>
          <a:p>
            <a:pPr>
              <a:defRPr/>
            </a:pPr>
            <a:r>
              <a:rPr lang="ja-JP" altLang="en-US" sz="2800" dirty="0">
                <a:solidFill>
                  <a:schemeClr val="bg1"/>
                </a:solidFill>
                <a:latin typeface="+mj-ea"/>
                <a:ea typeface="+mj-ea"/>
              </a:rPr>
              <a:t>　</a:t>
            </a:r>
            <a:r>
              <a:rPr lang="ja-JP" altLang="en-US" sz="2400" dirty="0" smtClean="0">
                <a:solidFill>
                  <a:schemeClr val="bg1"/>
                </a:solidFill>
                <a:latin typeface="+mj-ea"/>
                <a:ea typeface="+mj-ea"/>
              </a:rPr>
              <a:t>　   </a:t>
            </a:r>
            <a:r>
              <a:rPr lang="ja-JP" altLang="en-US" sz="2000" dirty="0" smtClean="0">
                <a:solidFill>
                  <a:schemeClr val="bg1"/>
                </a:solidFill>
                <a:latin typeface="+mj-ea"/>
                <a:ea typeface="+mj-ea"/>
              </a:rPr>
              <a:t>「堅く守る」</a:t>
            </a:r>
            <a:r>
              <a:rPr lang="ja-JP" altLang="en-US" sz="2000" dirty="0">
                <a:solidFill>
                  <a:schemeClr val="bg1"/>
                </a:solidFill>
                <a:latin typeface="+mj-ea"/>
                <a:ea typeface="+mj-ea"/>
              </a:rPr>
              <a:t>とは</a:t>
            </a:r>
            <a:r>
              <a:rPr lang="ja-JP" altLang="en-US" sz="2000" dirty="0" smtClean="0">
                <a:solidFill>
                  <a:schemeClr val="bg1"/>
                </a:solidFill>
                <a:latin typeface="+mj-ea"/>
                <a:ea typeface="+mj-ea"/>
              </a:rPr>
              <a:t>、「</a:t>
            </a:r>
            <a:r>
              <a:rPr lang="ja-JP" altLang="en-US" sz="2000" dirty="0">
                <a:solidFill>
                  <a:schemeClr val="bg1"/>
                </a:solidFill>
                <a:latin typeface="+mj-ea"/>
                <a:ea typeface="+mj-ea"/>
              </a:rPr>
              <a:t>心に留め見張っている状態」を言います</a:t>
            </a:r>
            <a:r>
              <a:rPr lang="ja-JP" altLang="en-US" sz="2000" dirty="0" smtClean="0">
                <a:solidFill>
                  <a:schemeClr val="bg1"/>
                </a:solidFill>
                <a:latin typeface="+mj-ea"/>
                <a:ea typeface="+mj-ea"/>
              </a:rPr>
              <a:t>。</a:t>
            </a:r>
            <a:endParaRPr lang="en-US" altLang="ja-JP" sz="2000" dirty="0" smtClean="0">
              <a:solidFill>
                <a:schemeClr val="bg1"/>
              </a:solidFill>
              <a:latin typeface="+mj-ea"/>
              <a:ea typeface="+mj-ea"/>
            </a:endParaRPr>
          </a:p>
          <a:p>
            <a:pPr>
              <a:defRPr/>
            </a:pPr>
            <a:r>
              <a:rPr lang="ja-JP" altLang="en-US" sz="2000" dirty="0">
                <a:solidFill>
                  <a:schemeClr val="bg1"/>
                </a:solidFill>
                <a:latin typeface="+mj-ea"/>
                <a:ea typeface="+mj-ea"/>
              </a:rPr>
              <a:t>　</a:t>
            </a:r>
            <a:r>
              <a:rPr lang="ja-JP" altLang="en-US" sz="2000" dirty="0" smtClean="0">
                <a:solidFill>
                  <a:schemeClr val="bg1"/>
                </a:solidFill>
                <a:latin typeface="+mj-ea"/>
                <a:ea typeface="+mj-ea"/>
              </a:rPr>
              <a:t>　　  黙示録</a:t>
            </a:r>
            <a:r>
              <a:rPr lang="ja-JP" altLang="en-US" sz="2000" dirty="0">
                <a:solidFill>
                  <a:schemeClr val="bg1"/>
                </a:solidFill>
                <a:latin typeface="+mj-ea"/>
                <a:ea typeface="+mj-ea"/>
              </a:rPr>
              <a:t>のテーマを理解し、主の大いなる再臨の日を</a:t>
            </a:r>
            <a:r>
              <a:rPr lang="ja-JP" altLang="en-US" sz="2000" dirty="0" smtClean="0">
                <a:solidFill>
                  <a:schemeClr val="bg1"/>
                </a:solidFill>
                <a:latin typeface="+mj-ea"/>
                <a:ea typeface="+mj-ea"/>
              </a:rPr>
              <a:t>待ちましょう！</a:t>
            </a:r>
            <a:endParaRPr lang="en-US" altLang="ja-JP" sz="2000" dirty="0" smtClean="0">
              <a:solidFill>
                <a:schemeClr val="bg1"/>
              </a:solidFill>
              <a:latin typeface="+mj-ea"/>
              <a:ea typeface="+mj-ea"/>
            </a:endParaRPr>
          </a:p>
          <a:p>
            <a:pPr>
              <a:defRPr/>
            </a:pPr>
            <a:r>
              <a:rPr lang="ja-JP" altLang="en-US" sz="2000" dirty="0" smtClean="0">
                <a:solidFill>
                  <a:schemeClr val="bg1"/>
                </a:solidFill>
                <a:latin typeface="+mj-ea"/>
                <a:ea typeface="+mj-ea"/>
              </a:rPr>
              <a:t>　　　  </a:t>
            </a:r>
            <a:r>
              <a:rPr lang="ja-JP" altLang="en-US" sz="2000" u="sng" dirty="0" smtClean="0">
                <a:solidFill>
                  <a:schemeClr val="bg1"/>
                </a:solidFill>
                <a:latin typeface="+mj-ea"/>
                <a:ea typeface="+mj-ea"/>
              </a:rPr>
              <a:t>そして再臨の条件であるユダヤ人の民族的回心を祈りつつ、教会としての責務を果たしましょう！</a:t>
            </a:r>
            <a:endParaRPr lang="en-US" altLang="ja-JP" sz="2000" u="sng" dirty="0">
              <a:solidFill>
                <a:schemeClr val="bg1"/>
              </a:solidFill>
              <a:latin typeface="+mj-ea"/>
              <a:ea typeface="+mj-ea"/>
            </a:endParaRPr>
          </a:p>
        </p:txBody>
      </p:sp>
      <p:sp>
        <p:nvSpPr>
          <p:cNvPr id="5" name="テキスト ボックス 4"/>
          <p:cNvSpPr txBox="1"/>
          <p:nvPr/>
        </p:nvSpPr>
        <p:spPr>
          <a:xfrm>
            <a:off x="35350" y="-14670"/>
            <a:ext cx="12087068" cy="923330"/>
          </a:xfrm>
          <a:prstGeom prst="rect">
            <a:avLst/>
          </a:prstGeom>
          <a:noFill/>
        </p:spPr>
        <p:txBody>
          <a:bodyPr wrap="square">
            <a:spAutoFit/>
          </a:bodyPr>
          <a:lstStyle/>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黙示録の要点</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53821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60960" y="44624"/>
            <a:ext cx="12131040" cy="2092881"/>
          </a:xfrm>
          <a:prstGeom prst="rect">
            <a:avLst/>
          </a:prstGeom>
          <a:noFill/>
        </p:spPr>
        <p:txBody>
          <a:bodyPr wrap="square">
            <a:spAutoFit/>
          </a:bodyPr>
          <a:lstStyle/>
          <a:p>
            <a:pPr algn="ctr">
              <a:defRPr/>
            </a:pP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ユダヤ人</a:t>
            </a:r>
            <a:r>
              <a:rPr lang="ja-JP" altLang="en-US"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のための祈り</a:t>
            </a:r>
            <a:endPar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イザ</a:t>
            </a:r>
            <a:r>
              <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62</a:t>
            </a:r>
            <a:r>
              <a:rPr lang="ja-JP" altLang="en-US"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「新しいエルサレムの栄光</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*イザやの確信　*私たちの確信</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テキスト ボックス 3"/>
          <p:cNvSpPr txBox="1"/>
          <p:nvPr/>
        </p:nvSpPr>
        <p:spPr>
          <a:xfrm>
            <a:off x="914400" y="2431797"/>
            <a:ext cx="10424160" cy="3477875"/>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シオンのために、わたしは黙っていない。エルサレムのために、黙りこまない。その義が朝日のように光を放ち、その救いが、たいまつのように燃えるまでには。そのとき、国々はあなたの義を見、すべての王があなたの栄光を見る。あなたは、</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主</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の口が名づける新しい名で呼ばれよう」</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880038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0" y="157966"/>
            <a:ext cx="12192000" cy="2062103"/>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➀</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イザヤは、将来に実現するエルサレムの栄光を目撃した。</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②救われた都、救われた民の首都</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③これが成就するまで、イザヤは祈り続ける。</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lgn="ctr">
              <a:defRPr/>
            </a:pP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12846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4716" y="93394"/>
            <a:ext cx="11682484" cy="6063198"/>
          </a:xfrm>
          <a:prstGeom prst="rect">
            <a:avLst/>
          </a:prstGeom>
          <a:noFill/>
        </p:spPr>
        <p:txBody>
          <a:bodyPr wrap="square">
            <a:spAutoFit/>
          </a:bodyPr>
          <a:lstStyle/>
          <a:p>
            <a:pPr algn="ctr">
              <a:defRPr/>
            </a:pP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r>
              <a:rPr lang="ja-JP" altLang="en-US" sz="4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アウトライン</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はじめ</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err="1">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教会に関する</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err="1">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観察</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「エペソにある教会へ」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8</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「スミルナにある教会へ」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⑶</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17</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「ペルガモにある教会へ」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⑷</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18</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29</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「テアテラにある教会へ」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⑸</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「サルデスにある教会へ」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⑹</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「フィラデルフィアにある教会へ」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⑺</a:t>
            </a: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「ラオデキヤにある教会へ」</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04440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0"/>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19455" y="971302"/>
            <a:ext cx="11844000" cy="5708980"/>
          </a:xfrm>
          <a:prstGeom prst="rect">
            <a:avLst/>
          </a:prstGeom>
        </p:spPr>
      </p:pic>
      <p:sp>
        <p:nvSpPr>
          <p:cNvPr id="22" name="テキスト ボックス 21"/>
          <p:cNvSpPr txBox="1"/>
          <p:nvPr/>
        </p:nvSpPr>
        <p:spPr>
          <a:xfrm>
            <a:off x="-40944" y="-16904"/>
            <a:ext cx="12419463" cy="923330"/>
          </a:xfrm>
          <a:prstGeom prst="rect">
            <a:avLst/>
          </a:prstGeom>
          <a:noFill/>
        </p:spPr>
        <p:txBody>
          <a:bodyPr wrap="square">
            <a:spAutoFit/>
          </a:bodyPr>
          <a:lstStyle/>
          <a:p>
            <a:pPr>
              <a:defRPr/>
            </a:pP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a:t>
            </a:r>
            <a:r>
              <a:rPr lang="ja-JP" altLang="en-US" sz="54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今後学ぶことの展望</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最終回まで）</a:t>
            </a:r>
            <a:endParaRPr lang="en-US" altLang="ja-JP" sz="5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9" name="右大かっこ 8"/>
          <p:cNvSpPr/>
          <p:nvPr/>
        </p:nvSpPr>
        <p:spPr>
          <a:xfrm>
            <a:off x="6586393" y="1914100"/>
            <a:ext cx="205693" cy="176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角丸四角形 9"/>
          <p:cNvSpPr/>
          <p:nvPr/>
        </p:nvSpPr>
        <p:spPr>
          <a:xfrm>
            <a:off x="6887225" y="4640129"/>
            <a:ext cx="2015314"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7</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(7/16)</a:t>
            </a:r>
          </a:p>
        </p:txBody>
      </p:sp>
      <p:sp>
        <p:nvSpPr>
          <p:cNvPr id="13" name="角丸四角形 12"/>
          <p:cNvSpPr/>
          <p:nvPr/>
        </p:nvSpPr>
        <p:spPr>
          <a:xfrm>
            <a:off x="6887225" y="4963798"/>
            <a:ext cx="2003941"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8</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(8/27)</a:t>
            </a:r>
          </a:p>
        </p:txBody>
      </p:sp>
      <p:sp>
        <p:nvSpPr>
          <p:cNvPr id="14" name="角丸四角形 13"/>
          <p:cNvSpPr/>
          <p:nvPr/>
        </p:nvSpPr>
        <p:spPr>
          <a:xfrm>
            <a:off x="6887225" y="5223393"/>
            <a:ext cx="5256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a:solidFill>
                  <a:schemeClr val="tx1"/>
                </a:solidFill>
                <a:latin typeface="+mj-ea"/>
                <a:ea typeface="+mj-ea"/>
              </a:rPr>
              <a:t>9</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(9/24) 19</a:t>
            </a:r>
            <a:r>
              <a:rPr lang="ja-JP" altLang="en-US" sz="1800" b="1" dirty="0" smtClean="0">
                <a:solidFill>
                  <a:schemeClr val="tx1"/>
                </a:solidFill>
                <a:latin typeface="+mj-ea"/>
                <a:ea typeface="+mj-ea"/>
              </a:rPr>
              <a:t>章</a:t>
            </a:r>
            <a:endParaRPr lang="en-US" altLang="ja-JP" sz="1800" b="1" dirty="0">
              <a:solidFill>
                <a:schemeClr val="tx1"/>
              </a:solidFill>
              <a:latin typeface="+mj-ea"/>
            </a:endParaRPr>
          </a:p>
        </p:txBody>
      </p:sp>
      <p:sp>
        <p:nvSpPr>
          <p:cNvPr id="15" name="角丸四角形 14"/>
          <p:cNvSpPr/>
          <p:nvPr/>
        </p:nvSpPr>
        <p:spPr>
          <a:xfrm>
            <a:off x="6887225" y="5537311"/>
            <a:ext cx="313200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10</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(10/29) 20</a:t>
            </a:r>
            <a:r>
              <a:rPr lang="ja-JP" altLang="en-US" sz="1800" b="1" dirty="0" smtClean="0">
                <a:solidFill>
                  <a:schemeClr val="tx1"/>
                </a:solidFill>
                <a:latin typeface="+mj-ea"/>
                <a:ea typeface="+mj-ea"/>
              </a:rPr>
              <a:t>章</a:t>
            </a:r>
            <a:endParaRPr lang="en-US" altLang="ja-JP" sz="1800" b="1" dirty="0" smtClean="0">
              <a:solidFill>
                <a:schemeClr val="tx1"/>
              </a:solidFill>
              <a:latin typeface="+mj-ea"/>
              <a:ea typeface="+mj-ea"/>
            </a:endParaRPr>
          </a:p>
        </p:txBody>
      </p:sp>
      <p:sp>
        <p:nvSpPr>
          <p:cNvPr id="16" name="角丸四角形 15"/>
          <p:cNvSpPr/>
          <p:nvPr/>
        </p:nvSpPr>
        <p:spPr>
          <a:xfrm>
            <a:off x="6887225" y="5959256"/>
            <a:ext cx="2406550"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a:solidFill>
                  <a:schemeClr val="tx1"/>
                </a:solidFill>
                <a:latin typeface="+mj-ea"/>
                <a:ea typeface="+mj-ea"/>
              </a:rPr>
              <a:t>11</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(11/26)</a:t>
            </a:r>
          </a:p>
        </p:txBody>
      </p:sp>
      <p:sp>
        <p:nvSpPr>
          <p:cNvPr id="18" name="角丸四角形 17"/>
          <p:cNvSpPr/>
          <p:nvPr/>
        </p:nvSpPr>
        <p:spPr>
          <a:xfrm>
            <a:off x="6887225" y="6346243"/>
            <a:ext cx="2404292" cy="34670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12</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(12/24)</a:t>
            </a:r>
          </a:p>
        </p:txBody>
      </p:sp>
      <p:sp>
        <p:nvSpPr>
          <p:cNvPr id="19" name="角丸四角形 18"/>
          <p:cNvSpPr/>
          <p:nvPr/>
        </p:nvSpPr>
        <p:spPr>
          <a:xfrm>
            <a:off x="6887225" y="3696770"/>
            <a:ext cx="3321847" cy="478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a:solidFill>
                  <a:schemeClr val="tx1"/>
                </a:solidFill>
                <a:latin typeface="+mj-ea"/>
                <a:ea typeface="+mj-ea"/>
              </a:rPr>
              <a:t>3</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(3/26)</a:t>
            </a:r>
          </a:p>
        </p:txBody>
      </p:sp>
      <p:sp>
        <p:nvSpPr>
          <p:cNvPr id="20" name="右大かっこ 19"/>
          <p:cNvSpPr/>
          <p:nvPr/>
        </p:nvSpPr>
        <p:spPr>
          <a:xfrm>
            <a:off x="6549817" y="5229565"/>
            <a:ext cx="216000" cy="68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角丸四角形 22"/>
          <p:cNvSpPr/>
          <p:nvPr/>
        </p:nvSpPr>
        <p:spPr>
          <a:xfrm>
            <a:off x="6887225" y="4275890"/>
            <a:ext cx="5572999" cy="478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a:t>
            </a:r>
            <a:r>
              <a:rPr lang="ja-JP" altLang="en-US" sz="1800" b="1" dirty="0">
                <a:solidFill>
                  <a:schemeClr val="tx1"/>
                </a:solidFill>
                <a:latin typeface="+mj-ea"/>
              </a:rPr>
              <a:t>第</a:t>
            </a:r>
            <a:r>
              <a:rPr lang="en-US" altLang="ja-JP" sz="1800" b="1" dirty="0" smtClean="0">
                <a:solidFill>
                  <a:schemeClr val="tx1"/>
                </a:solidFill>
                <a:latin typeface="+mj-ea"/>
              </a:rPr>
              <a:t>5b</a:t>
            </a:r>
            <a:r>
              <a:rPr lang="ja-JP" altLang="en-US" sz="1800" b="1" dirty="0" smtClean="0">
                <a:solidFill>
                  <a:schemeClr val="tx1"/>
                </a:solidFill>
                <a:latin typeface="+mj-ea"/>
              </a:rPr>
              <a:t>回</a:t>
            </a:r>
            <a:r>
              <a:rPr lang="en-US" altLang="ja-JP" sz="1800" b="1" dirty="0">
                <a:solidFill>
                  <a:schemeClr val="tx1"/>
                </a:solidFill>
                <a:latin typeface="+mj-ea"/>
              </a:rPr>
              <a:t>(5/28) </a:t>
            </a:r>
            <a:r>
              <a:rPr lang="en-US" altLang="ja-JP" sz="1800" b="1" dirty="0" smtClean="0">
                <a:solidFill>
                  <a:schemeClr val="tx1"/>
                </a:solidFill>
                <a:latin typeface="+mj-ea"/>
              </a:rPr>
              <a:t>10</a:t>
            </a:r>
            <a:r>
              <a:rPr lang="ja-JP" altLang="en-US" sz="1800" b="1" dirty="0" smtClean="0">
                <a:solidFill>
                  <a:schemeClr val="tx1"/>
                </a:solidFill>
                <a:latin typeface="+mj-ea"/>
              </a:rPr>
              <a:t>～</a:t>
            </a:r>
            <a:r>
              <a:rPr lang="en-US" altLang="ja-JP" sz="1800" b="1" dirty="0">
                <a:solidFill>
                  <a:schemeClr val="tx1"/>
                </a:solidFill>
                <a:latin typeface="+mj-ea"/>
              </a:rPr>
              <a:t>11</a:t>
            </a:r>
            <a:r>
              <a:rPr lang="ja-JP" altLang="en-US" sz="1800" b="1" dirty="0">
                <a:solidFill>
                  <a:schemeClr val="tx1"/>
                </a:solidFill>
                <a:latin typeface="+mj-ea"/>
              </a:rPr>
              <a:t>章</a:t>
            </a:r>
            <a:r>
              <a:rPr lang="ja-JP" altLang="en-US" sz="1800" b="1" dirty="0" smtClean="0">
                <a:solidFill>
                  <a:schemeClr val="tx1"/>
                </a:solidFill>
                <a:latin typeface="+mj-ea"/>
              </a:rPr>
              <a:t>、</a:t>
            </a:r>
            <a:r>
              <a:rPr lang="ja-JP" altLang="en-US" sz="1800" b="1" dirty="0">
                <a:solidFill>
                  <a:schemeClr val="tx1"/>
                </a:solidFill>
                <a:latin typeface="+mj-ea"/>
              </a:rPr>
              <a:t>第</a:t>
            </a:r>
            <a:r>
              <a:rPr lang="en-US" altLang="ja-JP" sz="1800" b="1" dirty="0">
                <a:solidFill>
                  <a:schemeClr val="tx1"/>
                </a:solidFill>
                <a:latin typeface="+mj-ea"/>
              </a:rPr>
              <a:t>6</a:t>
            </a:r>
            <a:r>
              <a:rPr lang="ja-JP" altLang="en-US" sz="1800" b="1" dirty="0">
                <a:solidFill>
                  <a:schemeClr val="tx1"/>
                </a:solidFill>
                <a:latin typeface="+mj-ea"/>
              </a:rPr>
              <a:t>回</a:t>
            </a:r>
            <a:r>
              <a:rPr lang="en-US" altLang="ja-JP" sz="1800" b="1" dirty="0">
                <a:solidFill>
                  <a:schemeClr val="tx1"/>
                </a:solidFill>
                <a:latin typeface="+mj-ea"/>
              </a:rPr>
              <a:t>(6/25) 12</a:t>
            </a:r>
            <a:r>
              <a:rPr lang="ja-JP" altLang="en-US" sz="1800" b="1" dirty="0">
                <a:solidFill>
                  <a:schemeClr val="tx1"/>
                </a:solidFill>
                <a:latin typeface="+mj-ea"/>
              </a:rPr>
              <a:t>～</a:t>
            </a:r>
            <a:r>
              <a:rPr lang="en-US" altLang="ja-JP" sz="1800" b="1" dirty="0">
                <a:solidFill>
                  <a:schemeClr val="tx1"/>
                </a:solidFill>
                <a:latin typeface="+mj-ea"/>
              </a:rPr>
              <a:t>14</a:t>
            </a:r>
            <a:r>
              <a:rPr lang="ja-JP" altLang="en-US" sz="1800" b="1" dirty="0" smtClean="0">
                <a:solidFill>
                  <a:schemeClr val="tx1"/>
                </a:solidFill>
                <a:latin typeface="+mj-ea"/>
              </a:rPr>
              <a:t>章</a:t>
            </a:r>
            <a:endParaRPr lang="en-US" altLang="ja-JP" sz="1800" b="1" dirty="0">
              <a:solidFill>
                <a:schemeClr val="tx1"/>
              </a:solidFill>
              <a:latin typeface="+mj-ea"/>
            </a:endParaRPr>
          </a:p>
        </p:txBody>
      </p:sp>
      <p:sp>
        <p:nvSpPr>
          <p:cNvPr id="25" name="角丸四角形 24"/>
          <p:cNvSpPr/>
          <p:nvPr/>
        </p:nvSpPr>
        <p:spPr>
          <a:xfrm>
            <a:off x="6887225" y="3930930"/>
            <a:ext cx="6104413" cy="478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a:solidFill>
                  <a:schemeClr val="tx1"/>
                </a:solidFill>
                <a:latin typeface="+mj-ea"/>
                <a:ea typeface="+mj-ea"/>
              </a:rPr>
              <a:t>4</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(4/16)</a:t>
            </a:r>
            <a:r>
              <a:rPr lang="en-US" altLang="ja-JP" sz="1800" b="1" dirty="0">
                <a:solidFill>
                  <a:schemeClr val="tx1"/>
                </a:solidFill>
                <a:latin typeface="+mj-ea"/>
              </a:rPr>
              <a:t> </a:t>
            </a:r>
            <a:r>
              <a:rPr lang="en-US" altLang="ja-JP" sz="1800" b="1" dirty="0" smtClean="0">
                <a:solidFill>
                  <a:schemeClr val="tx1"/>
                </a:solidFill>
                <a:latin typeface="+mj-ea"/>
              </a:rPr>
              <a:t>6</a:t>
            </a:r>
            <a:r>
              <a:rPr lang="ja-JP" altLang="en-US" sz="1800" b="1" dirty="0" smtClean="0">
                <a:solidFill>
                  <a:schemeClr val="tx1"/>
                </a:solidFill>
                <a:latin typeface="+mj-ea"/>
              </a:rPr>
              <a:t>～</a:t>
            </a:r>
            <a:r>
              <a:rPr lang="en-US" altLang="ja-JP" sz="1800" b="1" dirty="0" smtClean="0">
                <a:solidFill>
                  <a:schemeClr val="tx1"/>
                </a:solidFill>
                <a:latin typeface="+mj-ea"/>
              </a:rPr>
              <a:t>7</a:t>
            </a:r>
            <a:r>
              <a:rPr lang="ja-JP" altLang="en-US" sz="1800" b="1" dirty="0" smtClean="0">
                <a:solidFill>
                  <a:schemeClr val="tx1"/>
                </a:solidFill>
                <a:latin typeface="+mj-ea"/>
              </a:rPr>
              <a:t>章、</a:t>
            </a:r>
            <a:r>
              <a:rPr lang="ja-JP" altLang="en-US" sz="1800" b="1" dirty="0">
                <a:solidFill>
                  <a:schemeClr val="tx1"/>
                </a:solidFill>
                <a:latin typeface="+mj-ea"/>
              </a:rPr>
              <a:t>第</a:t>
            </a:r>
            <a:r>
              <a:rPr lang="en-US" altLang="ja-JP" sz="1800" b="1" dirty="0" smtClean="0">
                <a:solidFill>
                  <a:schemeClr val="tx1"/>
                </a:solidFill>
                <a:latin typeface="+mj-ea"/>
              </a:rPr>
              <a:t>5a</a:t>
            </a:r>
            <a:r>
              <a:rPr lang="ja-JP" altLang="en-US" sz="1800" b="1" dirty="0" smtClean="0">
                <a:solidFill>
                  <a:schemeClr val="tx1"/>
                </a:solidFill>
                <a:latin typeface="+mj-ea"/>
              </a:rPr>
              <a:t>回</a:t>
            </a:r>
            <a:r>
              <a:rPr lang="en-US" altLang="ja-JP" sz="1800" b="1" dirty="0">
                <a:solidFill>
                  <a:schemeClr val="tx1"/>
                </a:solidFill>
                <a:latin typeface="+mj-ea"/>
              </a:rPr>
              <a:t>(5/28) 8</a:t>
            </a:r>
            <a:r>
              <a:rPr lang="ja-JP" altLang="en-US" sz="1800" b="1" dirty="0">
                <a:solidFill>
                  <a:schemeClr val="tx1"/>
                </a:solidFill>
                <a:latin typeface="+mj-ea"/>
              </a:rPr>
              <a:t>～</a:t>
            </a:r>
            <a:r>
              <a:rPr lang="en-US" altLang="ja-JP" sz="1800" b="1" dirty="0">
                <a:solidFill>
                  <a:schemeClr val="tx1"/>
                </a:solidFill>
                <a:latin typeface="+mj-ea"/>
              </a:rPr>
              <a:t>9</a:t>
            </a:r>
            <a:r>
              <a:rPr lang="ja-JP" altLang="en-US" sz="1800" b="1" dirty="0" smtClean="0">
                <a:solidFill>
                  <a:schemeClr val="tx1"/>
                </a:solidFill>
                <a:latin typeface="+mj-ea"/>
              </a:rPr>
              <a:t>章</a:t>
            </a:r>
            <a:endParaRPr lang="en-US" altLang="ja-JP" sz="1800" b="1" dirty="0">
              <a:solidFill>
                <a:schemeClr val="tx1"/>
              </a:solidFill>
              <a:latin typeface="+mj-ea"/>
            </a:endParaRPr>
          </a:p>
        </p:txBody>
      </p:sp>
      <p:sp>
        <p:nvSpPr>
          <p:cNvPr id="17" name="角丸四角形 16"/>
          <p:cNvSpPr/>
          <p:nvPr/>
        </p:nvSpPr>
        <p:spPr>
          <a:xfrm>
            <a:off x="6887225" y="2575106"/>
            <a:ext cx="3321847" cy="478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800" b="1" dirty="0" smtClean="0">
                <a:solidFill>
                  <a:schemeClr val="tx1"/>
                </a:solidFill>
                <a:latin typeface="+mj-ea"/>
                <a:ea typeface="+mj-ea"/>
              </a:rPr>
              <a:t>←　第</a:t>
            </a:r>
            <a:r>
              <a:rPr lang="en-US" altLang="ja-JP" sz="1800" b="1" dirty="0" smtClean="0">
                <a:solidFill>
                  <a:schemeClr val="tx1"/>
                </a:solidFill>
                <a:latin typeface="+mj-ea"/>
                <a:ea typeface="+mj-ea"/>
              </a:rPr>
              <a:t>2</a:t>
            </a:r>
            <a:r>
              <a:rPr lang="ja-JP" altLang="en-US" sz="1800" b="1" dirty="0" smtClean="0">
                <a:solidFill>
                  <a:schemeClr val="tx1"/>
                </a:solidFill>
                <a:latin typeface="+mj-ea"/>
                <a:ea typeface="+mj-ea"/>
              </a:rPr>
              <a:t>回</a:t>
            </a:r>
            <a:r>
              <a:rPr lang="en-US" altLang="ja-JP" sz="1800" b="1" dirty="0" smtClean="0">
                <a:solidFill>
                  <a:schemeClr val="tx1"/>
                </a:solidFill>
                <a:latin typeface="+mj-ea"/>
                <a:ea typeface="+mj-ea"/>
              </a:rPr>
              <a:t>(2/27)</a:t>
            </a:r>
          </a:p>
        </p:txBody>
      </p:sp>
      <p:sp>
        <p:nvSpPr>
          <p:cNvPr id="21" name="星 5 20"/>
          <p:cNvSpPr/>
          <p:nvPr/>
        </p:nvSpPr>
        <p:spPr>
          <a:xfrm>
            <a:off x="8554315" y="2644155"/>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11860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36481" y="60545"/>
            <a:ext cx="11875640" cy="4585871"/>
          </a:xfrm>
          <a:prstGeom prst="rect">
            <a:avLst/>
          </a:prstGeom>
          <a:noFill/>
        </p:spPr>
        <p:txBody>
          <a:bodyPr wrap="square">
            <a:spAutoFit/>
          </a:bodyPr>
          <a:lstStyle/>
          <a:p>
            <a:pPr>
              <a:defRPr/>
            </a:pPr>
            <a:r>
              <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48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結論：キリストに従うための代価とは</a:t>
            </a: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4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⑴エペソの教会の長所と短所の適用</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スミルナ</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教会の長所と短所の適用</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⑶ペルガモの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教会の長所と短所の適用</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⑷テアテラの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教会の長所と短所の</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適用</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⑸サルデスの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教会の長所と短所の適用</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⑹フィラデルフィアの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教会の長所と短所の適用</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⑺ラオデキヤの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教会の長所と短所の</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適用</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5" name="テキスト ボックス 4"/>
          <p:cNvSpPr txBox="1"/>
          <p:nvPr/>
        </p:nvSpPr>
        <p:spPr>
          <a:xfrm>
            <a:off x="136481" y="5304094"/>
            <a:ext cx="11875640" cy="1200329"/>
          </a:xfrm>
          <a:prstGeom prst="rect">
            <a:avLst/>
          </a:prstGeom>
          <a:noFill/>
        </p:spPr>
        <p:txBody>
          <a:bodyPr wrap="square">
            <a:spAutoFit/>
          </a:bodyPr>
          <a:lstStyle/>
          <a:p>
            <a:pPr>
              <a:defRPr/>
            </a:pP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このメッセージは、</a:t>
            </a:r>
            <a:endParaRPr lang="en-US" altLang="ja-JP"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今ある事</a:t>
            </a:r>
            <a:r>
              <a:rPr lang="en-US" altLang="ja-JP"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教会時代</a:t>
            </a:r>
            <a:r>
              <a:rPr lang="en-US" altLang="ja-JP"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について学ぼうとするものである。</a:t>
            </a:r>
            <a:endParaRPr lang="en-US" altLang="ja-JP" sz="3600" dirty="0">
              <a:solidFill>
                <a:prstClr val="white"/>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19323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886128" y="1743574"/>
            <a:ext cx="8424936" cy="1200329"/>
          </a:xfrm>
          <a:prstGeom prst="rect">
            <a:avLst/>
          </a:prstGeom>
          <a:noFill/>
        </p:spPr>
        <p:txBody>
          <a:bodyPr wrap="square">
            <a:spAutoFit/>
          </a:bodyPr>
          <a:lstStyle/>
          <a:p>
            <a:pPr algn="ctr">
              <a:defRPr/>
            </a:pPr>
            <a:r>
              <a:rPr lang="ja-JP" altLang="en-US" sz="7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ここ</a:t>
            </a: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からが本論！</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495600" y="3555758"/>
            <a:ext cx="7113240" cy="1200329"/>
          </a:xfrm>
          <a:prstGeom prst="rect">
            <a:avLst/>
          </a:prstGeom>
          <a:noFill/>
        </p:spPr>
        <p:txBody>
          <a:bodyPr wrap="square">
            <a:spAutoFit/>
          </a:bodyPr>
          <a:lstStyle/>
          <a:p>
            <a:pPr algn="ctr">
              <a:defRPr/>
            </a:pPr>
            <a:r>
              <a:rPr lang="ja-JP" altLang="en-US"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7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537147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241185" y="863860"/>
            <a:ext cx="11617377" cy="4154984"/>
          </a:xfrm>
          <a:prstGeom prst="rect">
            <a:avLst/>
          </a:prstGeom>
          <a:noFill/>
        </p:spPr>
        <p:txBody>
          <a:bodyPr wrap="square">
            <a:spAutoFit/>
          </a:bodyPr>
          <a:lstStyle/>
          <a:p>
            <a:pPr algn="ctr">
              <a:defRPr/>
            </a:pPr>
            <a:r>
              <a:rPr lang="ja-JP" altLang="en-US"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はじめに</a:t>
            </a:r>
            <a:endParaRPr lang="en-US" altLang="ja-JP"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66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教会に関する</a:t>
            </a:r>
            <a:endParaRPr lang="en-US" altLang="ja-JP"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66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6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つの観察</a:t>
            </a:r>
            <a:endParaRPr lang="en-US" altLang="ja-JP" sz="6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280989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271464" y="226378"/>
            <a:ext cx="9649072" cy="6370975"/>
          </a:xfrm>
          <a:prstGeom prst="rect">
            <a:avLst/>
          </a:prstGeom>
          <a:noFill/>
        </p:spPr>
        <p:txBody>
          <a:bodyPr wrap="square">
            <a:spAutoFit/>
          </a:bodyPr>
          <a:lstStyle/>
          <a:p>
            <a:pPr algn="ctr">
              <a:defRPr/>
            </a:pP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神戸元町聖書フォーラム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クレイ聖書解説コレクション</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「ヨハネの黙示録」講解</a:t>
            </a:r>
            <a:endParaRPr lang="en-US" altLang="ja-JP" sz="4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4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endParaRPr lang="en-US" altLang="ja-JP" sz="48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r">
              <a:defRPr/>
            </a:pPr>
            <a:r>
              <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2016/2/27(</a:t>
            </a:r>
            <a:r>
              <a:rPr lang="ja-JP" altLang="en-US"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endParaRPr lang="en-US" altLang="ja-JP" sz="4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366699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78977" y="1980458"/>
            <a:ext cx="12072079" cy="2585323"/>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語った</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最後</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のメッセージである。</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00479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204716" y="1543727"/>
            <a:ext cx="11805314" cy="2585323"/>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Ⅱ.</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の教会は</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であって</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普遍的教会」ではない。</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1271464" y="4941168"/>
            <a:ext cx="9577064" cy="1077218"/>
          </a:xfrm>
          <a:prstGeom prst="rect">
            <a:avLst/>
          </a:prstGeom>
          <a:noFill/>
        </p:spPr>
        <p:txBody>
          <a:bodyPr wrap="square">
            <a:spAutoFit/>
          </a:bodyPr>
          <a:lstStyle/>
          <a:p>
            <a:pPr algn="ct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普遍的教会は次回</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4</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5</a:t>
            </a:r>
            <a:r>
              <a:rPr lang="ja-JP" altLang="en-US" sz="32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“大患難時代の前に天で起こる出来事</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”で学ぶ！</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051476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204715" y="27208"/>
            <a:ext cx="11859905" cy="6555641"/>
          </a:xfrm>
          <a:prstGeom prst="rect">
            <a:avLst/>
          </a:prstGeom>
          <a:noFill/>
        </p:spPr>
        <p:txBody>
          <a:bodyPr wrap="square">
            <a:spAutoFit/>
          </a:bodyPr>
          <a:lstStyle/>
          <a:p>
            <a:pPr>
              <a:defRPr/>
            </a:pPr>
            <a:endParaRPr lang="en-US" altLang="ja-JP" sz="1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地域</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教会について</a:t>
            </a:r>
            <a:endParaRPr lang="en-US" altLang="ja-JP" sz="1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endParaRPr lang="en-US" altLang="ja-JP" sz="2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⑴</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➀特定</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の地域にある教会を指す。</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②単数形</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の場合も、複数形の場合もある。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③目</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に見える教会である。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⑵</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新約聖書には地域教会の定義そのものはない。</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しかし</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、地域教会への言及を調べる</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と定義</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が見えてくる。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➀メシアを信じ、洗礼を受けた人々の集まりである。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②長老と執事の指導下に組織化された人々の集まり。</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③神の御心を実行する人々の集まりである。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④具体的な指示のないものがある。</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*集まる場所　*集会の回数</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*聖礼典の頻度　*奉仕を実施するための</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仕組み</a:t>
            </a:r>
            <a:endParaRPr lang="en-US" altLang="ja-JP"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41260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983433" y="1413625"/>
            <a:ext cx="9802231" cy="5399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pic>
        <p:nvPicPr>
          <p:cNvPr id="11" name="図 10"/>
          <p:cNvPicPr>
            <a:picLocks noChangeAspect="1"/>
          </p:cNvPicPr>
          <p:nvPr/>
        </p:nvPicPr>
        <p:blipFill>
          <a:blip r:embed="rId3"/>
          <a:stretch>
            <a:fillRect/>
          </a:stretch>
        </p:blipFill>
        <p:spPr>
          <a:xfrm>
            <a:off x="1038200" y="1428750"/>
            <a:ext cx="8154144" cy="1518481"/>
          </a:xfrm>
          <a:prstGeom prst="rect">
            <a:avLst/>
          </a:prstGeom>
        </p:spPr>
      </p:pic>
      <p:grpSp>
        <p:nvGrpSpPr>
          <p:cNvPr id="85" name="グループ化 84"/>
          <p:cNvGrpSpPr/>
          <p:nvPr/>
        </p:nvGrpSpPr>
        <p:grpSpPr>
          <a:xfrm>
            <a:off x="1559496" y="2792454"/>
            <a:ext cx="6840000" cy="3588874"/>
            <a:chOff x="0" y="0"/>
            <a:chExt cx="6984553" cy="3588874"/>
          </a:xfrm>
        </p:grpSpPr>
        <p:sp>
          <p:nvSpPr>
            <p:cNvPr id="86" name="正方形/長方形 85"/>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7" name="正方形/長方形 86"/>
            <p:cNvSpPr/>
            <p:nvPr/>
          </p:nvSpPr>
          <p:spPr>
            <a:xfrm>
              <a:off x="0" y="0"/>
              <a:ext cx="6984553" cy="3588874"/>
            </a:xfrm>
            <a:prstGeom prst="rect">
              <a:avLst/>
            </a:prstGeom>
            <a:gradFill flip="none" rotWithShape="1">
              <a:gsLst>
                <a:gs pos="39000">
                  <a:schemeClr val="accent1">
                    <a:lumMod val="7000"/>
                    <a:lumOff val="93000"/>
                    <a:alpha val="0"/>
                  </a:schemeClr>
                </a:gs>
                <a:gs pos="0">
                  <a:schemeClr val="accent1">
                    <a:lumMod val="62000"/>
                    <a:lumOff val="3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8" name="正方形/長方形 87"/>
            <p:cNvSpPr/>
            <p:nvPr/>
          </p:nvSpPr>
          <p:spPr>
            <a:xfrm>
              <a:off x="0" y="0"/>
              <a:ext cx="6984553" cy="3588874"/>
            </a:xfrm>
            <a:prstGeom prst="rect">
              <a:avLst/>
            </a:prstGeom>
            <a:gradFill flip="none" rotWithShape="1">
              <a:gsLst>
                <a:gs pos="38000">
                  <a:schemeClr val="accent1">
                    <a:lumMod val="7000"/>
                    <a:lumOff val="93000"/>
                    <a:alpha val="0"/>
                  </a:schemeClr>
                </a:gs>
                <a:gs pos="0">
                  <a:schemeClr val="accent1">
                    <a:lumMod val="62000"/>
                    <a:lumOff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9" name="正方形/長方形 88"/>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cxnSp>
        <p:nvCxnSpPr>
          <p:cNvPr id="18" name="直線矢印コネクタ 17"/>
          <p:cNvCxnSpPr/>
          <p:nvPr/>
        </p:nvCxnSpPr>
        <p:spPr>
          <a:xfrm>
            <a:off x="1703544" y="6165304"/>
            <a:ext cx="288000" cy="0"/>
          </a:xfrm>
          <a:prstGeom prst="straightConnector1">
            <a:avLst/>
          </a:prstGeom>
          <a:ln w="2540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055440" y="590213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81</a:t>
            </a:r>
            <a:r>
              <a:rPr lang="ja-JP" altLang="en-US" b="1" dirty="0">
                <a:solidFill>
                  <a:srgbClr val="000099"/>
                </a:solidFill>
                <a:latin typeface="+mj-ea"/>
                <a:ea typeface="+mj-ea"/>
              </a:rPr>
              <a:t>～</a:t>
            </a:r>
            <a:r>
              <a:rPr lang="en-US" altLang="ja-JP" b="1" dirty="0">
                <a:solidFill>
                  <a:srgbClr val="000099"/>
                </a:solidFill>
                <a:latin typeface="+mj-ea"/>
                <a:ea typeface="+mj-ea"/>
              </a:rPr>
              <a:t>96</a:t>
            </a:r>
            <a:r>
              <a:rPr lang="ja-JP" altLang="en-US" b="1" dirty="0">
                <a:solidFill>
                  <a:srgbClr val="000099"/>
                </a:solidFill>
                <a:latin typeface="+mj-ea"/>
                <a:ea typeface="+mj-ea"/>
              </a:rPr>
              <a:t>年</a:t>
            </a:r>
          </a:p>
        </p:txBody>
      </p:sp>
      <p:cxnSp>
        <p:nvCxnSpPr>
          <p:cNvPr id="26" name="カギ線コネクタ 25"/>
          <p:cNvCxnSpPr/>
          <p:nvPr/>
        </p:nvCxnSpPr>
        <p:spPr>
          <a:xfrm rot="16200000" flipV="1">
            <a:off x="1775528" y="6309352"/>
            <a:ext cx="360000" cy="216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135560" y="6322936"/>
            <a:ext cx="6120680" cy="490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chemeClr val="tx1"/>
                </a:solidFill>
                <a:effectLst>
                  <a:outerShdw blurRad="38100" dist="38100" dir="2700000" algn="tl">
                    <a:srgbClr val="000000">
                      <a:alpha val="43137"/>
                    </a:srgbClr>
                  </a:outerShdw>
                </a:effectLst>
                <a:latin typeface="+mj-ea"/>
                <a:ea typeface="+mj-ea"/>
              </a:rPr>
              <a:t>Ⅰ</a:t>
            </a:r>
            <a:r>
              <a:rPr lang="ja-JP" altLang="en-US" sz="1200" b="1" dirty="0">
                <a:solidFill>
                  <a:schemeClr val="tx1"/>
                </a:solidFill>
                <a:effectLst>
                  <a:outerShdw blurRad="38100" dist="38100" dir="2700000" algn="tl">
                    <a:srgbClr val="000000">
                      <a:alpha val="43137"/>
                    </a:srgbClr>
                  </a:outerShdw>
                </a:effectLst>
                <a:latin typeface="+mj-ea"/>
                <a:ea typeface="+mj-ea"/>
              </a:rPr>
              <a:t>あなたの見た事（１章）</a:t>
            </a:r>
            <a:r>
              <a:rPr lang="ja-JP" altLang="en-US" sz="1200" b="1" dirty="0">
                <a:solidFill>
                  <a:srgbClr val="000099"/>
                </a:solidFill>
                <a:latin typeface="+mj-ea"/>
                <a:ea typeface="+mj-ea"/>
              </a:rPr>
              <a:t>　　</a:t>
            </a:r>
            <a:r>
              <a:rPr lang="ja-JP" altLang="en-US" sz="1200" b="1" dirty="0">
                <a:solidFill>
                  <a:schemeClr val="tx1"/>
                </a:solidFill>
                <a:latin typeface="+mj-ea"/>
                <a:ea typeface="+mj-ea"/>
              </a:rPr>
              <a:t>　　</a:t>
            </a:r>
            <a:r>
              <a:rPr lang="ja-JP" altLang="en-US" sz="1200" b="1" dirty="0">
                <a:solidFill>
                  <a:schemeClr val="tx1"/>
                </a:solidFill>
                <a:effectLst>
                  <a:outerShdw blurRad="38100" dist="38100" dir="2700000" algn="tl">
                    <a:srgbClr val="000000">
                      <a:alpha val="43137"/>
                    </a:srgbClr>
                  </a:outerShdw>
                </a:effectLst>
                <a:latin typeface="+mn-ea"/>
              </a:rPr>
              <a:t>主の日：</a:t>
            </a:r>
            <a:r>
              <a:rPr lang="ja-JP" altLang="en-US" sz="1200" b="1" dirty="0">
                <a:solidFill>
                  <a:schemeClr val="tx1"/>
                </a:solidFill>
                <a:effectLst>
                  <a:outerShdw blurRad="38100" dist="38100" dir="2700000" algn="tl">
                    <a:srgbClr val="000000">
                      <a:alpha val="43137"/>
                    </a:srgbClr>
                  </a:outerShdw>
                </a:effectLst>
                <a:latin typeface="+mn-ea"/>
                <a:cs typeface="メイリオ" panose="020B0604030504040204" pitchFamily="50" charset="-128"/>
              </a:rPr>
              <a:t>主の栄光が輝きでた特別な日</a:t>
            </a:r>
          </a:p>
        </p:txBody>
      </p:sp>
      <p:cxnSp>
        <p:nvCxnSpPr>
          <p:cNvPr id="27" name="直線矢印コネクタ 26"/>
          <p:cNvCxnSpPr/>
          <p:nvPr/>
        </p:nvCxnSpPr>
        <p:spPr>
          <a:xfrm>
            <a:off x="1559544" y="5805264"/>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163568" y="554209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30</a:t>
            </a:r>
            <a:r>
              <a:rPr lang="ja-JP" altLang="en-US" b="1" dirty="0">
                <a:solidFill>
                  <a:srgbClr val="000099"/>
                </a:solidFill>
                <a:latin typeface="+mj-ea"/>
                <a:ea typeface="+mj-ea"/>
              </a:rPr>
              <a:t>～</a:t>
            </a:r>
            <a:r>
              <a:rPr lang="en-US" altLang="ja-JP" b="1" dirty="0">
                <a:solidFill>
                  <a:srgbClr val="000099"/>
                </a:solidFill>
                <a:latin typeface="+mj-ea"/>
                <a:ea typeface="+mj-ea"/>
              </a:rPr>
              <a:t>100</a:t>
            </a:r>
            <a:r>
              <a:rPr lang="ja-JP" altLang="en-US" b="1" dirty="0">
                <a:solidFill>
                  <a:srgbClr val="000099"/>
                </a:solidFill>
                <a:latin typeface="+mj-ea"/>
                <a:ea typeface="+mj-ea"/>
              </a:rPr>
              <a:t>年頃</a:t>
            </a:r>
          </a:p>
        </p:txBody>
      </p:sp>
      <p:cxnSp>
        <p:nvCxnSpPr>
          <p:cNvPr id="35" name="カギ線コネクタ 34"/>
          <p:cNvCxnSpPr/>
          <p:nvPr/>
        </p:nvCxnSpPr>
        <p:spPr>
          <a:xfrm rot="16200000" flipV="1">
            <a:off x="1973544" y="58233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279576" y="5830124"/>
            <a:ext cx="375487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１：エペソ「使徒時代の教会」</a:t>
            </a:r>
          </a:p>
        </p:txBody>
      </p:sp>
      <p:cxnSp>
        <p:nvCxnSpPr>
          <p:cNvPr id="37" name="直線矢印コネクタ 36"/>
          <p:cNvCxnSpPr/>
          <p:nvPr/>
        </p:nvCxnSpPr>
        <p:spPr>
          <a:xfrm>
            <a:off x="1991544" y="5445224"/>
            <a:ext cx="576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1343472" y="518205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100</a:t>
            </a:r>
            <a:r>
              <a:rPr lang="ja-JP" altLang="en-US" b="1" dirty="0">
                <a:solidFill>
                  <a:srgbClr val="000099"/>
                </a:solidFill>
                <a:latin typeface="+mj-ea"/>
                <a:ea typeface="+mj-ea"/>
              </a:rPr>
              <a:t>～</a:t>
            </a:r>
            <a:r>
              <a:rPr lang="en-US" altLang="ja-JP" b="1" dirty="0">
                <a:solidFill>
                  <a:srgbClr val="000099"/>
                </a:solidFill>
                <a:latin typeface="+mj-ea"/>
                <a:ea typeface="+mj-ea"/>
              </a:rPr>
              <a:t>313</a:t>
            </a:r>
            <a:r>
              <a:rPr lang="ja-JP" altLang="en-US" b="1" dirty="0">
                <a:solidFill>
                  <a:srgbClr val="000099"/>
                </a:solidFill>
                <a:latin typeface="+mj-ea"/>
                <a:ea typeface="+mj-ea"/>
              </a:rPr>
              <a:t>年</a:t>
            </a:r>
          </a:p>
        </p:txBody>
      </p:sp>
      <p:cxnSp>
        <p:nvCxnSpPr>
          <p:cNvPr id="39" name="カギ線コネクタ 38"/>
          <p:cNvCxnSpPr/>
          <p:nvPr/>
        </p:nvCxnSpPr>
        <p:spPr>
          <a:xfrm rot="16200000" flipV="1">
            <a:off x="2513608" y="5499264"/>
            <a:ext cx="360000" cy="252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2855640" y="5517232"/>
            <a:ext cx="237513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2</a:t>
            </a:r>
            <a:r>
              <a:rPr lang="ja-JP" altLang="en-US" sz="1200" b="1" dirty="0">
                <a:solidFill>
                  <a:srgbClr val="000099"/>
                </a:solidFill>
                <a:latin typeface="+mj-ea"/>
              </a:rPr>
              <a:t>：</a:t>
            </a:r>
            <a:r>
              <a:rPr lang="ja-JP" altLang="en-US" sz="1200" b="1" dirty="0">
                <a:solidFill>
                  <a:srgbClr val="000099"/>
                </a:solidFill>
                <a:latin typeface="+mj-ea"/>
                <a:ea typeface="+mj-ea"/>
              </a:rPr>
              <a:t>スミルナ「迫害時代の教会」</a:t>
            </a:r>
            <a:endParaRPr lang="ja-JP" altLang="en-US" sz="1200" b="1" dirty="0">
              <a:solidFill>
                <a:srgbClr val="CC0000"/>
              </a:solidFill>
              <a:latin typeface="+mj-ea"/>
            </a:endParaRPr>
          </a:p>
        </p:txBody>
      </p:sp>
      <p:sp>
        <p:nvSpPr>
          <p:cNvPr id="41" name="角丸四角形 40"/>
          <p:cNvSpPr/>
          <p:nvPr/>
        </p:nvSpPr>
        <p:spPr>
          <a:xfrm>
            <a:off x="2099704" y="482201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313</a:t>
            </a:r>
            <a:r>
              <a:rPr lang="ja-JP" altLang="en-US" b="1" dirty="0">
                <a:solidFill>
                  <a:srgbClr val="000099"/>
                </a:solidFill>
                <a:latin typeface="+mj-ea"/>
                <a:ea typeface="+mj-ea"/>
              </a:rPr>
              <a:t>～</a:t>
            </a:r>
            <a:r>
              <a:rPr lang="en-US" altLang="ja-JP" b="1" dirty="0">
                <a:solidFill>
                  <a:srgbClr val="000099"/>
                </a:solidFill>
                <a:latin typeface="+mj-ea"/>
                <a:ea typeface="+mj-ea"/>
              </a:rPr>
              <a:t>600</a:t>
            </a:r>
            <a:r>
              <a:rPr lang="ja-JP" altLang="en-US" b="1" dirty="0">
                <a:solidFill>
                  <a:srgbClr val="000099"/>
                </a:solidFill>
                <a:latin typeface="+mj-ea"/>
                <a:ea typeface="+mj-ea"/>
              </a:rPr>
              <a:t>年</a:t>
            </a:r>
          </a:p>
        </p:txBody>
      </p:sp>
      <p:cxnSp>
        <p:nvCxnSpPr>
          <p:cNvPr id="42" name="カギ線コネクタ 41"/>
          <p:cNvCxnSpPr/>
          <p:nvPr/>
        </p:nvCxnSpPr>
        <p:spPr>
          <a:xfrm rot="16200000" flipV="1">
            <a:off x="3269689" y="510322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3648856" y="5085184"/>
            <a:ext cx="331124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3</a:t>
            </a:r>
            <a:r>
              <a:rPr lang="ja-JP" altLang="en-US" sz="1200" b="1" dirty="0">
                <a:solidFill>
                  <a:srgbClr val="000099"/>
                </a:solidFill>
                <a:latin typeface="+mj-ea"/>
                <a:ea typeface="+mj-ea"/>
              </a:rPr>
              <a:t>：ペルガモ「国家教会」</a:t>
            </a:r>
          </a:p>
        </p:txBody>
      </p:sp>
      <p:cxnSp>
        <p:nvCxnSpPr>
          <p:cNvPr id="44" name="直線矢印コネクタ 43"/>
          <p:cNvCxnSpPr/>
          <p:nvPr/>
        </p:nvCxnSpPr>
        <p:spPr>
          <a:xfrm>
            <a:off x="2567688" y="5085184"/>
            <a:ext cx="720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331952" y="446197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600</a:t>
            </a:r>
            <a:r>
              <a:rPr lang="ja-JP" altLang="en-US" b="1" dirty="0">
                <a:solidFill>
                  <a:srgbClr val="000099"/>
                </a:solidFill>
                <a:latin typeface="+mj-ea"/>
                <a:ea typeface="+mj-ea"/>
              </a:rPr>
              <a:t>～</a:t>
            </a:r>
            <a:r>
              <a:rPr lang="en-US" altLang="ja-JP" b="1" dirty="0">
                <a:solidFill>
                  <a:srgbClr val="000099"/>
                </a:solidFill>
                <a:latin typeface="+mj-ea"/>
                <a:ea typeface="+mj-ea"/>
              </a:rPr>
              <a:t>1517</a:t>
            </a:r>
            <a:r>
              <a:rPr lang="ja-JP" altLang="en-US" b="1" dirty="0">
                <a:solidFill>
                  <a:srgbClr val="000099"/>
                </a:solidFill>
                <a:latin typeface="+mj-ea"/>
                <a:ea typeface="+mj-ea"/>
              </a:rPr>
              <a:t>年</a:t>
            </a:r>
          </a:p>
        </p:txBody>
      </p:sp>
      <p:cxnSp>
        <p:nvCxnSpPr>
          <p:cNvPr id="47" name="カギ線コネクタ 46"/>
          <p:cNvCxnSpPr/>
          <p:nvPr/>
        </p:nvCxnSpPr>
        <p:spPr>
          <a:xfrm rot="16200000" flipV="1">
            <a:off x="5501936" y="474318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807896" y="4750004"/>
            <a:ext cx="338444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4</a:t>
            </a:r>
            <a:r>
              <a:rPr lang="ja-JP" altLang="en-US" sz="1200" b="1" dirty="0">
                <a:solidFill>
                  <a:srgbClr val="000099"/>
                </a:solidFill>
                <a:latin typeface="+mj-ea"/>
                <a:ea typeface="+mj-ea"/>
              </a:rPr>
              <a:t>：テアテラ「暗黒時代」</a:t>
            </a:r>
          </a:p>
        </p:txBody>
      </p:sp>
      <p:cxnSp>
        <p:nvCxnSpPr>
          <p:cNvPr id="49" name="直線矢印コネクタ 48"/>
          <p:cNvCxnSpPr/>
          <p:nvPr/>
        </p:nvCxnSpPr>
        <p:spPr>
          <a:xfrm>
            <a:off x="3287688" y="4725144"/>
            <a:ext cx="2268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691992" y="410193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1517</a:t>
            </a:r>
            <a:r>
              <a:rPr lang="ja-JP" altLang="en-US" b="1" dirty="0">
                <a:solidFill>
                  <a:srgbClr val="000099"/>
                </a:solidFill>
                <a:latin typeface="+mj-ea"/>
                <a:ea typeface="+mj-ea"/>
              </a:rPr>
              <a:t>～</a:t>
            </a:r>
            <a:r>
              <a:rPr lang="en-US" altLang="ja-JP" b="1" dirty="0">
                <a:solidFill>
                  <a:srgbClr val="000099"/>
                </a:solidFill>
                <a:latin typeface="+mj-ea"/>
                <a:ea typeface="+mj-ea"/>
              </a:rPr>
              <a:t>1648</a:t>
            </a:r>
            <a:r>
              <a:rPr lang="ja-JP" altLang="en-US" b="1" dirty="0">
                <a:solidFill>
                  <a:srgbClr val="000099"/>
                </a:solidFill>
                <a:latin typeface="+mj-ea"/>
                <a:ea typeface="+mj-ea"/>
              </a:rPr>
              <a:t>年</a:t>
            </a:r>
          </a:p>
        </p:txBody>
      </p:sp>
      <p:cxnSp>
        <p:nvCxnSpPr>
          <p:cNvPr id="51" name="カギ線コネクタ 50"/>
          <p:cNvCxnSpPr/>
          <p:nvPr/>
        </p:nvCxnSpPr>
        <p:spPr>
          <a:xfrm rot="16200000" flipV="1">
            <a:off x="5933984" y="4383105"/>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6275984" y="4389964"/>
            <a:ext cx="42845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5</a:t>
            </a:r>
            <a:r>
              <a:rPr lang="ja-JP" altLang="en-US" sz="1200" b="1" dirty="0">
                <a:solidFill>
                  <a:srgbClr val="000099"/>
                </a:solidFill>
                <a:latin typeface="+mj-ea"/>
                <a:ea typeface="+mj-ea"/>
              </a:rPr>
              <a:t>：サルデス「宗教改革時代の教会」</a:t>
            </a:r>
          </a:p>
        </p:txBody>
      </p:sp>
      <p:cxnSp>
        <p:nvCxnSpPr>
          <p:cNvPr id="53" name="直線矢印コネクタ 52"/>
          <p:cNvCxnSpPr/>
          <p:nvPr/>
        </p:nvCxnSpPr>
        <p:spPr>
          <a:xfrm>
            <a:off x="5519936" y="4380230"/>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375920" y="364502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1648</a:t>
            </a:r>
            <a:r>
              <a:rPr lang="ja-JP" altLang="en-US" b="1" dirty="0">
                <a:solidFill>
                  <a:srgbClr val="000099"/>
                </a:solidFill>
                <a:latin typeface="+mj-ea"/>
                <a:ea typeface="+mj-ea"/>
              </a:rPr>
              <a:t>～</a:t>
            </a:r>
            <a:r>
              <a:rPr lang="en-US" altLang="ja-JP" b="1" dirty="0">
                <a:solidFill>
                  <a:srgbClr val="000099"/>
                </a:solidFill>
                <a:latin typeface="+mj-ea"/>
                <a:ea typeface="+mj-ea"/>
              </a:rPr>
              <a:t>1900</a:t>
            </a:r>
            <a:r>
              <a:rPr lang="ja-JP" altLang="en-US" b="1" dirty="0">
                <a:solidFill>
                  <a:srgbClr val="000099"/>
                </a:solidFill>
                <a:latin typeface="+mj-ea"/>
                <a:ea typeface="+mj-ea"/>
              </a:rPr>
              <a:t>年</a:t>
            </a:r>
          </a:p>
        </p:txBody>
      </p:sp>
      <p:cxnSp>
        <p:nvCxnSpPr>
          <p:cNvPr id="55" name="カギ線コネクタ 54"/>
          <p:cNvCxnSpPr/>
          <p:nvPr/>
        </p:nvCxnSpPr>
        <p:spPr>
          <a:xfrm rot="16200000" flipV="1">
            <a:off x="6582056" y="40231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960096" y="4029924"/>
            <a:ext cx="3096344"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6</a:t>
            </a:r>
            <a:r>
              <a:rPr lang="ja-JP" altLang="en-US" sz="1200" b="1" dirty="0">
                <a:solidFill>
                  <a:srgbClr val="000099"/>
                </a:solidFill>
                <a:latin typeface="+mj-ea"/>
              </a:rPr>
              <a:t>：</a:t>
            </a:r>
            <a:r>
              <a:rPr lang="ja-JP" altLang="en-US" sz="1200" b="1" dirty="0">
                <a:solidFill>
                  <a:srgbClr val="000099"/>
                </a:solidFill>
                <a:latin typeface="+mj-ea"/>
                <a:ea typeface="+mj-ea"/>
              </a:rPr>
              <a:t>フィラデルフィア「大宣教時代の教会」</a:t>
            </a:r>
            <a:endParaRPr lang="ja-JP" altLang="en-US" sz="1200" b="1" dirty="0">
              <a:solidFill>
                <a:srgbClr val="CC0000"/>
              </a:solidFill>
              <a:latin typeface="+mj-ea"/>
              <a:ea typeface="+mj-ea"/>
            </a:endParaRPr>
          </a:p>
        </p:txBody>
      </p:sp>
      <p:cxnSp>
        <p:nvCxnSpPr>
          <p:cNvPr id="57" name="直線矢印コネクタ 56"/>
          <p:cNvCxnSpPr/>
          <p:nvPr/>
        </p:nvCxnSpPr>
        <p:spPr>
          <a:xfrm>
            <a:off x="5951984" y="4005064"/>
            <a:ext cx="684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6348176" y="330984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a:solidFill>
                  <a:srgbClr val="000099"/>
                </a:solidFill>
                <a:latin typeface="+mj-ea"/>
                <a:ea typeface="+mj-ea"/>
              </a:rPr>
              <a:t>1900</a:t>
            </a:r>
            <a:r>
              <a:rPr lang="ja-JP" altLang="en-US" b="1" dirty="0">
                <a:solidFill>
                  <a:srgbClr val="000099"/>
                </a:solidFill>
                <a:latin typeface="+mj-ea"/>
                <a:ea typeface="+mj-ea"/>
              </a:rPr>
              <a:t>～現代</a:t>
            </a:r>
          </a:p>
        </p:txBody>
      </p:sp>
      <p:cxnSp>
        <p:nvCxnSpPr>
          <p:cNvPr id="61" name="カギ線コネクタ 60"/>
          <p:cNvCxnSpPr/>
          <p:nvPr/>
        </p:nvCxnSpPr>
        <p:spPr>
          <a:xfrm rot="16200000" flipV="1">
            <a:off x="6906120" y="3735064"/>
            <a:ext cx="360000" cy="180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7176120" y="3669884"/>
            <a:ext cx="23036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7</a:t>
            </a:r>
            <a:r>
              <a:rPr lang="ja-JP" altLang="en-US" sz="1200" b="1" dirty="0">
                <a:solidFill>
                  <a:srgbClr val="000099"/>
                </a:solidFill>
                <a:latin typeface="+mj-ea"/>
                <a:ea typeface="+mj-ea"/>
              </a:rPr>
              <a:t>：ラオデキヤ</a:t>
            </a:r>
            <a:r>
              <a:rPr lang="ja-JP" altLang="en-US" sz="1200" b="1" u="sng" dirty="0">
                <a:solidFill>
                  <a:srgbClr val="000099"/>
                </a:solidFill>
                <a:latin typeface="+mj-ea"/>
                <a:ea typeface="+mj-ea"/>
              </a:rPr>
              <a:t>「背信の教会」</a:t>
            </a:r>
            <a:endParaRPr lang="ja-JP" altLang="en-US" sz="1200" b="1" dirty="0">
              <a:solidFill>
                <a:srgbClr val="000099"/>
              </a:solidFill>
              <a:latin typeface="+mj-ea"/>
              <a:ea typeface="+mj-ea"/>
            </a:endParaRPr>
          </a:p>
        </p:txBody>
      </p:sp>
      <p:cxnSp>
        <p:nvCxnSpPr>
          <p:cNvPr id="63" name="直線矢印コネクタ 62"/>
          <p:cNvCxnSpPr/>
          <p:nvPr/>
        </p:nvCxnSpPr>
        <p:spPr>
          <a:xfrm>
            <a:off x="6600056" y="3645024"/>
            <a:ext cx="187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59496" y="3177352"/>
            <a:ext cx="0" cy="3600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400256" y="3140968"/>
            <a:ext cx="0" cy="504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991544" y="3177352"/>
            <a:ext cx="0" cy="259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67608" y="3177352"/>
            <a:ext cx="0" cy="22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87688" y="3140968"/>
            <a:ext cx="0" cy="190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519936" y="3177352"/>
            <a:ext cx="0" cy="154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951984" y="3177352"/>
            <a:ext cx="0" cy="115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600056" y="3177352"/>
            <a:ext cx="0" cy="82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672064" y="2697396"/>
            <a:ext cx="648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b="1" dirty="0">
                <a:solidFill>
                  <a:schemeClr val="tx1"/>
                </a:solidFill>
                <a:latin typeface="+mj-ea"/>
                <a:ea typeface="+mj-ea"/>
              </a:rPr>
              <a:t>現代</a:t>
            </a:r>
          </a:p>
        </p:txBody>
      </p:sp>
      <p:sp>
        <p:nvSpPr>
          <p:cNvPr id="73" name="角丸四角形 72"/>
          <p:cNvSpPr/>
          <p:nvPr/>
        </p:nvSpPr>
        <p:spPr>
          <a:xfrm>
            <a:off x="3575760" y="3140968"/>
            <a:ext cx="194417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今ある事：教会時代</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（２～３章）</a:t>
            </a:r>
          </a:p>
        </p:txBody>
      </p:sp>
      <p:cxnSp>
        <p:nvCxnSpPr>
          <p:cNvPr id="75" name="直線矢印コネクタ 74"/>
          <p:cNvCxnSpPr/>
          <p:nvPr/>
        </p:nvCxnSpPr>
        <p:spPr>
          <a:xfrm>
            <a:off x="7320136" y="2924944"/>
            <a:ext cx="3204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8616576" y="2276872"/>
            <a:ext cx="26640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この後に起こる事</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（４～２２章）</a:t>
            </a:r>
          </a:p>
        </p:txBody>
      </p:sp>
      <p:sp>
        <p:nvSpPr>
          <p:cNvPr id="59" name="星 5 58"/>
          <p:cNvSpPr/>
          <p:nvPr/>
        </p:nvSpPr>
        <p:spPr>
          <a:xfrm>
            <a:off x="1775520" y="6237312"/>
            <a:ext cx="180000" cy="18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cxnSp>
        <p:nvCxnSpPr>
          <p:cNvPr id="77" name="直線矢印コネクタ 76"/>
          <p:cNvCxnSpPr/>
          <p:nvPr/>
        </p:nvCxnSpPr>
        <p:spPr>
          <a:xfrm rot="10800000">
            <a:off x="8436496" y="3573016"/>
            <a:ext cx="2124000" cy="0"/>
          </a:xfrm>
          <a:prstGeom prst="straightConnector1">
            <a:avLst/>
          </a:prstGeom>
          <a:ln w="38100">
            <a:solidFill>
              <a:schemeClr val="accent2">
                <a:lumMod val="7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8436936" y="3140969"/>
            <a:ext cx="2411593" cy="416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200" b="1" dirty="0">
                <a:solidFill>
                  <a:schemeClr val="accent2">
                    <a:lumMod val="75000"/>
                  </a:schemeClr>
                </a:solidFill>
                <a:latin typeface="+mj-ea"/>
                <a:ea typeface="+mj-ea"/>
              </a:rPr>
              <a:t>宗教的大バビロン・大淫婦（</a:t>
            </a:r>
            <a:r>
              <a:rPr lang="en-US" altLang="ja-JP" sz="1200" b="1" dirty="0">
                <a:solidFill>
                  <a:schemeClr val="accent2">
                    <a:lumMod val="75000"/>
                  </a:schemeClr>
                </a:solidFill>
                <a:latin typeface="+mj-ea"/>
                <a:ea typeface="+mj-ea"/>
              </a:rPr>
              <a:t>17</a:t>
            </a:r>
            <a:r>
              <a:rPr lang="ja-JP" altLang="en-US" sz="1200" b="1" dirty="0">
                <a:solidFill>
                  <a:schemeClr val="accent2">
                    <a:lumMod val="75000"/>
                  </a:schemeClr>
                </a:solidFill>
                <a:latin typeface="+mj-ea"/>
                <a:ea typeface="+mj-ea"/>
              </a:rPr>
              <a:t>章）</a:t>
            </a:r>
          </a:p>
        </p:txBody>
      </p:sp>
      <p:cxnSp>
        <p:nvCxnSpPr>
          <p:cNvPr id="74" name="直線矢印コネクタ 73"/>
          <p:cNvCxnSpPr/>
          <p:nvPr/>
        </p:nvCxnSpPr>
        <p:spPr>
          <a:xfrm>
            <a:off x="1559496" y="3140968"/>
            <a:ext cx="6948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星 5 102"/>
          <p:cNvSpPr/>
          <p:nvPr/>
        </p:nvSpPr>
        <p:spPr>
          <a:xfrm>
            <a:off x="1703512" y="2996952"/>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8" name="星 5 57"/>
          <p:cNvSpPr/>
          <p:nvPr/>
        </p:nvSpPr>
        <p:spPr>
          <a:xfrm>
            <a:off x="6816080" y="299695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0" name="角丸四角形 89"/>
          <p:cNvSpPr/>
          <p:nvPr/>
        </p:nvSpPr>
        <p:spPr>
          <a:xfrm>
            <a:off x="6456040" y="1463351"/>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教会の携挙と復活の時期</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（第一の復活の二組目）</a:t>
            </a:r>
            <a:endParaRPr lang="en-US" altLang="ja-JP" sz="1400" b="1" dirty="0">
              <a:solidFill>
                <a:sysClr val="windowText" lastClr="000000"/>
              </a:solidFill>
              <a:latin typeface="+mj-ea"/>
              <a:ea typeface="+mj-ea"/>
            </a:endParaRPr>
          </a:p>
        </p:txBody>
      </p:sp>
      <p:sp>
        <p:nvSpPr>
          <p:cNvPr id="91" name="角丸四角形 90"/>
          <p:cNvSpPr/>
          <p:nvPr/>
        </p:nvSpPr>
        <p:spPr>
          <a:xfrm>
            <a:off x="1568602" y="2123686"/>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メシアの復活</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（第一の復活の初穂）</a:t>
            </a:r>
            <a:endParaRPr lang="en-US" altLang="ja-JP" sz="1400" b="1" dirty="0">
              <a:solidFill>
                <a:sysClr val="windowText" lastClr="000000"/>
              </a:solidFill>
              <a:latin typeface="+mj-ea"/>
              <a:ea typeface="+mj-ea"/>
            </a:endParaRPr>
          </a:p>
        </p:txBody>
      </p:sp>
      <p:cxnSp>
        <p:nvCxnSpPr>
          <p:cNvPr id="8" name="直線コネクタ 7"/>
          <p:cNvCxnSpPr/>
          <p:nvPr/>
        </p:nvCxnSpPr>
        <p:spPr>
          <a:xfrm flipH="1">
            <a:off x="1631504" y="2348880"/>
            <a:ext cx="576064" cy="3485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1415480" y="2697396"/>
            <a:ext cx="936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schemeClr val="tx1"/>
                </a:solidFill>
                <a:latin typeface="+mj-ea"/>
                <a:ea typeface="+mj-ea"/>
              </a:rPr>
              <a:t>主の日</a:t>
            </a:r>
          </a:p>
        </p:txBody>
      </p:sp>
      <p:sp>
        <p:nvSpPr>
          <p:cNvPr id="71" name="角丸四角形 70"/>
          <p:cNvSpPr/>
          <p:nvPr/>
        </p:nvSpPr>
        <p:spPr>
          <a:xfrm>
            <a:off x="2495600" y="5517232"/>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79" name="角丸四角形 78"/>
          <p:cNvSpPr/>
          <p:nvPr/>
        </p:nvSpPr>
        <p:spPr>
          <a:xfrm>
            <a:off x="6600056" y="400506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1" name="テキスト ボックス 80"/>
          <p:cNvSpPr txBox="1"/>
          <p:nvPr/>
        </p:nvSpPr>
        <p:spPr>
          <a:xfrm>
            <a:off x="75792" y="9544"/>
            <a:ext cx="11752288" cy="1415772"/>
          </a:xfrm>
          <a:prstGeom prst="rect">
            <a:avLst/>
          </a:prstGeom>
          <a:noFill/>
        </p:spPr>
        <p:txBody>
          <a:bodyPr wrap="square">
            <a:spAutoFit/>
          </a:bodyPr>
          <a:lstStyle/>
          <a:p>
            <a:pPr algn="ct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Ⅲ.5</a:t>
            </a:r>
            <a:r>
              <a:rPr lang="ja-JP" altLang="en-US" sz="54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教会に</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対する否定的</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な</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叱責</a:t>
            </a:r>
            <a:endPar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番目と</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番目の教会には叱責のことばない</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191280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983433" y="1381041"/>
            <a:ext cx="9802231" cy="5432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pic>
        <p:nvPicPr>
          <p:cNvPr id="11" name="図 10"/>
          <p:cNvPicPr>
            <a:picLocks noChangeAspect="1"/>
          </p:cNvPicPr>
          <p:nvPr/>
        </p:nvPicPr>
        <p:blipFill>
          <a:blip r:embed="rId3"/>
          <a:stretch>
            <a:fillRect/>
          </a:stretch>
        </p:blipFill>
        <p:spPr>
          <a:xfrm>
            <a:off x="993230" y="1381041"/>
            <a:ext cx="8154144" cy="1433420"/>
          </a:xfrm>
          <a:prstGeom prst="rect">
            <a:avLst/>
          </a:prstGeom>
        </p:spPr>
      </p:pic>
      <p:grpSp>
        <p:nvGrpSpPr>
          <p:cNvPr id="85" name="グループ化 84"/>
          <p:cNvGrpSpPr/>
          <p:nvPr/>
        </p:nvGrpSpPr>
        <p:grpSpPr>
          <a:xfrm>
            <a:off x="1559496" y="2792454"/>
            <a:ext cx="6840000" cy="3984898"/>
            <a:chOff x="0" y="0"/>
            <a:chExt cx="6984553" cy="3588874"/>
          </a:xfrm>
        </p:grpSpPr>
        <p:sp>
          <p:nvSpPr>
            <p:cNvPr id="86" name="正方形/長方形 85"/>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7" name="正方形/長方形 86"/>
            <p:cNvSpPr/>
            <p:nvPr/>
          </p:nvSpPr>
          <p:spPr>
            <a:xfrm>
              <a:off x="0" y="0"/>
              <a:ext cx="6984553" cy="3588874"/>
            </a:xfrm>
            <a:prstGeom prst="rect">
              <a:avLst/>
            </a:prstGeom>
            <a:gradFill flip="none" rotWithShape="1">
              <a:gsLst>
                <a:gs pos="39000">
                  <a:schemeClr val="accent1">
                    <a:lumMod val="7000"/>
                    <a:lumOff val="93000"/>
                    <a:alpha val="0"/>
                  </a:schemeClr>
                </a:gs>
                <a:gs pos="0">
                  <a:schemeClr val="accent1">
                    <a:lumMod val="62000"/>
                    <a:lumOff val="3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8" name="正方形/長方形 87"/>
            <p:cNvSpPr/>
            <p:nvPr/>
          </p:nvSpPr>
          <p:spPr>
            <a:xfrm>
              <a:off x="0" y="0"/>
              <a:ext cx="6984553" cy="3588874"/>
            </a:xfrm>
            <a:prstGeom prst="rect">
              <a:avLst/>
            </a:prstGeom>
            <a:gradFill flip="none" rotWithShape="1">
              <a:gsLst>
                <a:gs pos="38000">
                  <a:schemeClr val="accent1">
                    <a:lumMod val="7000"/>
                    <a:lumOff val="93000"/>
                    <a:alpha val="0"/>
                  </a:schemeClr>
                </a:gs>
                <a:gs pos="0">
                  <a:schemeClr val="accent1">
                    <a:lumMod val="62000"/>
                    <a:lumOff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9" name="正方形/長方形 88"/>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cxnSp>
        <p:nvCxnSpPr>
          <p:cNvPr id="18" name="直線矢印コネクタ 17"/>
          <p:cNvCxnSpPr/>
          <p:nvPr/>
        </p:nvCxnSpPr>
        <p:spPr>
          <a:xfrm>
            <a:off x="1703544" y="6165304"/>
            <a:ext cx="288000" cy="0"/>
          </a:xfrm>
          <a:prstGeom prst="straightConnector1">
            <a:avLst/>
          </a:prstGeom>
          <a:ln w="2540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055440" y="590213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81</a:t>
            </a:r>
            <a:r>
              <a:rPr lang="ja-JP" altLang="en-US" b="1" dirty="0">
                <a:solidFill>
                  <a:srgbClr val="000099"/>
                </a:solidFill>
                <a:latin typeface="+mj-ea"/>
                <a:ea typeface="+mj-ea"/>
              </a:rPr>
              <a:t>～</a:t>
            </a:r>
            <a:r>
              <a:rPr lang="en-US" altLang="ja-JP" b="1" dirty="0">
                <a:solidFill>
                  <a:srgbClr val="000099"/>
                </a:solidFill>
                <a:latin typeface="+mj-ea"/>
                <a:ea typeface="+mj-ea"/>
              </a:rPr>
              <a:t>96</a:t>
            </a:r>
            <a:r>
              <a:rPr lang="ja-JP" altLang="en-US" b="1" dirty="0">
                <a:solidFill>
                  <a:srgbClr val="000099"/>
                </a:solidFill>
                <a:latin typeface="+mj-ea"/>
                <a:ea typeface="+mj-ea"/>
              </a:rPr>
              <a:t>年</a:t>
            </a:r>
          </a:p>
        </p:txBody>
      </p:sp>
      <p:cxnSp>
        <p:nvCxnSpPr>
          <p:cNvPr id="26" name="カギ線コネクタ 25"/>
          <p:cNvCxnSpPr/>
          <p:nvPr/>
        </p:nvCxnSpPr>
        <p:spPr>
          <a:xfrm rot="16200000" flipV="1">
            <a:off x="1775528" y="6309352"/>
            <a:ext cx="360000" cy="216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135560" y="6322936"/>
            <a:ext cx="6120680" cy="490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chemeClr val="tx1"/>
                </a:solidFill>
                <a:effectLst>
                  <a:outerShdw blurRad="38100" dist="38100" dir="2700000" algn="tl">
                    <a:srgbClr val="000000">
                      <a:alpha val="43137"/>
                    </a:srgbClr>
                  </a:outerShdw>
                </a:effectLst>
                <a:latin typeface="+mj-ea"/>
                <a:ea typeface="+mj-ea"/>
              </a:rPr>
              <a:t>Ⅰ</a:t>
            </a:r>
            <a:r>
              <a:rPr lang="ja-JP" altLang="en-US" sz="1200" b="1" dirty="0">
                <a:solidFill>
                  <a:schemeClr val="tx1"/>
                </a:solidFill>
                <a:effectLst>
                  <a:outerShdw blurRad="38100" dist="38100" dir="2700000" algn="tl">
                    <a:srgbClr val="000000">
                      <a:alpha val="43137"/>
                    </a:srgbClr>
                  </a:outerShdw>
                </a:effectLst>
                <a:latin typeface="+mj-ea"/>
                <a:ea typeface="+mj-ea"/>
              </a:rPr>
              <a:t>あなたの見た事（１章）</a:t>
            </a:r>
            <a:r>
              <a:rPr lang="ja-JP" altLang="en-US" sz="1200" b="1" dirty="0">
                <a:solidFill>
                  <a:srgbClr val="000099"/>
                </a:solidFill>
                <a:latin typeface="+mj-ea"/>
                <a:ea typeface="+mj-ea"/>
              </a:rPr>
              <a:t>　　</a:t>
            </a:r>
            <a:r>
              <a:rPr lang="ja-JP" altLang="en-US" sz="1200" b="1" dirty="0">
                <a:solidFill>
                  <a:schemeClr val="tx1"/>
                </a:solidFill>
                <a:latin typeface="+mj-ea"/>
                <a:ea typeface="+mj-ea"/>
              </a:rPr>
              <a:t>　　</a:t>
            </a:r>
            <a:r>
              <a:rPr lang="ja-JP" altLang="en-US" sz="1200" b="1" dirty="0">
                <a:solidFill>
                  <a:schemeClr val="tx1"/>
                </a:solidFill>
                <a:effectLst>
                  <a:outerShdw blurRad="38100" dist="38100" dir="2700000" algn="tl">
                    <a:srgbClr val="000000">
                      <a:alpha val="43137"/>
                    </a:srgbClr>
                  </a:outerShdw>
                </a:effectLst>
                <a:latin typeface="+mn-ea"/>
              </a:rPr>
              <a:t>主の日：</a:t>
            </a:r>
            <a:r>
              <a:rPr lang="ja-JP" altLang="en-US" sz="1200" b="1" dirty="0">
                <a:solidFill>
                  <a:schemeClr val="tx1"/>
                </a:solidFill>
                <a:effectLst>
                  <a:outerShdw blurRad="38100" dist="38100" dir="2700000" algn="tl">
                    <a:srgbClr val="000000">
                      <a:alpha val="43137"/>
                    </a:srgbClr>
                  </a:outerShdw>
                </a:effectLst>
                <a:latin typeface="+mn-ea"/>
                <a:cs typeface="メイリオ" panose="020B0604030504040204" pitchFamily="50" charset="-128"/>
              </a:rPr>
              <a:t>主の栄光が輝きでた特別な日</a:t>
            </a:r>
          </a:p>
        </p:txBody>
      </p:sp>
      <p:cxnSp>
        <p:nvCxnSpPr>
          <p:cNvPr id="27" name="直線矢印コネクタ 26"/>
          <p:cNvCxnSpPr/>
          <p:nvPr/>
        </p:nvCxnSpPr>
        <p:spPr>
          <a:xfrm>
            <a:off x="1559544" y="5805264"/>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163568" y="554209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30</a:t>
            </a:r>
            <a:r>
              <a:rPr lang="ja-JP" altLang="en-US" b="1" dirty="0">
                <a:solidFill>
                  <a:srgbClr val="000099"/>
                </a:solidFill>
                <a:latin typeface="+mj-ea"/>
                <a:ea typeface="+mj-ea"/>
              </a:rPr>
              <a:t>～</a:t>
            </a:r>
            <a:r>
              <a:rPr lang="en-US" altLang="ja-JP" b="1" dirty="0">
                <a:solidFill>
                  <a:srgbClr val="000099"/>
                </a:solidFill>
                <a:latin typeface="+mj-ea"/>
                <a:ea typeface="+mj-ea"/>
              </a:rPr>
              <a:t>100</a:t>
            </a:r>
            <a:r>
              <a:rPr lang="ja-JP" altLang="en-US" b="1" dirty="0">
                <a:solidFill>
                  <a:srgbClr val="000099"/>
                </a:solidFill>
                <a:latin typeface="+mj-ea"/>
                <a:ea typeface="+mj-ea"/>
              </a:rPr>
              <a:t>年頃</a:t>
            </a:r>
          </a:p>
        </p:txBody>
      </p:sp>
      <p:cxnSp>
        <p:nvCxnSpPr>
          <p:cNvPr id="35" name="カギ線コネクタ 34"/>
          <p:cNvCxnSpPr/>
          <p:nvPr/>
        </p:nvCxnSpPr>
        <p:spPr>
          <a:xfrm rot="16200000" flipV="1">
            <a:off x="1973544" y="58233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279576" y="5830124"/>
            <a:ext cx="375487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１：エペソ「使徒時代の教会」</a:t>
            </a:r>
          </a:p>
        </p:txBody>
      </p:sp>
      <p:cxnSp>
        <p:nvCxnSpPr>
          <p:cNvPr id="37" name="直線矢印コネクタ 36"/>
          <p:cNvCxnSpPr/>
          <p:nvPr/>
        </p:nvCxnSpPr>
        <p:spPr>
          <a:xfrm>
            <a:off x="1991544" y="5445224"/>
            <a:ext cx="576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1343472" y="518205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100</a:t>
            </a:r>
            <a:r>
              <a:rPr lang="ja-JP" altLang="en-US" b="1" dirty="0">
                <a:solidFill>
                  <a:srgbClr val="000099"/>
                </a:solidFill>
                <a:latin typeface="+mj-ea"/>
                <a:ea typeface="+mj-ea"/>
              </a:rPr>
              <a:t>～</a:t>
            </a:r>
            <a:r>
              <a:rPr lang="en-US" altLang="ja-JP" b="1" dirty="0">
                <a:solidFill>
                  <a:srgbClr val="000099"/>
                </a:solidFill>
                <a:latin typeface="+mj-ea"/>
                <a:ea typeface="+mj-ea"/>
              </a:rPr>
              <a:t>313</a:t>
            </a:r>
            <a:r>
              <a:rPr lang="ja-JP" altLang="en-US" b="1" dirty="0">
                <a:solidFill>
                  <a:srgbClr val="000099"/>
                </a:solidFill>
                <a:latin typeface="+mj-ea"/>
                <a:ea typeface="+mj-ea"/>
              </a:rPr>
              <a:t>年</a:t>
            </a:r>
          </a:p>
        </p:txBody>
      </p:sp>
      <p:cxnSp>
        <p:nvCxnSpPr>
          <p:cNvPr id="39" name="カギ線コネクタ 38"/>
          <p:cNvCxnSpPr/>
          <p:nvPr/>
        </p:nvCxnSpPr>
        <p:spPr>
          <a:xfrm rot="16200000" flipV="1">
            <a:off x="2513608" y="5499264"/>
            <a:ext cx="360000" cy="252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2855640" y="5517232"/>
            <a:ext cx="237513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2</a:t>
            </a:r>
            <a:r>
              <a:rPr lang="ja-JP" altLang="en-US" sz="1200" b="1" dirty="0">
                <a:solidFill>
                  <a:srgbClr val="000099"/>
                </a:solidFill>
                <a:latin typeface="+mj-ea"/>
              </a:rPr>
              <a:t>：</a:t>
            </a:r>
            <a:r>
              <a:rPr lang="ja-JP" altLang="en-US" sz="1200" b="1" dirty="0">
                <a:solidFill>
                  <a:srgbClr val="000099"/>
                </a:solidFill>
                <a:latin typeface="+mj-ea"/>
                <a:ea typeface="+mj-ea"/>
              </a:rPr>
              <a:t>スミルナ「迫害時代の教会」</a:t>
            </a:r>
            <a:endParaRPr lang="ja-JP" altLang="en-US" sz="1200" b="1" dirty="0">
              <a:solidFill>
                <a:srgbClr val="CC0000"/>
              </a:solidFill>
              <a:latin typeface="+mj-ea"/>
            </a:endParaRPr>
          </a:p>
        </p:txBody>
      </p:sp>
      <p:sp>
        <p:nvSpPr>
          <p:cNvPr id="41" name="角丸四角形 40"/>
          <p:cNvSpPr/>
          <p:nvPr/>
        </p:nvSpPr>
        <p:spPr>
          <a:xfrm>
            <a:off x="2099704" y="482201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313</a:t>
            </a:r>
            <a:r>
              <a:rPr lang="ja-JP" altLang="en-US" b="1" dirty="0">
                <a:solidFill>
                  <a:srgbClr val="000099"/>
                </a:solidFill>
                <a:latin typeface="+mj-ea"/>
                <a:ea typeface="+mj-ea"/>
              </a:rPr>
              <a:t>～</a:t>
            </a:r>
            <a:r>
              <a:rPr lang="en-US" altLang="ja-JP" b="1" dirty="0">
                <a:solidFill>
                  <a:srgbClr val="000099"/>
                </a:solidFill>
                <a:latin typeface="+mj-ea"/>
                <a:ea typeface="+mj-ea"/>
              </a:rPr>
              <a:t>600</a:t>
            </a:r>
            <a:r>
              <a:rPr lang="ja-JP" altLang="en-US" b="1" dirty="0">
                <a:solidFill>
                  <a:srgbClr val="000099"/>
                </a:solidFill>
                <a:latin typeface="+mj-ea"/>
                <a:ea typeface="+mj-ea"/>
              </a:rPr>
              <a:t>年</a:t>
            </a:r>
          </a:p>
        </p:txBody>
      </p:sp>
      <p:cxnSp>
        <p:nvCxnSpPr>
          <p:cNvPr id="42" name="カギ線コネクタ 41"/>
          <p:cNvCxnSpPr/>
          <p:nvPr/>
        </p:nvCxnSpPr>
        <p:spPr>
          <a:xfrm rot="16200000" flipV="1">
            <a:off x="3269689" y="510322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3648856" y="5085184"/>
            <a:ext cx="331124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3</a:t>
            </a:r>
            <a:r>
              <a:rPr lang="ja-JP" altLang="en-US" sz="1200" b="1" dirty="0">
                <a:solidFill>
                  <a:srgbClr val="000099"/>
                </a:solidFill>
                <a:latin typeface="+mj-ea"/>
                <a:ea typeface="+mj-ea"/>
              </a:rPr>
              <a:t>：ペルガモ「国家教会」</a:t>
            </a:r>
          </a:p>
        </p:txBody>
      </p:sp>
      <p:cxnSp>
        <p:nvCxnSpPr>
          <p:cNvPr id="44" name="直線矢印コネクタ 43"/>
          <p:cNvCxnSpPr/>
          <p:nvPr/>
        </p:nvCxnSpPr>
        <p:spPr>
          <a:xfrm>
            <a:off x="2567688" y="5085184"/>
            <a:ext cx="720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331952" y="446197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600</a:t>
            </a:r>
            <a:r>
              <a:rPr lang="ja-JP" altLang="en-US" b="1" dirty="0">
                <a:solidFill>
                  <a:srgbClr val="000099"/>
                </a:solidFill>
                <a:latin typeface="+mj-ea"/>
                <a:ea typeface="+mj-ea"/>
              </a:rPr>
              <a:t>～</a:t>
            </a:r>
            <a:r>
              <a:rPr lang="en-US" altLang="ja-JP" b="1" dirty="0">
                <a:solidFill>
                  <a:srgbClr val="000099"/>
                </a:solidFill>
                <a:latin typeface="+mj-ea"/>
                <a:ea typeface="+mj-ea"/>
              </a:rPr>
              <a:t>1517</a:t>
            </a:r>
            <a:r>
              <a:rPr lang="ja-JP" altLang="en-US" b="1" dirty="0">
                <a:solidFill>
                  <a:srgbClr val="000099"/>
                </a:solidFill>
                <a:latin typeface="+mj-ea"/>
                <a:ea typeface="+mj-ea"/>
              </a:rPr>
              <a:t>年</a:t>
            </a:r>
          </a:p>
        </p:txBody>
      </p:sp>
      <p:cxnSp>
        <p:nvCxnSpPr>
          <p:cNvPr id="47" name="カギ線コネクタ 46"/>
          <p:cNvCxnSpPr/>
          <p:nvPr/>
        </p:nvCxnSpPr>
        <p:spPr>
          <a:xfrm rot="16200000" flipV="1">
            <a:off x="5501936" y="474318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807896" y="4750004"/>
            <a:ext cx="338444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4</a:t>
            </a:r>
            <a:r>
              <a:rPr lang="ja-JP" altLang="en-US" sz="1200" b="1" dirty="0">
                <a:solidFill>
                  <a:srgbClr val="000099"/>
                </a:solidFill>
                <a:latin typeface="+mj-ea"/>
                <a:ea typeface="+mj-ea"/>
              </a:rPr>
              <a:t>：テアテラ「暗黒時代」</a:t>
            </a:r>
          </a:p>
        </p:txBody>
      </p:sp>
      <p:cxnSp>
        <p:nvCxnSpPr>
          <p:cNvPr id="49" name="直線矢印コネクタ 48"/>
          <p:cNvCxnSpPr/>
          <p:nvPr/>
        </p:nvCxnSpPr>
        <p:spPr>
          <a:xfrm>
            <a:off x="3287688" y="4725144"/>
            <a:ext cx="2268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691992" y="410193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1517</a:t>
            </a:r>
            <a:r>
              <a:rPr lang="ja-JP" altLang="en-US" b="1" dirty="0">
                <a:solidFill>
                  <a:srgbClr val="000099"/>
                </a:solidFill>
                <a:latin typeface="+mj-ea"/>
                <a:ea typeface="+mj-ea"/>
              </a:rPr>
              <a:t>～</a:t>
            </a:r>
            <a:r>
              <a:rPr lang="en-US" altLang="ja-JP" b="1" dirty="0">
                <a:solidFill>
                  <a:srgbClr val="000099"/>
                </a:solidFill>
                <a:latin typeface="+mj-ea"/>
                <a:ea typeface="+mj-ea"/>
              </a:rPr>
              <a:t>1648</a:t>
            </a:r>
            <a:r>
              <a:rPr lang="ja-JP" altLang="en-US" b="1" dirty="0">
                <a:solidFill>
                  <a:srgbClr val="000099"/>
                </a:solidFill>
                <a:latin typeface="+mj-ea"/>
                <a:ea typeface="+mj-ea"/>
              </a:rPr>
              <a:t>年</a:t>
            </a:r>
          </a:p>
        </p:txBody>
      </p:sp>
      <p:cxnSp>
        <p:nvCxnSpPr>
          <p:cNvPr id="51" name="カギ線コネクタ 50"/>
          <p:cNvCxnSpPr/>
          <p:nvPr/>
        </p:nvCxnSpPr>
        <p:spPr>
          <a:xfrm rot="16200000" flipV="1">
            <a:off x="5933984" y="4383105"/>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6275984" y="4389964"/>
            <a:ext cx="42845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5</a:t>
            </a:r>
            <a:r>
              <a:rPr lang="ja-JP" altLang="en-US" sz="1200" b="1" dirty="0">
                <a:solidFill>
                  <a:srgbClr val="000099"/>
                </a:solidFill>
                <a:latin typeface="+mj-ea"/>
                <a:ea typeface="+mj-ea"/>
              </a:rPr>
              <a:t>：サルデス「宗教改革時代の教会」</a:t>
            </a:r>
          </a:p>
        </p:txBody>
      </p:sp>
      <p:cxnSp>
        <p:nvCxnSpPr>
          <p:cNvPr id="53" name="直線矢印コネクタ 52"/>
          <p:cNvCxnSpPr/>
          <p:nvPr/>
        </p:nvCxnSpPr>
        <p:spPr>
          <a:xfrm>
            <a:off x="5519936" y="4380230"/>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375920" y="364502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1648</a:t>
            </a:r>
            <a:r>
              <a:rPr lang="ja-JP" altLang="en-US" b="1" dirty="0">
                <a:solidFill>
                  <a:srgbClr val="000099"/>
                </a:solidFill>
                <a:latin typeface="+mj-ea"/>
                <a:ea typeface="+mj-ea"/>
              </a:rPr>
              <a:t>～</a:t>
            </a:r>
            <a:r>
              <a:rPr lang="en-US" altLang="ja-JP" b="1" dirty="0">
                <a:solidFill>
                  <a:srgbClr val="000099"/>
                </a:solidFill>
                <a:latin typeface="+mj-ea"/>
                <a:ea typeface="+mj-ea"/>
              </a:rPr>
              <a:t>1900</a:t>
            </a:r>
            <a:r>
              <a:rPr lang="ja-JP" altLang="en-US" b="1" dirty="0">
                <a:solidFill>
                  <a:srgbClr val="000099"/>
                </a:solidFill>
                <a:latin typeface="+mj-ea"/>
                <a:ea typeface="+mj-ea"/>
              </a:rPr>
              <a:t>年</a:t>
            </a:r>
          </a:p>
        </p:txBody>
      </p:sp>
      <p:cxnSp>
        <p:nvCxnSpPr>
          <p:cNvPr id="55" name="カギ線コネクタ 54"/>
          <p:cNvCxnSpPr/>
          <p:nvPr/>
        </p:nvCxnSpPr>
        <p:spPr>
          <a:xfrm rot="16200000" flipV="1">
            <a:off x="6582056" y="40231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960096" y="4029924"/>
            <a:ext cx="3096344"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6</a:t>
            </a:r>
            <a:r>
              <a:rPr lang="ja-JP" altLang="en-US" sz="1200" b="1" dirty="0">
                <a:solidFill>
                  <a:srgbClr val="000099"/>
                </a:solidFill>
                <a:latin typeface="+mj-ea"/>
              </a:rPr>
              <a:t>：</a:t>
            </a:r>
            <a:r>
              <a:rPr lang="ja-JP" altLang="en-US" sz="1200" b="1" dirty="0">
                <a:solidFill>
                  <a:srgbClr val="000099"/>
                </a:solidFill>
                <a:latin typeface="+mj-ea"/>
                <a:ea typeface="+mj-ea"/>
              </a:rPr>
              <a:t>フィラデルフィア「大宣教時代の教会」</a:t>
            </a:r>
            <a:endParaRPr lang="ja-JP" altLang="en-US" sz="1200" b="1" dirty="0">
              <a:solidFill>
                <a:srgbClr val="CC0000"/>
              </a:solidFill>
              <a:latin typeface="+mj-ea"/>
              <a:ea typeface="+mj-ea"/>
            </a:endParaRPr>
          </a:p>
        </p:txBody>
      </p:sp>
      <p:cxnSp>
        <p:nvCxnSpPr>
          <p:cNvPr id="57" name="直線矢印コネクタ 56"/>
          <p:cNvCxnSpPr/>
          <p:nvPr/>
        </p:nvCxnSpPr>
        <p:spPr>
          <a:xfrm>
            <a:off x="5951984" y="4005064"/>
            <a:ext cx="684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6348176" y="330984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a:solidFill>
                  <a:srgbClr val="000099"/>
                </a:solidFill>
                <a:latin typeface="+mj-ea"/>
                <a:ea typeface="+mj-ea"/>
              </a:rPr>
              <a:t>1900</a:t>
            </a:r>
            <a:r>
              <a:rPr lang="ja-JP" altLang="en-US" b="1" dirty="0">
                <a:solidFill>
                  <a:srgbClr val="000099"/>
                </a:solidFill>
                <a:latin typeface="+mj-ea"/>
                <a:ea typeface="+mj-ea"/>
              </a:rPr>
              <a:t>～現代</a:t>
            </a:r>
          </a:p>
        </p:txBody>
      </p:sp>
      <p:cxnSp>
        <p:nvCxnSpPr>
          <p:cNvPr id="61" name="カギ線コネクタ 60"/>
          <p:cNvCxnSpPr/>
          <p:nvPr/>
        </p:nvCxnSpPr>
        <p:spPr>
          <a:xfrm rot="16200000" flipV="1">
            <a:off x="6906120" y="3735064"/>
            <a:ext cx="360000" cy="180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7176120" y="3669884"/>
            <a:ext cx="23036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7</a:t>
            </a:r>
            <a:r>
              <a:rPr lang="ja-JP" altLang="en-US" sz="1200" b="1" dirty="0">
                <a:solidFill>
                  <a:srgbClr val="000099"/>
                </a:solidFill>
                <a:latin typeface="+mj-ea"/>
                <a:ea typeface="+mj-ea"/>
              </a:rPr>
              <a:t>：ラオデキヤ</a:t>
            </a:r>
            <a:r>
              <a:rPr lang="ja-JP" altLang="en-US" sz="1200" b="1" u="sng" dirty="0">
                <a:solidFill>
                  <a:srgbClr val="000099"/>
                </a:solidFill>
                <a:latin typeface="+mj-ea"/>
                <a:ea typeface="+mj-ea"/>
              </a:rPr>
              <a:t>「背信の教会」</a:t>
            </a:r>
            <a:endParaRPr lang="ja-JP" altLang="en-US" sz="1200" b="1" dirty="0">
              <a:solidFill>
                <a:srgbClr val="000099"/>
              </a:solidFill>
              <a:latin typeface="+mj-ea"/>
              <a:ea typeface="+mj-ea"/>
            </a:endParaRPr>
          </a:p>
        </p:txBody>
      </p:sp>
      <p:cxnSp>
        <p:nvCxnSpPr>
          <p:cNvPr id="63" name="直線矢印コネクタ 62"/>
          <p:cNvCxnSpPr/>
          <p:nvPr/>
        </p:nvCxnSpPr>
        <p:spPr>
          <a:xfrm>
            <a:off x="6600056" y="3645024"/>
            <a:ext cx="187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59496" y="3177352"/>
            <a:ext cx="0" cy="3600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400256" y="3140968"/>
            <a:ext cx="0" cy="504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991544" y="3177352"/>
            <a:ext cx="0" cy="259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67608" y="3177352"/>
            <a:ext cx="0" cy="22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87688" y="3140968"/>
            <a:ext cx="0" cy="190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519936" y="3177352"/>
            <a:ext cx="0" cy="154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951984" y="3177352"/>
            <a:ext cx="0" cy="115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600056" y="3177352"/>
            <a:ext cx="0" cy="82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672064" y="2697396"/>
            <a:ext cx="648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b="1" dirty="0">
                <a:solidFill>
                  <a:schemeClr val="tx1"/>
                </a:solidFill>
                <a:latin typeface="+mj-ea"/>
                <a:ea typeface="+mj-ea"/>
              </a:rPr>
              <a:t>現代</a:t>
            </a:r>
          </a:p>
        </p:txBody>
      </p:sp>
      <p:sp>
        <p:nvSpPr>
          <p:cNvPr id="73" name="角丸四角形 72"/>
          <p:cNvSpPr/>
          <p:nvPr/>
        </p:nvSpPr>
        <p:spPr>
          <a:xfrm>
            <a:off x="3575760" y="3140968"/>
            <a:ext cx="194417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今ある事：教会時代</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（２～３章）</a:t>
            </a:r>
          </a:p>
        </p:txBody>
      </p:sp>
      <p:cxnSp>
        <p:nvCxnSpPr>
          <p:cNvPr id="75" name="直線矢印コネクタ 74"/>
          <p:cNvCxnSpPr/>
          <p:nvPr/>
        </p:nvCxnSpPr>
        <p:spPr>
          <a:xfrm>
            <a:off x="7320136" y="2924944"/>
            <a:ext cx="3204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8616576" y="2276872"/>
            <a:ext cx="26640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この後に起こる事</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（４～２２章）</a:t>
            </a:r>
          </a:p>
        </p:txBody>
      </p:sp>
      <p:sp>
        <p:nvSpPr>
          <p:cNvPr id="59" name="星 5 58"/>
          <p:cNvSpPr/>
          <p:nvPr/>
        </p:nvSpPr>
        <p:spPr>
          <a:xfrm>
            <a:off x="1775520" y="6237312"/>
            <a:ext cx="180000" cy="18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cxnSp>
        <p:nvCxnSpPr>
          <p:cNvPr id="77" name="直線矢印コネクタ 76"/>
          <p:cNvCxnSpPr/>
          <p:nvPr/>
        </p:nvCxnSpPr>
        <p:spPr>
          <a:xfrm rot="10800000">
            <a:off x="8436496" y="3573016"/>
            <a:ext cx="2124000" cy="0"/>
          </a:xfrm>
          <a:prstGeom prst="straightConnector1">
            <a:avLst/>
          </a:prstGeom>
          <a:ln w="38100">
            <a:solidFill>
              <a:schemeClr val="accent2">
                <a:lumMod val="7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8436936" y="3140968"/>
            <a:ext cx="2411593" cy="45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200" b="1" dirty="0">
                <a:solidFill>
                  <a:schemeClr val="accent2">
                    <a:lumMod val="75000"/>
                  </a:schemeClr>
                </a:solidFill>
                <a:latin typeface="+mj-ea"/>
                <a:ea typeface="+mj-ea"/>
              </a:rPr>
              <a:t>宗教的大バビロン・大淫婦（</a:t>
            </a:r>
            <a:r>
              <a:rPr lang="en-US" altLang="ja-JP" sz="1200" b="1" dirty="0">
                <a:solidFill>
                  <a:schemeClr val="accent2">
                    <a:lumMod val="75000"/>
                  </a:schemeClr>
                </a:solidFill>
                <a:latin typeface="+mj-ea"/>
                <a:ea typeface="+mj-ea"/>
              </a:rPr>
              <a:t>17</a:t>
            </a:r>
            <a:r>
              <a:rPr lang="ja-JP" altLang="en-US" sz="1200" b="1" dirty="0">
                <a:solidFill>
                  <a:schemeClr val="accent2">
                    <a:lumMod val="75000"/>
                  </a:schemeClr>
                </a:solidFill>
                <a:latin typeface="+mj-ea"/>
                <a:ea typeface="+mj-ea"/>
              </a:rPr>
              <a:t>章）</a:t>
            </a:r>
          </a:p>
        </p:txBody>
      </p:sp>
      <p:cxnSp>
        <p:nvCxnSpPr>
          <p:cNvPr id="74" name="直線矢印コネクタ 73"/>
          <p:cNvCxnSpPr/>
          <p:nvPr/>
        </p:nvCxnSpPr>
        <p:spPr>
          <a:xfrm>
            <a:off x="1559496" y="3140968"/>
            <a:ext cx="6948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星 5 102"/>
          <p:cNvSpPr/>
          <p:nvPr/>
        </p:nvSpPr>
        <p:spPr>
          <a:xfrm>
            <a:off x="1703512" y="2996952"/>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8" name="星 5 57"/>
          <p:cNvSpPr/>
          <p:nvPr/>
        </p:nvSpPr>
        <p:spPr>
          <a:xfrm>
            <a:off x="6816080" y="299695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0" name="角丸四角形 89"/>
          <p:cNvSpPr/>
          <p:nvPr/>
        </p:nvSpPr>
        <p:spPr>
          <a:xfrm>
            <a:off x="6501010" y="1343430"/>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教会の携挙と復活の時期</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（第一の復活の二組目）</a:t>
            </a:r>
            <a:endParaRPr lang="en-US" altLang="ja-JP" sz="1400" b="1" dirty="0">
              <a:solidFill>
                <a:sysClr val="windowText" lastClr="000000"/>
              </a:solidFill>
              <a:latin typeface="+mj-ea"/>
              <a:ea typeface="+mj-ea"/>
            </a:endParaRPr>
          </a:p>
        </p:txBody>
      </p:sp>
      <p:sp>
        <p:nvSpPr>
          <p:cNvPr id="91" name="角丸四角形 90"/>
          <p:cNvSpPr/>
          <p:nvPr/>
        </p:nvSpPr>
        <p:spPr>
          <a:xfrm>
            <a:off x="1703512" y="1808896"/>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メシアの復活</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（第一の復活の初穂）</a:t>
            </a:r>
            <a:endParaRPr lang="en-US" altLang="ja-JP" sz="1400" b="1" dirty="0">
              <a:solidFill>
                <a:sysClr val="windowText" lastClr="000000"/>
              </a:solidFill>
              <a:latin typeface="+mj-ea"/>
              <a:ea typeface="+mj-ea"/>
            </a:endParaRPr>
          </a:p>
        </p:txBody>
      </p:sp>
      <p:cxnSp>
        <p:nvCxnSpPr>
          <p:cNvPr id="8" name="直線コネクタ 7"/>
          <p:cNvCxnSpPr/>
          <p:nvPr/>
        </p:nvCxnSpPr>
        <p:spPr>
          <a:xfrm flipH="1">
            <a:off x="1631504" y="2348880"/>
            <a:ext cx="576064" cy="3485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1415480" y="2697396"/>
            <a:ext cx="936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schemeClr val="tx1"/>
                </a:solidFill>
                <a:latin typeface="+mj-ea"/>
                <a:ea typeface="+mj-ea"/>
              </a:rPr>
              <a:t>主の日</a:t>
            </a:r>
          </a:p>
        </p:txBody>
      </p:sp>
      <p:sp>
        <p:nvSpPr>
          <p:cNvPr id="71" name="角丸四角形 70"/>
          <p:cNvSpPr/>
          <p:nvPr/>
        </p:nvSpPr>
        <p:spPr>
          <a:xfrm>
            <a:off x="2495600" y="5517232"/>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79" name="角丸四角形 78"/>
          <p:cNvSpPr/>
          <p:nvPr/>
        </p:nvSpPr>
        <p:spPr>
          <a:xfrm>
            <a:off x="6600056" y="400506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0" name="角丸四角形 79"/>
          <p:cNvSpPr/>
          <p:nvPr/>
        </p:nvSpPr>
        <p:spPr>
          <a:xfrm>
            <a:off x="6888088" y="364502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b="1" dirty="0">
                <a:solidFill>
                  <a:srgbClr val="CC0000"/>
                </a:solidFill>
                <a:latin typeface="+mj-ea"/>
              </a:rPr>
              <a:t>×</a:t>
            </a:r>
            <a:endParaRPr lang="ja-JP" altLang="en-US" sz="2800" b="1" dirty="0">
              <a:solidFill>
                <a:srgbClr val="CC0000"/>
              </a:solidFill>
              <a:latin typeface="+mj-ea"/>
            </a:endParaRPr>
          </a:p>
        </p:txBody>
      </p:sp>
      <p:sp>
        <p:nvSpPr>
          <p:cNvPr id="81" name="角丸四角形 80"/>
          <p:cNvSpPr/>
          <p:nvPr/>
        </p:nvSpPr>
        <p:spPr>
          <a:xfrm>
            <a:off x="1919536" y="583012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2" name="角丸四角形 81"/>
          <p:cNvSpPr/>
          <p:nvPr/>
        </p:nvSpPr>
        <p:spPr>
          <a:xfrm>
            <a:off x="5447928" y="472514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3" name="角丸四角形 82"/>
          <p:cNvSpPr/>
          <p:nvPr/>
        </p:nvSpPr>
        <p:spPr>
          <a:xfrm>
            <a:off x="5879976" y="436510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4" name="角丸四角形 83"/>
          <p:cNvSpPr/>
          <p:nvPr/>
        </p:nvSpPr>
        <p:spPr>
          <a:xfrm>
            <a:off x="3287688" y="508518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94" name="テキスト ボックス 93"/>
          <p:cNvSpPr txBox="1"/>
          <p:nvPr/>
        </p:nvSpPr>
        <p:spPr>
          <a:xfrm>
            <a:off x="1" y="-11542"/>
            <a:ext cx="11707318" cy="1415772"/>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Ⅳ.6</a:t>
            </a:r>
            <a:r>
              <a:rPr lang="ja-JP" altLang="en-US" sz="54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教会に</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対する褒め</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言葉</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番目の教会は全く褒めるところのない教会</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2641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256032" y="1060444"/>
            <a:ext cx="12326112" cy="1384995"/>
          </a:xfrm>
          <a:prstGeom prst="rect">
            <a:avLst/>
          </a:prstGeom>
          <a:noFill/>
        </p:spPr>
        <p:txBody>
          <a:bodyPr wrap="square">
            <a:spAutoFit/>
          </a:bodyPr>
          <a:lstStyle/>
          <a:p>
            <a:pPr>
              <a:defRPr/>
            </a:pP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en-US" altLang="ja-JP" sz="2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章に出てくる栄光のイエスの姿からの描写</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各教会への手紙は、イエスの姿の一つか二つの要因を引用。</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どの部分を引用するかは、宛先の教会の状況による。</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4" name="テキスト ボックス 3"/>
          <p:cNvSpPr txBox="1"/>
          <p:nvPr/>
        </p:nvSpPr>
        <p:spPr>
          <a:xfrm>
            <a:off x="256032" y="2593061"/>
            <a:ext cx="11990832" cy="954107"/>
          </a:xfrm>
          <a:prstGeom prst="rect">
            <a:avLst/>
          </a:prstGeom>
          <a:noFill/>
        </p:spPr>
        <p:txBody>
          <a:bodyPr wrap="square">
            <a:spAutoFit/>
          </a:bodyPr>
          <a:lstStyle/>
          <a:p>
            <a:pPr>
              <a:defRPr/>
            </a:pP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2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わたしは知っている」</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*イエスは</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地域教会で起こっている出来事を、事細かに知っておられる。</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6" name="テキスト ボックス 5"/>
          <p:cNvSpPr txBox="1"/>
          <p:nvPr/>
        </p:nvSpPr>
        <p:spPr>
          <a:xfrm>
            <a:off x="256032" y="3694790"/>
            <a:ext cx="12326112" cy="1384995"/>
          </a:xfrm>
          <a:prstGeom prst="rect">
            <a:avLst/>
          </a:prstGeom>
          <a:noFill/>
        </p:spPr>
        <p:txBody>
          <a:bodyPr wrap="square">
            <a:spAutoFit/>
          </a:bodyPr>
          <a:lstStyle/>
          <a:p>
            <a:pPr>
              <a:defRPr/>
            </a:pP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2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打ち勝つ者は」、「勝利する者」</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その教会に属する各個人に対して宛てられている言葉であり</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その</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教会の問題に打ち勝つ人には、特別な祝福が約束される。</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256032" y="5227408"/>
            <a:ext cx="12856464" cy="954107"/>
          </a:xfrm>
          <a:prstGeom prst="rect">
            <a:avLst/>
          </a:prstGeom>
          <a:noFill/>
        </p:spPr>
        <p:txBody>
          <a:bodyPr wrap="square">
            <a:spAutoFit/>
          </a:bodyPr>
          <a:lstStyle/>
          <a:p>
            <a:pPr>
              <a:defRPr/>
            </a:pP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a:t>
            </a:r>
            <a:r>
              <a:rPr lang="ja-JP" altLang="en-US" sz="28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耳のある者は御霊が教会に語ることを聞きなさい」</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*各教会はこの手紙で教えられていることに従う責任がある。</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9" name="テキスト ボックス 8"/>
          <p:cNvSpPr txBox="1"/>
          <p:nvPr/>
        </p:nvSpPr>
        <p:spPr>
          <a:xfrm>
            <a:off x="0" y="37460"/>
            <a:ext cx="12091916" cy="923330"/>
          </a:xfrm>
          <a:prstGeom prst="rect">
            <a:avLst/>
          </a:prstGeom>
          <a:noFill/>
        </p:spPr>
        <p:txBody>
          <a:bodyPr wrap="square">
            <a:spAutoFit/>
          </a:bodyPr>
          <a:lstStyle/>
          <a:p>
            <a:pPr>
              <a:defRPr/>
            </a:pP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Ⅴ.4</a:t>
            </a:r>
            <a:r>
              <a:rPr lang="ja-JP" altLang="en-US" sz="54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つの共</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通する内容</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9169179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0" y="93384"/>
            <a:ext cx="12192000" cy="923330"/>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Ⅵ.</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アウトライン</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p>
        </p:txBody>
      </p:sp>
      <p:grpSp>
        <p:nvGrpSpPr>
          <p:cNvPr id="28" name="グループ化 27"/>
          <p:cNvGrpSpPr/>
          <p:nvPr/>
        </p:nvGrpSpPr>
        <p:grpSpPr>
          <a:xfrm>
            <a:off x="557359" y="1131844"/>
            <a:ext cx="12431947" cy="720000"/>
            <a:chOff x="557359" y="1131844"/>
            <a:chExt cx="12431947" cy="720000"/>
          </a:xfrm>
        </p:grpSpPr>
        <p:sp>
          <p:nvSpPr>
            <p:cNvPr id="6" name="テキスト ボックス 5"/>
            <p:cNvSpPr txBox="1"/>
            <p:nvPr/>
          </p:nvSpPr>
          <p:spPr>
            <a:xfrm>
              <a:off x="2688336" y="1199457"/>
              <a:ext cx="10300970" cy="584775"/>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⇒手紙</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宛先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教会の守護天使。</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2" name="円/楕円 11"/>
            <p:cNvSpPr/>
            <p:nvPr/>
          </p:nvSpPr>
          <p:spPr>
            <a:xfrm>
              <a:off x="557359" y="1131844"/>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13" name="テキスト ボックス 12"/>
            <p:cNvSpPr txBox="1"/>
            <p:nvPr/>
          </p:nvSpPr>
          <p:spPr>
            <a:xfrm>
              <a:off x="1296695" y="1199457"/>
              <a:ext cx="1633586"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マーク</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6" name="グループ化 25"/>
          <p:cNvGrpSpPr/>
          <p:nvPr/>
        </p:nvGrpSpPr>
        <p:grpSpPr>
          <a:xfrm>
            <a:off x="557359" y="1995586"/>
            <a:ext cx="13871873" cy="1077218"/>
            <a:chOff x="557359" y="2090793"/>
            <a:chExt cx="13871873" cy="1077218"/>
          </a:xfrm>
        </p:grpSpPr>
        <p:sp>
          <p:nvSpPr>
            <p:cNvPr id="7" name="テキスト ボックス 6"/>
            <p:cNvSpPr txBox="1"/>
            <p:nvPr/>
          </p:nvSpPr>
          <p:spPr>
            <a:xfrm>
              <a:off x="2688336" y="2090793"/>
              <a:ext cx="11740896" cy="1077218"/>
            </a:xfrm>
            <a:prstGeom prst="rect">
              <a:avLst/>
            </a:prstGeom>
            <a:noFill/>
          </p:spPr>
          <p:txBody>
            <a:bodyPr wrap="square">
              <a:spAutoFit/>
            </a:bodyPr>
            <a:lstStyle/>
            <a:p>
              <a:pPr>
                <a:defRPr/>
              </a:pP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⇒イエス</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描写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抱える</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問題</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を解決するに</a:t>
              </a: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必要</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なイエスのご性質。</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4" name="円/楕円 13"/>
            <p:cNvSpPr/>
            <p:nvPr/>
          </p:nvSpPr>
          <p:spPr>
            <a:xfrm>
              <a:off x="557359" y="226940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19" name="テキスト ボックス 18"/>
            <p:cNvSpPr txBox="1"/>
            <p:nvPr/>
          </p:nvSpPr>
          <p:spPr>
            <a:xfrm>
              <a:off x="1296695" y="2337015"/>
              <a:ext cx="1633586"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マーク</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5" name="グループ化 24"/>
          <p:cNvGrpSpPr/>
          <p:nvPr/>
        </p:nvGrpSpPr>
        <p:grpSpPr>
          <a:xfrm>
            <a:off x="557359" y="3216546"/>
            <a:ext cx="11274977" cy="720000"/>
            <a:chOff x="557359" y="3050728"/>
            <a:chExt cx="11274977" cy="720000"/>
          </a:xfrm>
        </p:grpSpPr>
        <p:sp>
          <p:nvSpPr>
            <p:cNvPr id="8" name="テキスト ボックス 7"/>
            <p:cNvSpPr txBox="1"/>
            <p:nvPr/>
          </p:nvSpPr>
          <p:spPr>
            <a:xfrm>
              <a:off x="2688336" y="3118341"/>
              <a:ext cx="9144000" cy="584775"/>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への褒め言葉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5" name="円/楕円 14"/>
            <p:cNvSpPr/>
            <p:nvPr/>
          </p:nvSpPr>
          <p:spPr>
            <a:xfrm>
              <a:off x="557359" y="3050728"/>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賞</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1296695" y="3118341"/>
              <a:ext cx="1633586"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マーク</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4" name="グループ化 23"/>
          <p:cNvGrpSpPr/>
          <p:nvPr/>
        </p:nvGrpSpPr>
        <p:grpSpPr>
          <a:xfrm>
            <a:off x="557359" y="4080288"/>
            <a:ext cx="11274977" cy="720000"/>
            <a:chOff x="557359" y="3842224"/>
            <a:chExt cx="11274977" cy="720000"/>
          </a:xfrm>
        </p:grpSpPr>
        <p:sp>
          <p:nvSpPr>
            <p:cNvPr id="9" name="テキスト ボックス 8"/>
            <p:cNvSpPr txBox="1"/>
            <p:nvPr/>
          </p:nvSpPr>
          <p:spPr>
            <a:xfrm>
              <a:off x="2688336" y="3909837"/>
              <a:ext cx="9144000" cy="584775"/>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叱責</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6" name="円/楕円 15"/>
            <p:cNvSpPr/>
            <p:nvPr/>
          </p:nvSpPr>
          <p:spPr>
            <a:xfrm>
              <a:off x="557359" y="3842224"/>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21" name="テキスト ボックス 20"/>
            <p:cNvSpPr txBox="1"/>
            <p:nvPr/>
          </p:nvSpPr>
          <p:spPr>
            <a:xfrm>
              <a:off x="1296695" y="3909837"/>
              <a:ext cx="1633586"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マーク</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3" name="グループ化 2"/>
          <p:cNvGrpSpPr/>
          <p:nvPr/>
        </p:nvGrpSpPr>
        <p:grpSpPr>
          <a:xfrm>
            <a:off x="557359" y="4944030"/>
            <a:ext cx="11274977" cy="720000"/>
            <a:chOff x="557359" y="4735952"/>
            <a:chExt cx="11274977" cy="720000"/>
          </a:xfrm>
        </p:grpSpPr>
        <p:sp>
          <p:nvSpPr>
            <p:cNvPr id="10" name="テキスト ボックス 9"/>
            <p:cNvSpPr txBox="1"/>
            <p:nvPr/>
          </p:nvSpPr>
          <p:spPr>
            <a:xfrm>
              <a:off x="2688336" y="4803565"/>
              <a:ext cx="9144000" cy="584775"/>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問題</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解決の勧めの言葉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7" name="円/楕円 16"/>
            <p:cNvSpPr/>
            <p:nvPr/>
          </p:nvSpPr>
          <p:spPr>
            <a:xfrm>
              <a:off x="557359" y="473595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励</a:t>
              </a:r>
            </a:p>
          </p:txBody>
        </p:sp>
        <p:sp>
          <p:nvSpPr>
            <p:cNvPr id="22" name="テキスト ボックス 21"/>
            <p:cNvSpPr txBox="1"/>
            <p:nvPr/>
          </p:nvSpPr>
          <p:spPr>
            <a:xfrm>
              <a:off x="1296695" y="4803565"/>
              <a:ext cx="1633586"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マーク</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 name="グループ化 1"/>
          <p:cNvGrpSpPr/>
          <p:nvPr/>
        </p:nvGrpSpPr>
        <p:grpSpPr>
          <a:xfrm>
            <a:off x="557359" y="5807773"/>
            <a:ext cx="11274977" cy="720000"/>
            <a:chOff x="557359" y="5807773"/>
            <a:chExt cx="11274977" cy="720000"/>
          </a:xfrm>
        </p:grpSpPr>
        <p:sp>
          <p:nvSpPr>
            <p:cNvPr id="11" name="テキスト ボックス 10"/>
            <p:cNvSpPr txBox="1"/>
            <p:nvPr/>
          </p:nvSpPr>
          <p:spPr>
            <a:xfrm>
              <a:off x="2688336" y="5875386"/>
              <a:ext cx="9144000" cy="584775"/>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勝利</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する個人への祝福の言葉</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8" name="円/楕円 17"/>
            <p:cNvSpPr/>
            <p:nvPr/>
          </p:nvSpPr>
          <p:spPr>
            <a:xfrm>
              <a:off x="557359" y="5807773"/>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23" name="テキスト ボックス 22"/>
            <p:cNvSpPr txBox="1"/>
            <p:nvPr/>
          </p:nvSpPr>
          <p:spPr>
            <a:xfrm>
              <a:off x="1296695" y="5875386"/>
              <a:ext cx="1633586" cy="584775"/>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マーク</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1797318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262192" y="1022797"/>
            <a:ext cx="11929808" cy="1446550"/>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実際</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a:t>
            </a:r>
            <a:r>
              <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a:t>
            </a:r>
            <a:endParaRPr lang="en-US" altLang="ja-JP" sz="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当時小アジアに存在していた実際の</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2800" dirty="0" err="1">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地域教会に</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宛て</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メッセージ</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であると同時に、当時の全教会に対する</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メッセージ</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9" name="テキスト ボックス 8"/>
          <p:cNvSpPr txBox="1"/>
          <p:nvPr/>
        </p:nvSpPr>
        <p:spPr>
          <a:xfrm>
            <a:off x="262192" y="2546629"/>
            <a:ext cx="11929808" cy="1877437"/>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a:t>
            </a:r>
            <a:r>
              <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型」</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教会史のどの時代にも「教会の</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2800" dirty="0" err="1">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型」は必ず存在した。</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*各地域</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教会は何れの型に分類</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される</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2800" dirty="0" err="1">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特徴を併せ持つ場合もある）</a:t>
            </a:r>
            <a:endParaRPr lang="en-US" altLang="ja-JP" sz="28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0" name="テキスト ボックス 9"/>
          <p:cNvSpPr txBox="1"/>
          <p:nvPr/>
        </p:nvSpPr>
        <p:spPr>
          <a:xfrm>
            <a:off x="262192" y="4501349"/>
            <a:ext cx="11929809" cy="1938992"/>
          </a:xfrm>
          <a:prstGeom prst="rect">
            <a:avLst/>
          </a:prstGeom>
          <a:noFill/>
        </p:spPr>
        <p:txBody>
          <a:bodyPr wrap="square">
            <a:spAutoFit/>
          </a:bodyPr>
          <a:lstStyle/>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32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a:t>
            </a:r>
            <a:r>
              <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2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型」は、</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それぞれの時代の教会の特徴を預言的に表している。</a:t>
            </a:r>
            <a:endParaRPr lang="en-US" altLang="ja-JP" sz="32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教会時代の</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流れ順に</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、その特徴を持った教会が</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リストアップ</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各教会の名前も重要な意味を持っている</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11" name="テキスト ボックス 10"/>
          <p:cNvSpPr txBox="1"/>
          <p:nvPr/>
        </p:nvSpPr>
        <p:spPr>
          <a:xfrm>
            <a:off x="119919" y="44356"/>
            <a:ext cx="12007121" cy="923330"/>
          </a:xfrm>
          <a:prstGeom prst="rect">
            <a:avLst/>
          </a:prstGeom>
          <a:noFill/>
        </p:spPr>
        <p:txBody>
          <a:bodyPr wrap="square">
            <a:spAutoFit/>
          </a:bodyPr>
          <a:lstStyle/>
          <a:p>
            <a:pPr>
              <a:defRPr/>
            </a:pP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Ⅶ</a:t>
            </a: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54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意味（</a:t>
            </a:r>
            <a:r>
              <a:rPr lang="ja-JP" altLang="en-US"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３つの側面）</a:t>
            </a:r>
            <a:endParaRPr lang="en-US" altLang="ja-JP" sz="54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5516757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310896" y="199756"/>
            <a:ext cx="11686032" cy="6438788"/>
          </a:xfrm>
          <a:prstGeom prst="rect">
            <a:avLst/>
          </a:prstGeom>
        </p:spPr>
      </p:pic>
    </p:spTree>
    <p:extLst>
      <p:ext uri="{BB962C8B-B14F-4D97-AF65-F5344CB8AC3E}">
        <p14:creationId xmlns:p14="http://schemas.microsoft.com/office/powerpoint/2010/main" val="3788315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39190" y="104771"/>
            <a:ext cx="11909121" cy="6606579"/>
          </a:xfrm>
          <a:prstGeom prst="rect">
            <a:avLst/>
          </a:prstGeom>
        </p:spPr>
      </p:pic>
    </p:spTree>
    <p:extLst>
      <p:ext uri="{BB962C8B-B14F-4D97-AF65-F5344CB8AC3E}">
        <p14:creationId xmlns:p14="http://schemas.microsoft.com/office/powerpoint/2010/main" val="788245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50125" y="240025"/>
            <a:ext cx="11900848" cy="6278642"/>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お願い！</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このパワーポイント資料は</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Clay </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クレイ</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聖書解説</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コレクション</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ヨハネの黙示録</a:t>
            </a:r>
            <a:r>
              <a:rPr lang="ja-JP" altLang="en-US"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54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を基に作成しております。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ハーベスト・タイム・</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ミニストリーズから発売の</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電子書籍版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書籍版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紙版</a:t>
            </a:r>
            <a:r>
              <a:rPr lang="en-US" altLang="ja-JP"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28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テキスト</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と合わせて</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必</a:t>
            </a: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ずご参照・ご活用下さい！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*神戸聖書フォーラムでまとめ買いしております。</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お求めの際はお気軽にお声掛け下さい。</a:t>
            </a:r>
            <a:endPar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781789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983433" y="692696"/>
            <a:ext cx="9802231" cy="6048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pic>
        <p:nvPicPr>
          <p:cNvPr id="11" name="図 10"/>
          <p:cNvPicPr>
            <a:picLocks noChangeAspect="1"/>
          </p:cNvPicPr>
          <p:nvPr/>
        </p:nvPicPr>
        <p:blipFill>
          <a:blip r:embed="rId3"/>
          <a:stretch>
            <a:fillRect/>
          </a:stretch>
        </p:blipFill>
        <p:spPr>
          <a:xfrm>
            <a:off x="1038200" y="768102"/>
            <a:ext cx="8154144" cy="2179130"/>
          </a:xfrm>
          <a:prstGeom prst="rect">
            <a:avLst/>
          </a:prstGeom>
        </p:spPr>
      </p:pic>
      <p:grpSp>
        <p:nvGrpSpPr>
          <p:cNvPr id="85" name="グループ化 84"/>
          <p:cNvGrpSpPr/>
          <p:nvPr/>
        </p:nvGrpSpPr>
        <p:grpSpPr>
          <a:xfrm>
            <a:off x="1559496" y="2792454"/>
            <a:ext cx="6840000" cy="3948914"/>
            <a:chOff x="0" y="0"/>
            <a:chExt cx="6984553" cy="3588874"/>
          </a:xfrm>
        </p:grpSpPr>
        <p:sp>
          <p:nvSpPr>
            <p:cNvPr id="86" name="正方形/長方形 85"/>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7" name="正方形/長方形 86"/>
            <p:cNvSpPr/>
            <p:nvPr/>
          </p:nvSpPr>
          <p:spPr>
            <a:xfrm>
              <a:off x="0" y="0"/>
              <a:ext cx="6984553" cy="3588874"/>
            </a:xfrm>
            <a:prstGeom prst="rect">
              <a:avLst/>
            </a:prstGeom>
            <a:gradFill flip="none" rotWithShape="1">
              <a:gsLst>
                <a:gs pos="39000">
                  <a:schemeClr val="accent1">
                    <a:lumMod val="7000"/>
                    <a:lumOff val="93000"/>
                    <a:alpha val="0"/>
                  </a:schemeClr>
                </a:gs>
                <a:gs pos="0">
                  <a:schemeClr val="accent1">
                    <a:lumMod val="62000"/>
                    <a:lumOff val="3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8" name="正方形/長方形 87"/>
            <p:cNvSpPr/>
            <p:nvPr/>
          </p:nvSpPr>
          <p:spPr>
            <a:xfrm>
              <a:off x="0" y="0"/>
              <a:ext cx="6984553" cy="3588874"/>
            </a:xfrm>
            <a:prstGeom prst="rect">
              <a:avLst/>
            </a:prstGeom>
            <a:gradFill flip="none" rotWithShape="1">
              <a:gsLst>
                <a:gs pos="38000">
                  <a:schemeClr val="accent1">
                    <a:lumMod val="7000"/>
                    <a:lumOff val="93000"/>
                    <a:alpha val="0"/>
                  </a:schemeClr>
                </a:gs>
                <a:gs pos="0">
                  <a:schemeClr val="accent1">
                    <a:lumMod val="62000"/>
                    <a:lumOff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9" name="正方形/長方形 88"/>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sp>
        <p:nvSpPr>
          <p:cNvPr id="7" name="テキスト ボックス 6"/>
          <p:cNvSpPr txBox="1"/>
          <p:nvPr/>
        </p:nvSpPr>
        <p:spPr>
          <a:xfrm>
            <a:off x="1070992" y="5422"/>
            <a:ext cx="9777536" cy="646331"/>
          </a:xfrm>
          <a:prstGeom prst="rect">
            <a:avLst/>
          </a:prstGeom>
          <a:noFill/>
        </p:spPr>
        <p:txBody>
          <a:bodyPr wrap="square" numCol="1" spcCol="144000">
            <a:spAutoFit/>
          </a:bodyPr>
          <a:lstStyle/>
          <a:p>
            <a:pPr algn="ctr">
              <a:spcBef>
                <a:spcPts val="600"/>
              </a:spcBef>
              <a:spcAft>
                <a:spcPts val="600"/>
              </a:spcAft>
              <a:defRPr/>
            </a:pP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七つの教会の意味「教会の</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七つの型</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 name="直線矢印コネクタ 17"/>
          <p:cNvCxnSpPr/>
          <p:nvPr/>
        </p:nvCxnSpPr>
        <p:spPr>
          <a:xfrm>
            <a:off x="1703544" y="6165304"/>
            <a:ext cx="288000" cy="0"/>
          </a:xfrm>
          <a:prstGeom prst="straightConnector1">
            <a:avLst/>
          </a:prstGeom>
          <a:ln w="2540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055440" y="590213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81</a:t>
            </a:r>
            <a:r>
              <a:rPr lang="ja-JP" altLang="en-US" b="1" dirty="0">
                <a:solidFill>
                  <a:srgbClr val="000099"/>
                </a:solidFill>
                <a:latin typeface="+mj-ea"/>
                <a:ea typeface="+mj-ea"/>
              </a:rPr>
              <a:t>～</a:t>
            </a:r>
            <a:r>
              <a:rPr lang="en-US" altLang="ja-JP" b="1" dirty="0">
                <a:solidFill>
                  <a:srgbClr val="000099"/>
                </a:solidFill>
                <a:latin typeface="+mj-ea"/>
                <a:ea typeface="+mj-ea"/>
              </a:rPr>
              <a:t>96</a:t>
            </a:r>
            <a:r>
              <a:rPr lang="ja-JP" altLang="en-US" b="1" dirty="0">
                <a:solidFill>
                  <a:srgbClr val="000099"/>
                </a:solidFill>
                <a:latin typeface="+mj-ea"/>
                <a:ea typeface="+mj-ea"/>
              </a:rPr>
              <a:t>年</a:t>
            </a:r>
          </a:p>
        </p:txBody>
      </p:sp>
      <p:cxnSp>
        <p:nvCxnSpPr>
          <p:cNvPr id="26" name="カギ線コネクタ 25"/>
          <p:cNvCxnSpPr/>
          <p:nvPr/>
        </p:nvCxnSpPr>
        <p:spPr>
          <a:xfrm rot="16200000" flipV="1">
            <a:off x="1775528" y="6309352"/>
            <a:ext cx="360000" cy="216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135560" y="6322936"/>
            <a:ext cx="6120680" cy="490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chemeClr val="tx1"/>
                </a:solidFill>
                <a:effectLst>
                  <a:outerShdw blurRad="38100" dist="38100" dir="2700000" algn="tl">
                    <a:srgbClr val="000000">
                      <a:alpha val="43137"/>
                    </a:srgbClr>
                  </a:outerShdw>
                </a:effectLst>
                <a:latin typeface="+mj-ea"/>
                <a:ea typeface="+mj-ea"/>
              </a:rPr>
              <a:t>Ⅰ</a:t>
            </a:r>
            <a:r>
              <a:rPr lang="ja-JP" altLang="en-US" sz="1200" b="1" dirty="0">
                <a:solidFill>
                  <a:schemeClr val="tx1"/>
                </a:solidFill>
                <a:effectLst>
                  <a:outerShdw blurRad="38100" dist="38100" dir="2700000" algn="tl">
                    <a:srgbClr val="000000">
                      <a:alpha val="43137"/>
                    </a:srgbClr>
                  </a:outerShdw>
                </a:effectLst>
                <a:latin typeface="+mj-ea"/>
                <a:ea typeface="+mj-ea"/>
              </a:rPr>
              <a:t>あなたの見た事（１章）</a:t>
            </a:r>
            <a:r>
              <a:rPr lang="ja-JP" altLang="en-US" sz="1200" b="1" dirty="0">
                <a:solidFill>
                  <a:srgbClr val="000099"/>
                </a:solidFill>
                <a:latin typeface="+mj-ea"/>
                <a:ea typeface="+mj-ea"/>
              </a:rPr>
              <a:t>　　</a:t>
            </a:r>
            <a:r>
              <a:rPr lang="ja-JP" altLang="en-US" sz="1200" b="1" dirty="0">
                <a:solidFill>
                  <a:schemeClr val="tx1"/>
                </a:solidFill>
                <a:latin typeface="+mj-ea"/>
                <a:ea typeface="+mj-ea"/>
              </a:rPr>
              <a:t>　　</a:t>
            </a:r>
            <a:r>
              <a:rPr lang="ja-JP" altLang="en-US" sz="1200" b="1" dirty="0">
                <a:solidFill>
                  <a:schemeClr val="tx1"/>
                </a:solidFill>
                <a:effectLst>
                  <a:outerShdw blurRad="38100" dist="38100" dir="2700000" algn="tl">
                    <a:srgbClr val="000000">
                      <a:alpha val="43137"/>
                    </a:srgbClr>
                  </a:outerShdw>
                </a:effectLst>
                <a:latin typeface="+mn-ea"/>
              </a:rPr>
              <a:t>主の日：</a:t>
            </a:r>
            <a:r>
              <a:rPr lang="ja-JP" altLang="en-US" sz="1200" b="1" dirty="0">
                <a:solidFill>
                  <a:schemeClr val="tx1"/>
                </a:solidFill>
                <a:effectLst>
                  <a:outerShdw blurRad="38100" dist="38100" dir="2700000" algn="tl">
                    <a:srgbClr val="000000">
                      <a:alpha val="43137"/>
                    </a:srgbClr>
                  </a:outerShdw>
                </a:effectLst>
                <a:latin typeface="+mn-ea"/>
                <a:cs typeface="メイリオ" panose="020B0604030504040204" pitchFamily="50" charset="-128"/>
              </a:rPr>
              <a:t>主の栄光が輝きでた特別な日</a:t>
            </a:r>
          </a:p>
        </p:txBody>
      </p:sp>
      <p:cxnSp>
        <p:nvCxnSpPr>
          <p:cNvPr id="27" name="直線矢印コネクタ 26"/>
          <p:cNvCxnSpPr/>
          <p:nvPr/>
        </p:nvCxnSpPr>
        <p:spPr>
          <a:xfrm>
            <a:off x="1559544" y="5805264"/>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163568" y="554209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30</a:t>
            </a:r>
            <a:r>
              <a:rPr lang="ja-JP" altLang="en-US" b="1" dirty="0">
                <a:solidFill>
                  <a:srgbClr val="000099"/>
                </a:solidFill>
                <a:latin typeface="+mj-ea"/>
                <a:ea typeface="+mj-ea"/>
              </a:rPr>
              <a:t>～</a:t>
            </a:r>
            <a:r>
              <a:rPr lang="en-US" altLang="ja-JP" b="1" dirty="0">
                <a:solidFill>
                  <a:srgbClr val="000099"/>
                </a:solidFill>
                <a:latin typeface="+mj-ea"/>
                <a:ea typeface="+mj-ea"/>
              </a:rPr>
              <a:t>100</a:t>
            </a:r>
            <a:r>
              <a:rPr lang="ja-JP" altLang="en-US" b="1" dirty="0">
                <a:solidFill>
                  <a:srgbClr val="000099"/>
                </a:solidFill>
                <a:latin typeface="+mj-ea"/>
                <a:ea typeface="+mj-ea"/>
              </a:rPr>
              <a:t>年頃</a:t>
            </a:r>
          </a:p>
        </p:txBody>
      </p:sp>
      <p:cxnSp>
        <p:nvCxnSpPr>
          <p:cNvPr id="35" name="カギ線コネクタ 34"/>
          <p:cNvCxnSpPr/>
          <p:nvPr/>
        </p:nvCxnSpPr>
        <p:spPr>
          <a:xfrm rot="16200000" flipV="1">
            <a:off x="1973544" y="58233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279576" y="5830124"/>
            <a:ext cx="375487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エペソ「使徒時代の教会」の型</a:t>
            </a:r>
          </a:p>
        </p:txBody>
      </p:sp>
      <p:cxnSp>
        <p:nvCxnSpPr>
          <p:cNvPr id="37" name="直線矢印コネクタ 36"/>
          <p:cNvCxnSpPr/>
          <p:nvPr/>
        </p:nvCxnSpPr>
        <p:spPr>
          <a:xfrm>
            <a:off x="1991544" y="5445224"/>
            <a:ext cx="576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1343472" y="518205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100</a:t>
            </a:r>
            <a:r>
              <a:rPr lang="ja-JP" altLang="en-US" b="1" dirty="0">
                <a:solidFill>
                  <a:srgbClr val="000099"/>
                </a:solidFill>
                <a:latin typeface="+mj-ea"/>
                <a:ea typeface="+mj-ea"/>
              </a:rPr>
              <a:t>～</a:t>
            </a:r>
            <a:r>
              <a:rPr lang="en-US" altLang="ja-JP" b="1" dirty="0">
                <a:solidFill>
                  <a:srgbClr val="000099"/>
                </a:solidFill>
                <a:latin typeface="+mj-ea"/>
                <a:ea typeface="+mj-ea"/>
              </a:rPr>
              <a:t>313</a:t>
            </a:r>
            <a:r>
              <a:rPr lang="ja-JP" altLang="en-US" b="1" dirty="0">
                <a:solidFill>
                  <a:srgbClr val="000099"/>
                </a:solidFill>
                <a:latin typeface="+mj-ea"/>
                <a:ea typeface="+mj-ea"/>
              </a:rPr>
              <a:t>年</a:t>
            </a:r>
          </a:p>
        </p:txBody>
      </p:sp>
      <p:cxnSp>
        <p:nvCxnSpPr>
          <p:cNvPr id="39" name="カギ線コネクタ 38"/>
          <p:cNvCxnSpPr/>
          <p:nvPr/>
        </p:nvCxnSpPr>
        <p:spPr>
          <a:xfrm rot="16200000" flipV="1">
            <a:off x="2513608" y="5499264"/>
            <a:ext cx="360000" cy="252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2856768" y="5470084"/>
            <a:ext cx="39593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スミルナ「迫害時代の教会」の型</a:t>
            </a:r>
          </a:p>
        </p:txBody>
      </p:sp>
      <p:sp>
        <p:nvSpPr>
          <p:cNvPr id="41" name="角丸四角形 40"/>
          <p:cNvSpPr/>
          <p:nvPr/>
        </p:nvSpPr>
        <p:spPr>
          <a:xfrm>
            <a:off x="2099704" y="482201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313</a:t>
            </a:r>
            <a:r>
              <a:rPr lang="ja-JP" altLang="en-US" b="1" dirty="0">
                <a:solidFill>
                  <a:srgbClr val="000099"/>
                </a:solidFill>
                <a:latin typeface="+mj-ea"/>
                <a:ea typeface="+mj-ea"/>
              </a:rPr>
              <a:t>～</a:t>
            </a:r>
            <a:r>
              <a:rPr lang="en-US" altLang="ja-JP" b="1" dirty="0">
                <a:solidFill>
                  <a:srgbClr val="000099"/>
                </a:solidFill>
                <a:latin typeface="+mj-ea"/>
                <a:ea typeface="+mj-ea"/>
              </a:rPr>
              <a:t>600</a:t>
            </a:r>
            <a:r>
              <a:rPr lang="ja-JP" altLang="en-US" b="1" dirty="0">
                <a:solidFill>
                  <a:srgbClr val="000099"/>
                </a:solidFill>
                <a:latin typeface="+mj-ea"/>
                <a:ea typeface="+mj-ea"/>
              </a:rPr>
              <a:t>年</a:t>
            </a:r>
          </a:p>
        </p:txBody>
      </p:sp>
      <p:cxnSp>
        <p:nvCxnSpPr>
          <p:cNvPr id="42" name="カギ線コネクタ 41"/>
          <p:cNvCxnSpPr/>
          <p:nvPr/>
        </p:nvCxnSpPr>
        <p:spPr>
          <a:xfrm rot="16200000" flipV="1">
            <a:off x="3269689" y="510322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3648856" y="5085184"/>
            <a:ext cx="331124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ペルガモ「国家教会」の型</a:t>
            </a:r>
          </a:p>
        </p:txBody>
      </p:sp>
      <p:cxnSp>
        <p:nvCxnSpPr>
          <p:cNvPr id="44" name="直線矢印コネクタ 43"/>
          <p:cNvCxnSpPr/>
          <p:nvPr/>
        </p:nvCxnSpPr>
        <p:spPr>
          <a:xfrm>
            <a:off x="2567688" y="5085184"/>
            <a:ext cx="720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331952" y="446197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600</a:t>
            </a:r>
            <a:r>
              <a:rPr lang="ja-JP" altLang="en-US" b="1" dirty="0">
                <a:solidFill>
                  <a:srgbClr val="000099"/>
                </a:solidFill>
                <a:latin typeface="+mj-ea"/>
                <a:ea typeface="+mj-ea"/>
              </a:rPr>
              <a:t>～</a:t>
            </a:r>
            <a:r>
              <a:rPr lang="en-US" altLang="ja-JP" b="1" dirty="0">
                <a:solidFill>
                  <a:srgbClr val="000099"/>
                </a:solidFill>
                <a:latin typeface="+mj-ea"/>
                <a:ea typeface="+mj-ea"/>
              </a:rPr>
              <a:t>1517</a:t>
            </a:r>
            <a:r>
              <a:rPr lang="ja-JP" altLang="en-US" b="1" dirty="0">
                <a:solidFill>
                  <a:srgbClr val="000099"/>
                </a:solidFill>
                <a:latin typeface="+mj-ea"/>
                <a:ea typeface="+mj-ea"/>
              </a:rPr>
              <a:t>年</a:t>
            </a:r>
          </a:p>
        </p:txBody>
      </p:sp>
      <p:cxnSp>
        <p:nvCxnSpPr>
          <p:cNvPr id="47" name="カギ線コネクタ 46"/>
          <p:cNvCxnSpPr/>
          <p:nvPr/>
        </p:nvCxnSpPr>
        <p:spPr>
          <a:xfrm rot="16200000" flipV="1">
            <a:off x="5501936" y="474318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807896" y="4750004"/>
            <a:ext cx="338444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テアテラ「暗黒時代」の型</a:t>
            </a:r>
          </a:p>
        </p:txBody>
      </p:sp>
      <p:cxnSp>
        <p:nvCxnSpPr>
          <p:cNvPr id="49" name="直線矢印コネクタ 48"/>
          <p:cNvCxnSpPr/>
          <p:nvPr/>
        </p:nvCxnSpPr>
        <p:spPr>
          <a:xfrm>
            <a:off x="3287688" y="4725144"/>
            <a:ext cx="2268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691992" y="410193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1517</a:t>
            </a:r>
            <a:r>
              <a:rPr lang="ja-JP" altLang="en-US" b="1" dirty="0">
                <a:solidFill>
                  <a:srgbClr val="000099"/>
                </a:solidFill>
                <a:latin typeface="+mj-ea"/>
                <a:ea typeface="+mj-ea"/>
              </a:rPr>
              <a:t>～</a:t>
            </a:r>
            <a:r>
              <a:rPr lang="en-US" altLang="ja-JP" b="1" dirty="0">
                <a:solidFill>
                  <a:srgbClr val="000099"/>
                </a:solidFill>
                <a:latin typeface="+mj-ea"/>
                <a:ea typeface="+mj-ea"/>
              </a:rPr>
              <a:t>1648</a:t>
            </a:r>
            <a:r>
              <a:rPr lang="ja-JP" altLang="en-US" b="1" dirty="0">
                <a:solidFill>
                  <a:srgbClr val="000099"/>
                </a:solidFill>
                <a:latin typeface="+mj-ea"/>
                <a:ea typeface="+mj-ea"/>
              </a:rPr>
              <a:t>年</a:t>
            </a:r>
          </a:p>
        </p:txBody>
      </p:sp>
      <p:cxnSp>
        <p:nvCxnSpPr>
          <p:cNvPr id="51" name="カギ線コネクタ 50"/>
          <p:cNvCxnSpPr/>
          <p:nvPr/>
        </p:nvCxnSpPr>
        <p:spPr>
          <a:xfrm rot="16200000" flipV="1">
            <a:off x="5933984" y="4383105"/>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6275984" y="4389964"/>
            <a:ext cx="42845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サルデス「宗教改革時代の教会」の型</a:t>
            </a:r>
          </a:p>
        </p:txBody>
      </p:sp>
      <p:cxnSp>
        <p:nvCxnSpPr>
          <p:cNvPr id="53" name="直線矢印コネクタ 52"/>
          <p:cNvCxnSpPr/>
          <p:nvPr/>
        </p:nvCxnSpPr>
        <p:spPr>
          <a:xfrm>
            <a:off x="5519936" y="4380230"/>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375920" y="364502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1648</a:t>
            </a:r>
            <a:r>
              <a:rPr lang="ja-JP" altLang="en-US" b="1" dirty="0">
                <a:solidFill>
                  <a:srgbClr val="000099"/>
                </a:solidFill>
                <a:latin typeface="+mj-ea"/>
                <a:ea typeface="+mj-ea"/>
              </a:rPr>
              <a:t>～</a:t>
            </a:r>
            <a:r>
              <a:rPr lang="en-US" altLang="ja-JP" b="1" dirty="0">
                <a:solidFill>
                  <a:srgbClr val="000099"/>
                </a:solidFill>
                <a:latin typeface="+mj-ea"/>
                <a:ea typeface="+mj-ea"/>
              </a:rPr>
              <a:t>1900</a:t>
            </a:r>
            <a:r>
              <a:rPr lang="ja-JP" altLang="en-US" b="1" dirty="0">
                <a:solidFill>
                  <a:srgbClr val="000099"/>
                </a:solidFill>
                <a:latin typeface="+mj-ea"/>
                <a:ea typeface="+mj-ea"/>
              </a:rPr>
              <a:t>年</a:t>
            </a:r>
          </a:p>
        </p:txBody>
      </p:sp>
      <p:cxnSp>
        <p:nvCxnSpPr>
          <p:cNvPr id="55" name="カギ線コネクタ 54"/>
          <p:cNvCxnSpPr/>
          <p:nvPr/>
        </p:nvCxnSpPr>
        <p:spPr>
          <a:xfrm rot="16200000" flipV="1">
            <a:off x="6582056" y="40231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888088" y="4029924"/>
            <a:ext cx="439192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フィラデルフィア「大宣教時代の教会」の型</a:t>
            </a:r>
          </a:p>
        </p:txBody>
      </p:sp>
      <p:cxnSp>
        <p:nvCxnSpPr>
          <p:cNvPr id="57" name="直線矢印コネクタ 56"/>
          <p:cNvCxnSpPr/>
          <p:nvPr/>
        </p:nvCxnSpPr>
        <p:spPr>
          <a:xfrm>
            <a:off x="5951984" y="4005064"/>
            <a:ext cx="684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6348176" y="330984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a:solidFill>
                  <a:srgbClr val="000099"/>
                </a:solidFill>
                <a:latin typeface="+mj-ea"/>
                <a:ea typeface="+mj-ea"/>
              </a:rPr>
              <a:t>1900</a:t>
            </a:r>
            <a:r>
              <a:rPr lang="ja-JP" altLang="en-US" b="1" dirty="0">
                <a:solidFill>
                  <a:srgbClr val="000099"/>
                </a:solidFill>
                <a:latin typeface="+mj-ea"/>
                <a:ea typeface="+mj-ea"/>
              </a:rPr>
              <a:t>～現代</a:t>
            </a:r>
          </a:p>
        </p:txBody>
      </p:sp>
      <p:cxnSp>
        <p:nvCxnSpPr>
          <p:cNvPr id="61" name="カギ線コネクタ 60"/>
          <p:cNvCxnSpPr/>
          <p:nvPr/>
        </p:nvCxnSpPr>
        <p:spPr>
          <a:xfrm rot="16200000" flipV="1">
            <a:off x="6906120" y="3735064"/>
            <a:ext cx="360000" cy="180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7140624" y="3669884"/>
            <a:ext cx="3491881"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solidFill>
                  <a:srgbClr val="000099"/>
                </a:solidFill>
                <a:latin typeface="+mj-ea"/>
                <a:ea typeface="+mj-ea"/>
              </a:rPr>
              <a:t>ラオデキヤ</a:t>
            </a:r>
            <a:r>
              <a:rPr lang="ja-JP" altLang="en-US" sz="1200" b="1" u="sng" dirty="0">
                <a:solidFill>
                  <a:srgbClr val="000099"/>
                </a:solidFill>
                <a:latin typeface="+mj-ea"/>
                <a:ea typeface="+mj-ea"/>
              </a:rPr>
              <a:t>「背信の教会」</a:t>
            </a:r>
            <a:r>
              <a:rPr lang="ja-JP" altLang="en-US" sz="1200" b="1" dirty="0">
                <a:solidFill>
                  <a:srgbClr val="000099"/>
                </a:solidFill>
                <a:latin typeface="+mj-ea"/>
                <a:ea typeface="+mj-ea"/>
              </a:rPr>
              <a:t>の型</a:t>
            </a:r>
          </a:p>
        </p:txBody>
      </p:sp>
      <p:cxnSp>
        <p:nvCxnSpPr>
          <p:cNvPr id="63" name="直線矢印コネクタ 62"/>
          <p:cNvCxnSpPr/>
          <p:nvPr/>
        </p:nvCxnSpPr>
        <p:spPr>
          <a:xfrm>
            <a:off x="6600056" y="3645024"/>
            <a:ext cx="187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59496" y="3177352"/>
            <a:ext cx="0" cy="3600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400256" y="3140968"/>
            <a:ext cx="0" cy="504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991544" y="3177352"/>
            <a:ext cx="0" cy="259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67608" y="3177352"/>
            <a:ext cx="0" cy="22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87688" y="3140968"/>
            <a:ext cx="0" cy="190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519936" y="3177352"/>
            <a:ext cx="0" cy="154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951984" y="3177352"/>
            <a:ext cx="0" cy="115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600056" y="3177352"/>
            <a:ext cx="0" cy="82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672064" y="2697396"/>
            <a:ext cx="648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b="1" dirty="0">
                <a:solidFill>
                  <a:schemeClr val="tx1"/>
                </a:solidFill>
                <a:latin typeface="+mj-ea"/>
                <a:ea typeface="+mj-ea"/>
              </a:rPr>
              <a:t>現代</a:t>
            </a:r>
          </a:p>
        </p:txBody>
      </p:sp>
      <p:sp>
        <p:nvSpPr>
          <p:cNvPr id="73" name="角丸四角形 72"/>
          <p:cNvSpPr/>
          <p:nvPr/>
        </p:nvSpPr>
        <p:spPr>
          <a:xfrm>
            <a:off x="3575760" y="3140968"/>
            <a:ext cx="194417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今ある事：教会時代</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（２～３章）</a:t>
            </a:r>
          </a:p>
        </p:txBody>
      </p:sp>
      <p:cxnSp>
        <p:nvCxnSpPr>
          <p:cNvPr id="75" name="直線矢印コネクタ 74"/>
          <p:cNvCxnSpPr/>
          <p:nvPr/>
        </p:nvCxnSpPr>
        <p:spPr>
          <a:xfrm>
            <a:off x="7320136" y="2924944"/>
            <a:ext cx="3204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8616576" y="2276872"/>
            <a:ext cx="26640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この後に起こる事</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（４～２２章）</a:t>
            </a:r>
          </a:p>
        </p:txBody>
      </p:sp>
      <p:sp>
        <p:nvSpPr>
          <p:cNvPr id="59" name="星 5 58"/>
          <p:cNvSpPr/>
          <p:nvPr/>
        </p:nvSpPr>
        <p:spPr>
          <a:xfrm>
            <a:off x="1775520" y="6237312"/>
            <a:ext cx="180000" cy="18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cxnSp>
        <p:nvCxnSpPr>
          <p:cNvPr id="74" name="直線矢印コネクタ 73"/>
          <p:cNvCxnSpPr/>
          <p:nvPr/>
        </p:nvCxnSpPr>
        <p:spPr>
          <a:xfrm>
            <a:off x="1559496" y="3140968"/>
            <a:ext cx="6948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星 5 102"/>
          <p:cNvSpPr/>
          <p:nvPr/>
        </p:nvSpPr>
        <p:spPr>
          <a:xfrm>
            <a:off x="1703512" y="2996952"/>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8" name="星 5 57"/>
          <p:cNvSpPr/>
          <p:nvPr/>
        </p:nvSpPr>
        <p:spPr>
          <a:xfrm>
            <a:off x="6816080" y="299695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0" name="角丸四角形 89"/>
          <p:cNvSpPr/>
          <p:nvPr/>
        </p:nvSpPr>
        <p:spPr>
          <a:xfrm>
            <a:off x="6456040" y="908720"/>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教会の携挙と復活の時期</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（第一の復活の二組目）</a:t>
            </a:r>
            <a:endParaRPr lang="en-US" altLang="ja-JP" sz="1400" b="1" dirty="0">
              <a:solidFill>
                <a:sysClr val="windowText" lastClr="000000"/>
              </a:solidFill>
              <a:latin typeface="+mj-ea"/>
              <a:ea typeface="+mj-ea"/>
            </a:endParaRPr>
          </a:p>
        </p:txBody>
      </p:sp>
      <p:sp>
        <p:nvSpPr>
          <p:cNvPr id="91" name="角丸四角形 90"/>
          <p:cNvSpPr/>
          <p:nvPr/>
        </p:nvSpPr>
        <p:spPr>
          <a:xfrm>
            <a:off x="1703512" y="1808896"/>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メシアの復活</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（第一の復活の初穂）</a:t>
            </a:r>
            <a:endParaRPr lang="en-US" altLang="ja-JP" sz="1400" b="1" dirty="0">
              <a:solidFill>
                <a:sysClr val="windowText" lastClr="000000"/>
              </a:solidFill>
              <a:latin typeface="+mj-ea"/>
              <a:ea typeface="+mj-ea"/>
            </a:endParaRPr>
          </a:p>
        </p:txBody>
      </p:sp>
      <p:cxnSp>
        <p:nvCxnSpPr>
          <p:cNvPr id="8" name="直線コネクタ 7"/>
          <p:cNvCxnSpPr/>
          <p:nvPr/>
        </p:nvCxnSpPr>
        <p:spPr>
          <a:xfrm flipH="1">
            <a:off x="1631504" y="2348880"/>
            <a:ext cx="576064" cy="3485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1415480" y="2697396"/>
            <a:ext cx="936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schemeClr val="tx1"/>
                </a:solidFill>
                <a:latin typeface="+mj-ea"/>
                <a:ea typeface="+mj-ea"/>
              </a:rPr>
              <a:t>主の日</a:t>
            </a:r>
          </a:p>
        </p:txBody>
      </p:sp>
      <p:cxnSp>
        <p:nvCxnSpPr>
          <p:cNvPr id="71" name="直線矢印コネクタ 70"/>
          <p:cNvCxnSpPr/>
          <p:nvPr/>
        </p:nvCxnSpPr>
        <p:spPr>
          <a:xfrm rot="10800000">
            <a:off x="8436496" y="3501008"/>
            <a:ext cx="2124000" cy="0"/>
          </a:xfrm>
          <a:prstGeom prst="straightConnector1">
            <a:avLst/>
          </a:prstGeom>
          <a:ln w="38100">
            <a:solidFill>
              <a:schemeClr val="accent2">
                <a:lumMod val="7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9" name="角丸四角形 78"/>
          <p:cNvSpPr/>
          <p:nvPr/>
        </p:nvSpPr>
        <p:spPr>
          <a:xfrm>
            <a:off x="8436936" y="3140969"/>
            <a:ext cx="2411593" cy="4169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200" b="1" dirty="0">
                <a:solidFill>
                  <a:schemeClr val="accent2">
                    <a:lumMod val="75000"/>
                  </a:schemeClr>
                </a:solidFill>
                <a:latin typeface="+mj-ea"/>
                <a:ea typeface="+mj-ea"/>
              </a:rPr>
              <a:t>宗教的大バビロン・大淫婦（</a:t>
            </a:r>
            <a:r>
              <a:rPr lang="en-US" altLang="ja-JP" sz="1200" b="1" dirty="0">
                <a:solidFill>
                  <a:schemeClr val="accent2">
                    <a:lumMod val="75000"/>
                  </a:schemeClr>
                </a:solidFill>
                <a:latin typeface="+mj-ea"/>
                <a:ea typeface="+mj-ea"/>
              </a:rPr>
              <a:t>17</a:t>
            </a:r>
            <a:r>
              <a:rPr lang="ja-JP" altLang="en-US" sz="1200" b="1" dirty="0">
                <a:solidFill>
                  <a:schemeClr val="accent2">
                    <a:lumMod val="75000"/>
                  </a:schemeClr>
                </a:solidFill>
                <a:latin typeface="+mj-ea"/>
                <a:ea typeface="+mj-ea"/>
              </a:rPr>
              <a:t>章）</a:t>
            </a:r>
          </a:p>
        </p:txBody>
      </p:sp>
    </p:spTree>
    <p:extLst>
      <p:ext uri="{BB962C8B-B14F-4D97-AF65-F5344CB8AC3E}">
        <p14:creationId xmlns:p14="http://schemas.microsoft.com/office/powerpoint/2010/main" val="3118346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55441" y="768102"/>
            <a:ext cx="9802231" cy="6045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pic>
        <p:nvPicPr>
          <p:cNvPr id="11" name="図 10"/>
          <p:cNvPicPr>
            <a:picLocks noChangeAspect="1"/>
          </p:cNvPicPr>
          <p:nvPr/>
        </p:nvPicPr>
        <p:blipFill>
          <a:blip r:embed="rId3"/>
          <a:stretch>
            <a:fillRect/>
          </a:stretch>
        </p:blipFill>
        <p:spPr>
          <a:xfrm>
            <a:off x="1038200" y="768102"/>
            <a:ext cx="8154144" cy="2179130"/>
          </a:xfrm>
          <a:prstGeom prst="rect">
            <a:avLst/>
          </a:prstGeom>
        </p:spPr>
      </p:pic>
      <p:grpSp>
        <p:nvGrpSpPr>
          <p:cNvPr id="85" name="グループ化 84"/>
          <p:cNvGrpSpPr/>
          <p:nvPr/>
        </p:nvGrpSpPr>
        <p:grpSpPr>
          <a:xfrm>
            <a:off x="1559496" y="2792454"/>
            <a:ext cx="6840000" cy="3984898"/>
            <a:chOff x="0" y="0"/>
            <a:chExt cx="6984553" cy="3588874"/>
          </a:xfrm>
        </p:grpSpPr>
        <p:sp>
          <p:nvSpPr>
            <p:cNvPr id="86" name="正方形/長方形 85"/>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7" name="正方形/長方形 86"/>
            <p:cNvSpPr/>
            <p:nvPr/>
          </p:nvSpPr>
          <p:spPr>
            <a:xfrm>
              <a:off x="0" y="0"/>
              <a:ext cx="6984553" cy="3588874"/>
            </a:xfrm>
            <a:prstGeom prst="rect">
              <a:avLst/>
            </a:prstGeom>
            <a:gradFill flip="none" rotWithShape="1">
              <a:gsLst>
                <a:gs pos="39000">
                  <a:schemeClr val="accent1">
                    <a:lumMod val="7000"/>
                    <a:lumOff val="93000"/>
                    <a:alpha val="0"/>
                  </a:schemeClr>
                </a:gs>
                <a:gs pos="0">
                  <a:schemeClr val="accent1">
                    <a:lumMod val="62000"/>
                    <a:lumOff val="3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8" name="正方形/長方形 87"/>
            <p:cNvSpPr/>
            <p:nvPr/>
          </p:nvSpPr>
          <p:spPr>
            <a:xfrm>
              <a:off x="0" y="0"/>
              <a:ext cx="6984553" cy="3588874"/>
            </a:xfrm>
            <a:prstGeom prst="rect">
              <a:avLst/>
            </a:prstGeom>
            <a:gradFill flip="none" rotWithShape="1">
              <a:gsLst>
                <a:gs pos="38000">
                  <a:schemeClr val="accent1">
                    <a:lumMod val="7000"/>
                    <a:lumOff val="93000"/>
                    <a:alpha val="0"/>
                  </a:schemeClr>
                </a:gs>
                <a:gs pos="0">
                  <a:schemeClr val="accent1">
                    <a:lumMod val="62000"/>
                    <a:lumOff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9" name="正方形/長方形 88"/>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sp>
        <p:nvSpPr>
          <p:cNvPr id="7" name="テキスト ボックス 6"/>
          <p:cNvSpPr txBox="1"/>
          <p:nvPr/>
        </p:nvSpPr>
        <p:spPr>
          <a:xfrm>
            <a:off x="1070992" y="19070"/>
            <a:ext cx="9777536" cy="646331"/>
          </a:xfrm>
          <a:prstGeom prst="rect">
            <a:avLst/>
          </a:prstGeom>
          <a:noFill/>
        </p:spPr>
        <p:txBody>
          <a:bodyPr wrap="square" numCol="1" spcCol="144000">
            <a:spAutoFit/>
          </a:bodyPr>
          <a:lstStyle/>
          <a:p>
            <a:pPr algn="ctr">
              <a:defRPr/>
            </a:pPr>
            <a:r>
              <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教会（３つの側面：</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型と名前の関係</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 name="直線矢印コネクタ 17"/>
          <p:cNvCxnSpPr/>
          <p:nvPr/>
        </p:nvCxnSpPr>
        <p:spPr>
          <a:xfrm>
            <a:off x="1703544" y="6165304"/>
            <a:ext cx="252000" cy="0"/>
          </a:xfrm>
          <a:prstGeom prst="straightConnector1">
            <a:avLst/>
          </a:prstGeom>
          <a:ln w="22225">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055440" y="590213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81</a:t>
            </a:r>
            <a:r>
              <a:rPr lang="ja-JP" altLang="en-US" b="1" dirty="0">
                <a:solidFill>
                  <a:srgbClr val="000099"/>
                </a:solidFill>
                <a:latin typeface="+mj-ea"/>
                <a:ea typeface="+mj-ea"/>
              </a:rPr>
              <a:t>～</a:t>
            </a:r>
            <a:r>
              <a:rPr lang="en-US" altLang="ja-JP" b="1" dirty="0">
                <a:solidFill>
                  <a:srgbClr val="000099"/>
                </a:solidFill>
                <a:latin typeface="+mj-ea"/>
                <a:ea typeface="+mj-ea"/>
              </a:rPr>
              <a:t>96</a:t>
            </a:r>
            <a:r>
              <a:rPr lang="ja-JP" altLang="en-US" b="1" dirty="0">
                <a:solidFill>
                  <a:srgbClr val="000099"/>
                </a:solidFill>
                <a:latin typeface="+mj-ea"/>
                <a:ea typeface="+mj-ea"/>
              </a:rPr>
              <a:t>年</a:t>
            </a:r>
          </a:p>
        </p:txBody>
      </p:sp>
      <p:cxnSp>
        <p:nvCxnSpPr>
          <p:cNvPr id="26" name="カギ線コネクタ 25"/>
          <p:cNvCxnSpPr/>
          <p:nvPr/>
        </p:nvCxnSpPr>
        <p:spPr>
          <a:xfrm rot="16200000" flipV="1">
            <a:off x="1775528" y="6309352"/>
            <a:ext cx="360000" cy="216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135560" y="6322936"/>
            <a:ext cx="6120680" cy="490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effectLst>
                  <a:outerShdw blurRad="38100" dist="38100" dir="2700000" algn="tl">
                    <a:srgbClr val="000000">
                      <a:alpha val="43137"/>
                    </a:srgbClr>
                  </a:outerShdw>
                </a:effectLst>
                <a:latin typeface="+mj-ea"/>
                <a:ea typeface="+mj-ea"/>
              </a:rPr>
              <a:t>Ⅰ</a:t>
            </a:r>
            <a:r>
              <a:rPr lang="ja-JP" altLang="en-US" sz="1200" b="1" dirty="0">
                <a:solidFill>
                  <a:srgbClr val="000099"/>
                </a:solidFill>
                <a:effectLst>
                  <a:outerShdw blurRad="38100" dist="38100" dir="2700000" algn="tl">
                    <a:srgbClr val="000000">
                      <a:alpha val="43137"/>
                    </a:srgbClr>
                  </a:outerShdw>
                </a:effectLst>
                <a:latin typeface="+mj-ea"/>
                <a:ea typeface="+mj-ea"/>
              </a:rPr>
              <a:t>あなたの見た事（１章）</a:t>
            </a:r>
            <a:r>
              <a:rPr lang="ja-JP" altLang="en-US" sz="1200" b="1" dirty="0">
                <a:solidFill>
                  <a:srgbClr val="000099"/>
                </a:solidFill>
                <a:latin typeface="+mj-ea"/>
                <a:ea typeface="+mj-ea"/>
              </a:rPr>
              <a:t>　　　　</a:t>
            </a:r>
            <a:r>
              <a:rPr lang="ja-JP" altLang="en-US" sz="1200" b="1" dirty="0">
                <a:solidFill>
                  <a:srgbClr val="000099"/>
                </a:solidFill>
                <a:effectLst>
                  <a:outerShdw blurRad="38100" dist="38100" dir="2700000" algn="tl">
                    <a:srgbClr val="000000">
                      <a:alpha val="43137"/>
                    </a:srgbClr>
                  </a:outerShdw>
                </a:effectLst>
                <a:latin typeface="+mn-ea"/>
              </a:rPr>
              <a:t>主の日：</a:t>
            </a:r>
            <a:r>
              <a:rPr lang="ja-JP" altLang="en-US" sz="1200" b="1" dirty="0">
                <a:solidFill>
                  <a:srgbClr val="000099"/>
                </a:solidFill>
                <a:effectLst>
                  <a:outerShdw blurRad="38100" dist="38100" dir="2700000" algn="tl">
                    <a:srgbClr val="000000">
                      <a:alpha val="43137"/>
                    </a:srgbClr>
                  </a:outerShdw>
                </a:effectLst>
                <a:latin typeface="+mn-ea"/>
                <a:cs typeface="メイリオ" panose="020B0604030504040204" pitchFamily="50" charset="-128"/>
              </a:rPr>
              <a:t>主の栄光が輝きでた特別な日</a:t>
            </a:r>
          </a:p>
        </p:txBody>
      </p:sp>
      <p:cxnSp>
        <p:nvCxnSpPr>
          <p:cNvPr id="27" name="直線矢印コネクタ 26"/>
          <p:cNvCxnSpPr/>
          <p:nvPr/>
        </p:nvCxnSpPr>
        <p:spPr>
          <a:xfrm>
            <a:off x="1559544" y="5805264"/>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163568" y="554209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30</a:t>
            </a:r>
            <a:r>
              <a:rPr lang="ja-JP" altLang="en-US" b="1" dirty="0">
                <a:solidFill>
                  <a:srgbClr val="000099"/>
                </a:solidFill>
                <a:latin typeface="+mj-ea"/>
                <a:ea typeface="+mj-ea"/>
              </a:rPr>
              <a:t>～</a:t>
            </a:r>
            <a:r>
              <a:rPr lang="en-US" altLang="ja-JP" b="1" dirty="0">
                <a:solidFill>
                  <a:srgbClr val="000099"/>
                </a:solidFill>
                <a:latin typeface="+mj-ea"/>
                <a:ea typeface="+mj-ea"/>
              </a:rPr>
              <a:t>100</a:t>
            </a:r>
            <a:r>
              <a:rPr lang="ja-JP" altLang="en-US" b="1" dirty="0">
                <a:solidFill>
                  <a:srgbClr val="000099"/>
                </a:solidFill>
                <a:latin typeface="+mj-ea"/>
                <a:ea typeface="+mj-ea"/>
              </a:rPr>
              <a:t>年頃</a:t>
            </a:r>
          </a:p>
        </p:txBody>
      </p:sp>
      <p:cxnSp>
        <p:nvCxnSpPr>
          <p:cNvPr id="35" name="カギ線コネクタ 34"/>
          <p:cNvCxnSpPr/>
          <p:nvPr/>
        </p:nvCxnSpPr>
        <p:spPr>
          <a:xfrm rot="16200000" flipV="1">
            <a:off x="1973544" y="58233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279576" y="5902132"/>
            <a:ext cx="583264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1</a:t>
            </a:r>
            <a:r>
              <a:rPr lang="ja-JP" altLang="en-US" sz="1200" b="1" dirty="0">
                <a:solidFill>
                  <a:srgbClr val="000099"/>
                </a:solidFill>
                <a:latin typeface="+mj-ea"/>
                <a:ea typeface="+mj-ea"/>
              </a:rPr>
              <a:t>：エペソ　</a:t>
            </a:r>
            <a:r>
              <a:rPr lang="ja-JP" altLang="en-US" sz="1200" b="1" dirty="0">
                <a:solidFill>
                  <a:schemeClr val="tx1"/>
                </a:solidFill>
                <a:latin typeface="+mj-ea"/>
                <a:ea typeface="+mj-ea"/>
              </a:rPr>
              <a:t>「好ましい」　「使徒時代の教会」</a:t>
            </a:r>
          </a:p>
        </p:txBody>
      </p:sp>
      <p:cxnSp>
        <p:nvCxnSpPr>
          <p:cNvPr id="37" name="直線矢印コネクタ 36"/>
          <p:cNvCxnSpPr/>
          <p:nvPr/>
        </p:nvCxnSpPr>
        <p:spPr>
          <a:xfrm>
            <a:off x="1991544" y="5445224"/>
            <a:ext cx="576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1343472" y="518205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100</a:t>
            </a:r>
            <a:r>
              <a:rPr lang="ja-JP" altLang="en-US" b="1" dirty="0">
                <a:solidFill>
                  <a:srgbClr val="000099"/>
                </a:solidFill>
                <a:latin typeface="+mj-ea"/>
                <a:ea typeface="+mj-ea"/>
              </a:rPr>
              <a:t>～</a:t>
            </a:r>
            <a:r>
              <a:rPr lang="en-US" altLang="ja-JP" b="1" dirty="0">
                <a:solidFill>
                  <a:srgbClr val="000099"/>
                </a:solidFill>
                <a:latin typeface="+mj-ea"/>
                <a:ea typeface="+mj-ea"/>
              </a:rPr>
              <a:t>313</a:t>
            </a:r>
            <a:r>
              <a:rPr lang="ja-JP" altLang="en-US" b="1" dirty="0">
                <a:solidFill>
                  <a:srgbClr val="000099"/>
                </a:solidFill>
                <a:latin typeface="+mj-ea"/>
                <a:ea typeface="+mj-ea"/>
              </a:rPr>
              <a:t>年</a:t>
            </a:r>
          </a:p>
        </p:txBody>
      </p:sp>
      <p:cxnSp>
        <p:nvCxnSpPr>
          <p:cNvPr id="39" name="カギ線コネクタ 38"/>
          <p:cNvCxnSpPr/>
          <p:nvPr/>
        </p:nvCxnSpPr>
        <p:spPr>
          <a:xfrm rot="16200000" flipV="1">
            <a:off x="2513608" y="5499264"/>
            <a:ext cx="360000" cy="252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2855640" y="5542092"/>
            <a:ext cx="57239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2</a:t>
            </a:r>
            <a:r>
              <a:rPr lang="ja-JP" altLang="en-US" sz="1200" b="1" dirty="0">
                <a:solidFill>
                  <a:srgbClr val="000099"/>
                </a:solidFill>
                <a:latin typeface="+mj-ea"/>
              </a:rPr>
              <a:t>：</a:t>
            </a:r>
            <a:r>
              <a:rPr lang="ja-JP" altLang="en-US" sz="1200" b="1" dirty="0">
                <a:solidFill>
                  <a:srgbClr val="000099"/>
                </a:solidFill>
                <a:latin typeface="+mj-ea"/>
                <a:ea typeface="+mj-ea"/>
              </a:rPr>
              <a:t>スミルナ</a:t>
            </a:r>
            <a:r>
              <a:rPr lang="ja-JP" altLang="en-US" sz="1200" b="1" dirty="0">
                <a:solidFill>
                  <a:srgbClr val="000099"/>
                </a:solidFill>
                <a:latin typeface="+mj-ea"/>
              </a:rPr>
              <a:t>　</a:t>
            </a:r>
            <a:r>
              <a:rPr lang="ja-JP" altLang="en-US" sz="1200" b="1" dirty="0">
                <a:solidFill>
                  <a:schemeClr val="tx1"/>
                </a:solidFill>
                <a:latin typeface="+mj-ea"/>
                <a:ea typeface="+mj-ea"/>
              </a:rPr>
              <a:t>「迫害時代の教会」</a:t>
            </a:r>
            <a:r>
              <a:rPr lang="ja-JP" altLang="en-US" sz="1200" b="1" dirty="0">
                <a:solidFill>
                  <a:schemeClr val="tx1"/>
                </a:solidFill>
                <a:latin typeface="+mj-ea"/>
              </a:rPr>
              <a:t>　「没薬」</a:t>
            </a:r>
          </a:p>
        </p:txBody>
      </p:sp>
      <p:sp>
        <p:nvSpPr>
          <p:cNvPr id="41" name="角丸四角形 40"/>
          <p:cNvSpPr/>
          <p:nvPr/>
        </p:nvSpPr>
        <p:spPr>
          <a:xfrm>
            <a:off x="2099704" y="482201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313</a:t>
            </a:r>
            <a:r>
              <a:rPr lang="ja-JP" altLang="en-US" b="1" dirty="0">
                <a:solidFill>
                  <a:srgbClr val="000099"/>
                </a:solidFill>
                <a:latin typeface="+mj-ea"/>
                <a:ea typeface="+mj-ea"/>
              </a:rPr>
              <a:t>～</a:t>
            </a:r>
            <a:r>
              <a:rPr lang="en-US" altLang="ja-JP" b="1" dirty="0">
                <a:solidFill>
                  <a:srgbClr val="000099"/>
                </a:solidFill>
                <a:latin typeface="+mj-ea"/>
                <a:ea typeface="+mj-ea"/>
              </a:rPr>
              <a:t>600</a:t>
            </a:r>
            <a:r>
              <a:rPr lang="ja-JP" altLang="en-US" b="1" dirty="0">
                <a:solidFill>
                  <a:srgbClr val="000099"/>
                </a:solidFill>
                <a:latin typeface="+mj-ea"/>
                <a:ea typeface="+mj-ea"/>
              </a:rPr>
              <a:t>年</a:t>
            </a:r>
          </a:p>
        </p:txBody>
      </p:sp>
      <p:cxnSp>
        <p:nvCxnSpPr>
          <p:cNvPr id="42" name="カギ線コネクタ 41"/>
          <p:cNvCxnSpPr/>
          <p:nvPr/>
        </p:nvCxnSpPr>
        <p:spPr>
          <a:xfrm rot="16200000" flipV="1">
            <a:off x="3269689" y="510322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3648856" y="5182052"/>
            <a:ext cx="691164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3</a:t>
            </a:r>
            <a:r>
              <a:rPr lang="ja-JP" altLang="en-US" sz="1200" b="1" dirty="0">
                <a:solidFill>
                  <a:srgbClr val="000099"/>
                </a:solidFill>
                <a:latin typeface="+mj-ea"/>
                <a:ea typeface="+mj-ea"/>
              </a:rPr>
              <a:t>：ペルガモ</a:t>
            </a:r>
            <a:r>
              <a:rPr lang="ja-JP" altLang="en-US" sz="1200" b="1" dirty="0">
                <a:solidFill>
                  <a:srgbClr val="000099"/>
                </a:solidFill>
                <a:latin typeface="+mj-ea"/>
              </a:rPr>
              <a:t>　</a:t>
            </a:r>
            <a:r>
              <a:rPr lang="ja-JP" altLang="en-US" sz="1200" b="1" dirty="0">
                <a:solidFill>
                  <a:schemeClr val="tx1"/>
                </a:solidFill>
                <a:latin typeface="+mj-ea"/>
              </a:rPr>
              <a:t>「結婚した」　</a:t>
            </a:r>
            <a:r>
              <a:rPr lang="ja-JP" altLang="en-US" sz="1200" b="1" dirty="0">
                <a:solidFill>
                  <a:schemeClr val="tx1"/>
                </a:solidFill>
                <a:latin typeface="+mj-ea"/>
                <a:ea typeface="+mj-ea"/>
              </a:rPr>
              <a:t>「国家教会」</a:t>
            </a:r>
          </a:p>
        </p:txBody>
      </p:sp>
      <p:cxnSp>
        <p:nvCxnSpPr>
          <p:cNvPr id="44" name="直線矢印コネクタ 43"/>
          <p:cNvCxnSpPr/>
          <p:nvPr/>
        </p:nvCxnSpPr>
        <p:spPr>
          <a:xfrm>
            <a:off x="2567688" y="5085184"/>
            <a:ext cx="720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331952" y="446197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600</a:t>
            </a:r>
            <a:r>
              <a:rPr lang="ja-JP" altLang="en-US" b="1" dirty="0">
                <a:solidFill>
                  <a:srgbClr val="000099"/>
                </a:solidFill>
                <a:latin typeface="+mj-ea"/>
                <a:ea typeface="+mj-ea"/>
              </a:rPr>
              <a:t>～</a:t>
            </a:r>
            <a:r>
              <a:rPr lang="en-US" altLang="ja-JP" b="1" dirty="0">
                <a:solidFill>
                  <a:srgbClr val="000099"/>
                </a:solidFill>
                <a:latin typeface="+mj-ea"/>
                <a:ea typeface="+mj-ea"/>
              </a:rPr>
              <a:t>1517</a:t>
            </a:r>
            <a:r>
              <a:rPr lang="ja-JP" altLang="en-US" b="1" dirty="0">
                <a:solidFill>
                  <a:srgbClr val="000099"/>
                </a:solidFill>
                <a:latin typeface="+mj-ea"/>
                <a:ea typeface="+mj-ea"/>
              </a:rPr>
              <a:t>年</a:t>
            </a:r>
          </a:p>
        </p:txBody>
      </p:sp>
      <p:cxnSp>
        <p:nvCxnSpPr>
          <p:cNvPr id="47" name="カギ線コネクタ 46"/>
          <p:cNvCxnSpPr/>
          <p:nvPr/>
        </p:nvCxnSpPr>
        <p:spPr>
          <a:xfrm rot="16200000" flipV="1">
            <a:off x="5501936" y="474318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807896" y="4822012"/>
            <a:ext cx="482384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4</a:t>
            </a:r>
            <a:r>
              <a:rPr lang="ja-JP" altLang="en-US" sz="1200" b="1" dirty="0">
                <a:solidFill>
                  <a:srgbClr val="000099"/>
                </a:solidFill>
                <a:latin typeface="+mj-ea"/>
                <a:ea typeface="+mj-ea"/>
              </a:rPr>
              <a:t>：テアテラ</a:t>
            </a:r>
            <a:r>
              <a:rPr lang="ja-JP" altLang="en-US" sz="1200" b="1" dirty="0">
                <a:solidFill>
                  <a:srgbClr val="000099"/>
                </a:solidFill>
                <a:latin typeface="+mj-ea"/>
              </a:rPr>
              <a:t>　</a:t>
            </a:r>
            <a:r>
              <a:rPr lang="ja-JP" altLang="en-US" sz="1200" b="1" dirty="0">
                <a:solidFill>
                  <a:schemeClr val="tx1"/>
                </a:solidFill>
                <a:latin typeface="+mj-ea"/>
              </a:rPr>
              <a:t>「継続した犠牲」　</a:t>
            </a:r>
            <a:r>
              <a:rPr lang="ja-JP" altLang="en-US" sz="1200" b="1" dirty="0">
                <a:solidFill>
                  <a:schemeClr val="tx1"/>
                </a:solidFill>
                <a:latin typeface="+mj-ea"/>
                <a:ea typeface="+mj-ea"/>
              </a:rPr>
              <a:t>「暗黒時代」</a:t>
            </a:r>
          </a:p>
        </p:txBody>
      </p:sp>
      <p:cxnSp>
        <p:nvCxnSpPr>
          <p:cNvPr id="49" name="直線矢印コネクタ 48"/>
          <p:cNvCxnSpPr/>
          <p:nvPr/>
        </p:nvCxnSpPr>
        <p:spPr>
          <a:xfrm>
            <a:off x="3287688" y="4725144"/>
            <a:ext cx="2268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691992" y="410193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1517</a:t>
            </a:r>
            <a:r>
              <a:rPr lang="ja-JP" altLang="en-US" b="1" dirty="0">
                <a:solidFill>
                  <a:srgbClr val="000099"/>
                </a:solidFill>
                <a:latin typeface="+mj-ea"/>
                <a:ea typeface="+mj-ea"/>
              </a:rPr>
              <a:t>～</a:t>
            </a:r>
            <a:r>
              <a:rPr lang="en-US" altLang="ja-JP" b="1" dirty="0">
                <a:solidFill>
                  <a:srgbClr val="000099"/>
                </a:solidFill>
                <a:latin typeface="+mj-ea"/>
                <a:ea typeface="+mj-ea"/>
              </a:rPr>
              <a:t>1648</a:t>
            </a:r>
            <a:r>
              <a:rPr lang="ja-JP" altLang="en-US" b="1" dirty="0">
                <a:solidFill>
                  <a:srgbClr val="000099"/>
                </a:solidFill>
                <a:latin typeface="+mj-ea"/>
                <a:ea typeface="+mj-ea"/>
              </a:rPr>
              <a:t>年</a:t>
            </a:r>
          </a:p>
        </p:txBody>
      </p:sp>
      <p:cxnSp>
        <p:nvCxnSpPr>
          <p:cNvPr id="51" name="カギ線コネクタ 50"/>
          <p:cNvCxnSpPr/>
          <p:nvPr/>
        </p:nvCxnSpPr>
        <p:spPr>
          <a:xfrm rot="16200000" flipV="1">
            <a:off x="5933984" y="4383105"/>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6275984" y="4389964"/>
            <a:ext cx="42845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5</a:t>
            </a:r>
            <a:r>
              <a:rPr lang="ja-JP" altLang="en-US" sz="1200" b="1" dirty="0">
                <a:solidFill>
                  <a:srgbClr val="000099"/>
                </a:solidFill>
                <a:latin typeface="+mj-ea"/>
                <a:ea typeface="+mj-ea"/>
              </a:rPr>
              <a:t>：サルデス</a:t>
            </a:r>
            <a:r>
              <a:rPr lang="ja-JP" altLang="en-US" sz="1200" b="1" dirty="0">
                <a:solidFill>
                  <a:srgbClr val="000099"/>
                </a:solidFill>
                <a:latin typeface="+mj-ea"/>
              </a:rPr>
              <a:t>　</a:t>
            </a:r>
            <a:r>
              <a:rPr lang="ja-JP" altLang="en-US" sz="1200" b="1" dirty="0">
                <a:solidFill>
                  <a:schemeClr val="tx1"/>
                </a:solidFill>
                <a:latin typeface="+mj-ea"/>
              </a:rPr>
              <a:t>「逃れ出る」　</a:t>
            </a:r>
            <a:r>
              <a:rPr lang="ja-JP" altLang="en-US" sz="1200" b="1" dirty="0">
                <a:solidFill>
                  <a:schemeClr val="tx1"/>
                </a:solidFill>
                <a:latin typeface="+mj-ea"/>
                <a:ea typeface="+mj-ea"/>
              </a:rPr>
              <a:t>「宗教改革時代の教会」</a:t>
            </a:r>
          </a:p>
        </p:txBody>
      </p:sp>
      <p:cxnSp>
        <p:nvCxnSpPr>
          <p:cNvPr id="53" name="直線矢印コネクタ 52"/>
          <p:cNvCxnSpPr/>
          <p:nvPr/>
        </p:nvCxnSpPr>
        <p:spPr>
          <a:xfrm>
            <a:off x="5519936" y="4380230"/>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375920" y="364502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1648</a:t>
            </a:r>
            <a:r>
              <a:rPr lang="ja-JP" altLang="en-US" b="1" dirty="0">
                <a:solidFill>
                  <a:srgbClr val="000099"/>
                </a:solidFill>
                <a:latin typeface="+mj-ea"/>
                <a:ea typeface="+mj-ea"/>
              </a:rPr>
              <a:t>～</a:t>
            </a:r>
            <a:r>
              <a:rPr lang="en-US" altLang="ja-JP" b="1" dirty="0">
                <a:solidFill>
                  <a:srgbClr val="000099"/>
                </a:solidFill>
                <a:latin typeface="+mj-ea"/>
                <a:ea typeface="+mj-ea"/>
              </a:rPr>
              <a:t>1900</a:t>
            </a:r>
            <a:r>
              <a:rPr lang="ja-JP" altLang="en-US" b="1" dirty="0">
                <a:solidFill>
                  <a:srgbClr val="000099"/>
                </a:solidFill>
                <a:latin typeface="+mj-ea"/>
                <a:ea typeface="+mj-ea"/>
              </a:rPr>
              <a:t>年</a:t>
            </a:r>
          </a:p>
        </p:txBody>
      </p:sp>
      <p:cxnSp>
        <p:nvCxnSpPr>
          <p:cNvPr id="55" name="カギ線コネクタ 54"/>
          <p:cNvCxnSpPr/>
          <p:nvPr/>
        </p:nvCxnSpPr>
        <p:spPr>
          <a:xfrm rot="16200000" flipV="1">
            <a:off x="6582056" y="40231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960096" y="4029924"/>
            <a:ext cx="3816424"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6</a:t>
            </a:r>
            <a:r>
              <a:rPr lang="ja-JP" altLang="en-US" sz="1200" b="1" dirty="0">
                <a:solidFill>
                  <a:srgbClr val="000099"/>
                </a:solidFill>
                <a:latin typeface="+mj-ea"/>
              </a:rPr>
              <a:t>：</a:t>
            </a:r>
            <a:r>
              <a:rPr lang="ja-JP" altLang="en-US" sz="1200" b="1" dirty="0">
                <a:solidFill>
                  <a:srgbClr val="000099"/>
                </a:solidFill>
                <a:latin typeface="+mj-ea"/>
                <a:ea typeface="+mj-ea"/>
              </a:rPr>
              <a:t>フィラデルフィア</a:t>
            </a:r>
            <a:r>
              <a:rPr lang="ja-JP" altLang="en-US" sz="1200" b="1" dirty="0">
                <a:solidFill>
                  <a:srgbClr val="000099"/>
                </a:solidFill>
                <a:latin typeface="+mj-ea"/>
              </a:rPr>
              <a:t>　</a:t>
            </a:r>
            <a:r>
              <a:rPr lang="ja-JP" altLang="en-US" sz="1200" b="1" dirty="0">
                <a:solidFill>
                  <a:schemeClr val="tx1"/>
                </a:solidFill>
                <a:latin typeface="+mj-ea"/>
                <a:ea typeface="+mj-ea"/>
              </a:rPr>
              <a:t>「大宣教時代の教会」</a:t>
            </a:r>
            <a:r>
              <a:rPr lang="ja-JP" altLang="en-US" sz="1200" b="1" dirty="0">
                <a:solidFill>
                  <a:schemeClr val="tx1"/>
                </a:solidFill>
                <a:latin typeface="+mj-ea"/>
              </a:rPr>
              <a:t> 「兄弟愛」</a:t>
            </a:r>
            <a:endParaRPr lang="ja-JP" altLang="en-US" sz="1200" b="1" dirty="0">
              <a:solidFill>
                <a:schemeClr val="tx1"/>
              </a:solidFill>
              <a:latin typeface="+mj-ea"/>
              <a:ea typeface="+mj-ea"/>
            </a:endParaRPr>
          </a:p>
        </p:txBody>
      </p:sp>
      <p:cxnSp>
        <p:nvCxnSpPr>
          <p:cNvPr id="57" name="直線矢印コネクタ 56"/>
          <p:cNvCxnSpPr/>
          <p:nvPr/>
        </p:nvCxnSpPr>
        <p:spPr>
          <a:xfrm>
            <a:off x="5951984" y="4005064"/>
            <a:ext cx="684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6348176" y="330984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a:solidFill>
                  <a:srgbClr val="000099"/>
                </a:solidFill>
                <a:latin typeface="+mj-ea"/>
                <a:ea typeface="+mj-ea"/>
              </a:rPr>
              <a:t>1900</a:t>
            </a:r>
            <a:r>
              <a:rPr lang="ja-JP" altLang="en-US" b="1" dirty="0">
                <a:solidFill>
                  <a:srgbClr val="000099"/>
                </a:solidFill>
                <a:latin typeface="+mj-ea"/>
                <a:ea typeface="+mj-ea"/>
              </a:rPr>
              <a:t>～現代</a:t>
            </a:r>
          </a:p>
        </p:txBody>
      </p:sp>
      <p:cxnSp>
        <p:nvCxnSpPr>
          <p:cNvPr id="61" name="カギ線コネクタ 60"/>
          <p:cNvCxnSpPr/>
          <p:nvPr/>
        </p:nvCxnSpPr>
        <p:spPr>
          <a:xfrm rot="16200000" flipV="1">
            <a:off x="6906120" y="3735064"/>
            <a:ext cx="360000" cy="180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7176120" y="3669884"/>
            <a:ext cx="3455623"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7</a:t>
            </a:r>
            <a:r>
              <a:rPr lang="ja-JP" altLang="en-US" sz="1200" b="1" dirty="0">
                <a:solidFill>
                  <a:srgbClr val="000099"/>
                </a:solidFill>
                <a:latin typeface="+mj-ea"/>
                <a:ea typeface="+mj-ea"/>
              </a:rPr>
              <a:t>：ラオデキヤ</a:t>
            </a:r>
            <a:r>
              <a:rPr lang="ja-JP" altLang="en-US" sz="1200" b="1" dirty="0">
                <a:solidFill>
                  <a:srgbClr val="000099"/>
                </a:solidFill>
                <a:latin typeface="+mj-ea"/>
              </a:rPr>
              <a:t>　</a:t>
            </a:r>
            <a:r>
              <a:rPr lang="ja-JP" altLang="en-US" sz="1200" b="1" dirty="0">
                <a:solidFill>
                  <a:schemeClr val="tx1"/>
                </a:solidFill>
                <a:latin typeface="+mj-ea"/>
              </a:rPr>
              <a:t>「人々が支配する」　</a:t>
            </a:r>
            <a:r>
              <a:rPr lang="ja-JP" altLang="en-US" sz="1200" b="1" dirty="0">
                <a:solidFill>
                  <a:schemeClr val="tx1"/>
                </a:solidFill>
                <a:latin typeface="+mj-ea"/>
                <a:ea typeface="+mj-ea"/>
              </a:rPr>
              <a:t>「背信の教会」</a:t>
            </a:r>
          </a:p>
        </p:txBody>
      </p:sp>
      <p:cxnSp>
        <p:nvCxnSpPr>
          <p:cNvPr id="63" name="直線矢印コネクタ 62"/>
          <p:cNvCxnSpPr/>
          <p:nvPr/>
        </p:nvCxnSpPr>
        <p:spPr>
          <a:xfrm>
            <a:off x="6600056" y="3645024"/>
            <a:ext cx="187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59496" y="3177352"/>
            <a:ext cx="0" cy="3600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400256" y="3140968"/>
            <a:ext cx="0" cy="504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991544" y="3177352"/>
            <a:ext cx="0" cy="259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67608" y="3177352"/>
            <a:ext cx="0" cy="22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87688" y="3140968"/>
            <a:ext cx="0" cy="190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519936" y="3177352"/>
            <a:ext cx="0" cy="154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951984" y="3177352"/>
            <a:ext cx="0" cy="115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600056" y="3177352"/>
            <a:ext cx="0" cy="82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672064" y="2697396"/>
            <a:ext cx="648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b="1" dirty="0">
                <a:solidFill>
                  <a:schemeClr val="tx1"/>
                </a:solidFill>
                <a:latin typeface="+mj-ea"/>
                <a:ea typeface="+mj-ea"/>
              </a:rPr>
              <a:t>現代</a:t>
            </a:r>
          </a:p>
        </p:txBody>
      </p:sp>
      <p:sp>
        <p:nvSpPr>
          <p:cNvPr id="73" name="角丸四角形 72"/>
          <p:cNvSpPr/>
          <p:nvPr/>
        </p:nvSpPr>
        <p:spPr>
          <a:xfrm>
            <a:off x="3575760" y="3140968"/>
            <a:ext cx="194417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今ある事：教会時代</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（２～３章）</a:t>
            </a:r>
          </a:p>
        </p:txBody>
      </p:sp>
      <p:cxnSp>
        <p:nvCxnSpPr>
          <p:cNvPr id="75" name="直線矢印コネクタ 74"/>
          <p:cNvCxnSpPr/>
          <p:nvPr/>
        </p:nvCxnSpPr>
        <p:spPr>
          <a:xfrm>
            <a:off x="7320136" y="2924944"/>
            <a:ext cx="3204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8616576" y="2276872"/>
            <a:ext cx="26640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この後に起こる事</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（４～２２章）</a:t>
            </a:r>
          </a:p>
        </p:txBody>
      </p:sp>
      <p:sp>
        <p:nvSpPr>
          <p:cNvPr id="59" name="星 5 58"/>
          <p:cNvSpPr/>
          <p:nvPr/>
        </p:nvSpPr>
        <p:spPr>
          <a:xfrm>
            <a:off x="1739516" y="6237312"/>
            <a:ext cx="180000" cy="18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cxnSp>
        <p:nvCxnSpPr>
          <p:cNvPr id="77" name="直線矢印コネクタ 76"/>
          <p:cNvCxnSpPr/>
          <p:nvPr/>
        </p:nvCxnSpPr>
        <p:spPr>
          <a:xfrm rot="10800000">
            <a:off x="8436496" y="3573016"/>
            <a:ext cx="2124000" cy="0"/>
          </a:xfrm>
          <a:prstGeom prst="straightConnector1">
            <a:avLst/>
          </a:prstGeom>
          <a:ln w="38100">
            <a:solidFill>
              <a:schemeClr val="accent2">
                <a:lumMod val="7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8436936" y="3140968"/>
            <a:ext cx="2411593" cy="45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200" b="1" dirty="0">
                <a:solidFill>
                  <a:schemeClr val="accent2">
                    <a:lumMod val="75000"/>
                  </a:schemeClr>
                </a:solidFill>
                <a:latin typeface="+mj-ea"/>
                <a:ea typeface="+mj-ea"/>
              </a:rPr>
              <a:t>宗教的大バビロン・大淫婦（</a:t>
            </a:r>
            <a:r>
              <a:rPr lang="en-US" altLang="ja-JP" sz="1200" b="1" dirty="0">
                <a:solidFill>
                  <a:schemeClr val="accent2">
                    <a:lumMod val="75000"/>
                  </a:schemeClr>
                </a:solidFill>
                <a:latin typeface="+mj-ea"/>
                <a:ea typeface="+mj-ea"/>
              </a:rPr>
              <a:t>17</a:t>
            </a:r>
            <a:r>
              <a:rPr lang="ja-JP" altLang="en-US" sz="1200" b="1" dirty="0">
                <a:solidFill>
                  <a:schemeClr val="accent2">
                    <a:lumMod val="75000"/>
                  </a:schemeClr>
                </a:solidFill>
                <a:latin typeface="+mj-ea"/>
                <a:ea typeface="+mj-ea"/>
              </a:rPr>
              <a:t>章）</a:t>
            </a:r>
          </a:p>
        </p:txBody>
      </p:sp>
      <p:cxnSp>
        <p:nvCxnSpPr>
          <p:cNvPr id="74" name="直線矢印コネクタ 73"/>
          <p:cNvCxnSpPr/>
          <p:nvPr/>
        </p:nvCxnSpPr>
        <p:spPr>
          <a:xfrm>
            <a:off x="1559496" y="3140968"/>
            <a:ext cx="6948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星 5 102"/>
          <p:cNvSpPr/>
          <p:nvPr/>
        </p:nvSpPr>
        <p:spPr>
          <a:xfrm>
            <a:off x="1703516" y="2996952"/>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8" name="星 5 57"/>
          <p:cNvSpPr/>
          <p:nvPr/>
        </p:nvSpPr>
        <p:spPr>
          <a:xfrm>
            <a:off x="6816080" y="299695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0" name="角丸四角形 89"/>
          <p:cNvSpPr/>
          <p:nvPr/>
        </p:nvSpPr>
        <p:spPr>
          <a:xfrm>
            <a:off x="6456040" y="908720"/>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教会の携挙と復活の時期</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（第一の復活の二組目）</a:t>
            </a:r>
            <a:endParaRPr lang="en-US" altLang="ja-JP" sz="1400" b="1" dirty="0">
              <a:solidFill>
                <a:sysClr val="windowText" lastClr="000000"/>
              </a:solidFill>
              <a:latin typeface="+mj-ea"/>
              <a:ea typeface="+mj-ea"/>
            </a:endParaRPr>
          </a:p>
        </p:txBody>
      </p:sp>
      <p:sp>
        <p:nvSpPr>
          <p:cNvPr id="91" name="角丸四角形 90"/>
          <p:cNvSpPr/>
          <p:nvPr/>
        </p:nvSpPr>
        <p:spPr>
          <a:xfrm>
            <a:off x="1703512" y="1808896"/>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メシアの復活</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（第一の復活の初穂）</a:t>
            </a:r>
            <a:endParaRPr lang="en-US" altLang="ja-JP" sz="1400" b="1" dirty="0">
              <a:solidFill>
                <a:sysClr val="windowText" lastClr="000000"/>
              </a:solidFill>
              <a:latin typeface="+mj-ea"/>
              <a:ea typeface="+mj-ea"/>
            </a:endParaRPr>
          </a:p>
        </p:txBody>
      </p:sp>
      <p:cxnSp>
        <p:nvCxnSpPr>
          <p:cNvPr id="8" name="直線コネクタ 7"/>
          <p:cNvCxnSpPr/>
          <p:nvPr/>
        </p:nvCxnSpPr>
        <p:spPr>
          <a:xfrm flipH="1">
            <a:off x="1631504" y="2348880"/>
            <a:ext cx="576064" cy="3485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1415480" y="2697396"/>
            <a:ext cx="936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schemeClr val="tx1"/>
                </a:solidFill>
                <a:latin typeface="+mj-ea"/>
                <a:ea typeface="+mj-ea"/>
              </a:rPr>
              <a:t>主の日</a:t>
            </a:r>
          </a:p>
        </p:txBody>
      </p:sp>
      <p:sp>
        <p:nvSpPr>
          <p:cNvPr id="71" name="角丸四角形 70"/>
          <p:cNvSpPr/>
          <p:nvPr/>
        </p:nvSpPr>
        <p:spPr>
          <a:xfrm>
            <a:off x="2495600" y="5517232"/>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79" name="角丸四角形 78"/>
          <p:cNvSpPr/>
          <p:nvPr/>
        </p:nvSpPr>
        <p:spPr>
          <a:xfrm>
            <a:off x="6600056" y="400506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0" name="角丸四角形 79"/>
          <p:cNvSpPr/>
          <p:nvPr/>
        </p:nvSpPr>
        <p:spPr>
          <a:xfrm>
            <a:off x="6888088" y="364502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b="1" dirty="0">
                <a:solidFill>
                  <a:srgbClr val="CC0000"/>
                </a:solidFill>
                <a:latin typeface="+mj-ea"/>
              </a:rPr>
              <a:t>×</a:t>
            </a:r>
            <a:endParaRPr lang="ja-JP" altLang="en-US" sz="2800" b="1" dirty="0">
              <a:solidFill>
                <a:srgbClr val="CC0000"/>
              </a:solidFill>
              <a:latin typeface="+mj-ea"/>
            </a:endParaRPr>
          </a:p>
        </p:txBody>
      </p:sp>
      <p:sp>
        <p:nvSpPr>
          <p:cNvPr id="81" name="角丸四角形 80"/>
          <p:cNvSpPr/>
          <p:nvPr/>
        </p:nvSpPr>
        <p:spPr>
          <a:xfrm>
            <a:off x="1919536" y="583012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2" name="角丸四角形 81"/>
          <p:cNvSpPr/>
          <p:nvPr/>
        </p:nvSpPr>
        <p:spPr>
          <a:xfrm>
            <a:off x="5447928" y="472514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3" name="角丸四角形 82"/>
          <p:cNvSpPr/>
          <p:nvPr/>
        </p:nvSpPr>
        <p:spPr>
          <a:xfrm>
            <a:off x="5879976" y="436510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4" name="角丸四角形 83"/>
          <p:cNvSpPr/>
          <p:nvPr/>
        </p:nvSpPr>
        <p:spPr>
          <a:xfrm>
            <a:off x="3287688" y="508518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Tree>
    <p:extLst>
      <p:ext uri="{BB962C8B-B14F-4D97-AF65-F5344CB8AC3E}">
        <p14:creationId xmlns:p14="http://schemas.microsoft.com/office/powerpoint/2010/main" val="2566933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3" name="正方形/長方形 2"/>
          <p:cNvSpPr/>
          <p:nvPr/>
        </p:nvSpPr>
        <p:spPr>
          <a:xfrm>
            <a:off x="1046298" y="692696"/>
            <a:ext cx="9802231" cy="612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p>
        </p:txBody>
      </p:sp>
      <p:pic>
        <p:nvPicPr>
          <p:cNvPr id="11" name="図 10"/>
          <p:cNvPicPr>
            <a:picLocks noChangeAspect="1"/>
          </p:cNvPicPr>
          <p:nvPr/>
        </p:nvPicPr>
        <p:blipFill>
          <a:blip r:embed="rId3"/>
          <a:stretch>
            <a:fillRect/>
          </a:stretch>
        </p:blipFill>
        <p:spPr>
          <a:xfrm>
            <a:off x="1038200" y="768102"/>
            <a:ext cx="8154144" cy="2179130"/>
          </a:xfrm>
          <a:prstGeom prst="rect">
            <a:avLst/>
          </a:prstGeom>
        </p:spPr>
      </p:pic>
      <p:grpSp>
        <p:nvGrpSpPr>
          <p:cNvPr id="85" name="グループ化 84"/>
          <p:cNvGrpSpPr/>
          <p:nvPr/>
        </p:nvGrpSpPr>
        <p:grpSpPr>
          <a:xfrm>
            <a:off x="1559496" y="2792454"/>
            <a:ext cx="6840000" cy="3984898"/>
            <a:chOff x="0" y="0"/>
            <a:chExt cx="6984553" cy="3588874"/>
          </a:xfrm>
        </p:grpSpPr>
        <p:sp>
          <p:nvSpPr>
            <p:cNvPr id="86" name="正方形/長方形 85"/>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7" name="正方形/長方形 86"/>
            <p:cNvSpPr/>
            <p:nvPr/>
          </p:nvSpPr>
          <p:spPr>
            <a:xfrm>
              <a:off x="0" y="0"/>
              <a:ext cx="6984553" cy="3588874"/>
            </a:xfrm>
            <a:prstGeom prst="rect">
              <a:avLst/>
            </a:prstGeom>
            <a:gradFill flip="none" rotWithShape="1">
              <a:gsLst>
                <a:gs pos="39000">
                  <a:schemeClr val="accent1">
                    <a:lumMod val="7000"/>
                    <a:lumOff val="93000"/>
                    <a:alpha val="0"/>
                  </a:schemeClr>
                </a:gs>
                <a:gs pos="0">
                  <a:schemeClr val="accent1">
                    <a:lumMod val="62000"/>
                    <a:lumOff val="3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8" name="正方形/長方形 87"/>
            <p:cNvSpPr/>
            <p:nvPr/>
          </p:nvSpPr>
          <p:spPr>
            <a:xfrm>
              <a:off x="0" y="0"/>
              <a:ext cx="6984553" cy="3588874"/>
            </a:xfrm>
            <a:prstGeom prst="rect">
              <a:avLst/>
            </a:prstGeom>
            <a:gradFill flip="none" rotWithShape="1">
              <a:gsLst>
                <a:gs pos="38000">
                  <a:schemeClr val="accent1">
                    <a:lumMod val="7000"/>
                    <a:lumOff val="93000"/>
                    <a:alpha val="0"/>
                  </a:schemeClr>
                </a:gs>
                <a:gs pos="0">
                  <a:schemeClr val="accent1">
                    <a:lumMod val="62000"/>
                    <a:lumOff val="38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sp>
          <p:nvSpPr>
            <p:cNvPr id="89" name="正方形/長方形 88"/>
            <p:cNvSpPr/>
            <p:nvPr/>
          </p:nvSpPr>
          <p:spPr>
            <a:xfrm>
              <a:off x="0" y="0"/>
              <a:ext cx="6984553" cy="3588874"/>
            </a:xfrm>
            <a:prstGeom prst="rect">
              <a:avLst/>
            </a:prstGeom>
            <a:gradFill flip="none" rotWithShape="1">
              <a:gsLst>
                <a:gs pos="40000">
                  <a:schemeClr val="accent1">
                    <a:lumMod val="7000"/>
                    <a:lumOff val="93000"/>
                    <a:alpha val="0"/>
                  </a:schemeClr>
                </a:gs>
                <a:gs pos="0">
                  <a:schemeClr val="accent1">
                    <a:lumMod val="62000"/>
                    <a:lumOff val="38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a:p>
          </p:txBody>
        </p:sp>
      </p:grpSp>
      <p:sp>
        <p:nvSpPr>
          <p:cNvPr id="7" name="テキスト ボックス 6"/>
          <p:cNvSpPr txBox="1"/>
          <p:nvPr/>
        </p:nvSpPr>
        <p:spPr>
          <a:xfrm>
            <a:off x="1070992" y="19070"/>
            <a:ext cx="9777536" cy="646331"/>
          </a:xfrm>
          <a:prstGeom prst="rect">
            <a:avLst/>
          </a:prstGeom>
          <a:noFill/>
        </p:spPr>
        <p:txBody>
          <a:bodyPr wrap="square" numCol="1" spcCol="144000">
            <a:spAutoFit/>
          </a:bodyPr>
          <a:lstStyle/>
          <a:p>
            <a:pPr algn="ctr">
              <a:defRPr/>
            </a:pPr>
            <a:r>
              <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sz="3600" dirty="0" err="1">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教会の意味（補足：</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時代の流れ</a:t>
            </a:r>
            <a:r>
              <a:rPr lang="ja-JP" altLang="en-US"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6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cxnSp>
        <p:nvCxnSpPr>
          <p:cNvPr id="18" name="直線矢印コネクタ 17"/>
          <p:cNvCxnSpPr/>
          <p:nvPr/>
        </p:nvCxnSpPr>
        <p:spPr>
          <a:xfrm>
            <a:off x="1703544" y="6165304"/>
            <a:ext cx="252000" cy="0"/>
          </a:xfrm>
          <a:prstGeom prst="straightConnector1">
            <a:avLst/>
          </a:prstGeom>
          <a:ln w="22225">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角丸四角形 18"/>
          <p:cNvSpPr/>
          <p:nvPr/>
        </p:nvSpPr>
        <p:spPr>
          <a:xfrm>
            <a:off x="1055440" y="590213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81</a:t>
            </a:r>
            <a:r>
              <a:rPr lang="ja-JP" altLang="en-US" b="1" dirty="0">
                <a:solidFill>
                  <a:srgbClr val="000099"/>
                </a:solidFill>
                <a:latin typeface="+mj-ea"/>
                <a:ea typeface="+mj-ea"/>
              </a:rPr>
              <a:t>～</a:t>
            </a:r>
            <a:r>
              <a:rPr lang="en-US" altLang="ja-JP" b="1" dirty="0">
                <a:solidFill>
                  <a:srgbClr val="000099"/>
                </a:solidFill>
                <a:latin typeface="+mj-ea"/>
                <a:ea typeface="+mj-ea"/>
              </a:rPr>
              <a:t>96</a:t>
            </a:r>
            <a:r>
              <a:rPr lang="ja-JP" altLang="en-US" b="1" dirty="0">
                <a:solidFill>
                  <a:srgbClr val="000099"/>
                </a:solidFill>
                <a:latin typeface="+mj-ea"/>
                <a:ea typeface="+mj-ea"/>
              </a:rPr>
              <a:t>年</a:t>
            </a:r>
          </a:p>
        </p:txBody>
      </p:sp>
      <p:cxnSp>
        <p:nvCxnSpPr>
          <p:cNvPr id="26" name="カギ線コネクタ 25"/>
          <p:cNvCxnSpPr/>
          <p:nvPr/>
        </p:nvCxnSpPr>
        <p:spPr>
          <a:xfrm rot="16200000" flipV="1">
            <a:off x="1775528" y="6309352"/>
            <a:ext cx="360000" cy="216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2135560" y="6322936"/>
            <a:ext cx="6120680" cy="4904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chemeClr val="tx1"/>
                </a:solidFill>
                <a:effectLst>
                  <a:outerShdw blurRad="38100" dist="38100" dir="2700000" algn="tl">
                    <a:srgbClr val="000000">
                      <a:alpha val="43137"/>
                    </a:srgbClr>
                  </a:outerShdw>
                </a:effectLst>
                <a:latin typeface="+mj-ea"/>
                <a:ea typeface="+mj-ea"/>
              </a:rPr>
              <a:t>Ⅰ</a:t>
            </a:r>
            <a:r>
              <a:rPr lang="ja-JP" altLang="en-US" sz="1200" b="1" dirty="0">
                <a:solidFill>
                  <a:schemeClr val="tx1"/>
                </a:solidFill>
                <a:effectLst>
                  <a:outerShdw blurRad="38100" dist="38100" dir="2700000" algn="tl">
                    <a:srgbClr val="000000">
                      <a:alpha val="43137"/>
                    </a:srgbClr>
                  </a:outerShdw>
                </a:effectLst>
                <a:latin typeface="+mj-ea"/>
                <a:ea typeface="+mj-ea"/>
              </a:rPr>
              <a:t>あなたの見た事（１章）</a:t>
            </a:r>
            <a:r>
              <a:rPr lang="ja-JP" altLang="en-US" sz="1200" b="1" dirty="0">
                <a:solidFill>
                  <a:srgbClr val="000099"/>
                </a:solidFill>
                <a:latin typeface="+mj-ea"/>
                <a:ea typeface="+mj-ea"/>
              </a:rPr>
              <a:t>　　</a:t>
            </a:r>
            <a:r>
              <a:rPr lang="ja-JP" altLang="en-US" sz="1200" b="1" dirty="0">
                <a:solidFill>
                  <a:schemeClr val="tx1"/>
                </a:solidFill>
                <a:latin typeface="+mj-ea"/>
                <a:ea typeface="+mj-ea"/>
              </a:rPr>
              <a:t>　　</a:t>
            </a:r>
            <a:r>
              <a:rPr lang="ja-JP" altLang="en-US" sz="1200" b="1" dirty="0">
                <a:solidFill>
                  <a:schemeClr val="tx1"/>
                </a:solidFill>
                <a:effectLst>
                  <a:outerShdw blurRad="38100" dist="38100" dir="2700000" algn="tl">
                    <a:srgbClr val="000000">
                      <a:alpha val="43137"/>
                    </a:srgbClr>
                  </a:outerShdw>
                </a:effectLst>
                <a:latin typeface="+mn-ea"/>
              </a:rPr>
              <a:t>主の日：</a:t>
            </a:r>
            <a:r>
              <a:rPr lang="ja-JP" altLang="en-US" sz="1200" b="1" dirty="0">
                <a:solidFill>
                  <a:schemeClr val="tx1"/>
                </a:solidFill>
                <a:effectLst>
                  <a:outerShdw blurRad="38100" dist="38100" dir="2700000" algn="tl">
                    <a:srgbClr val="000000">
                      <a:alpha val="43137"/>
                    </a:srgbClr>
                  </a:outerShdw>
                </a:effectLst>
                <a:latin typeface="+mn-ea"/>
                <a:cs typeface="メイリオ" panose="020B0604030504040204" pitchFamily="50" charset="-128"/>
              </a:rPr>
              <a:t>主の栄光が輝きでた特別な日</a:t>
            </a:r>
          </a:p>
        </p:txBody>
      </p:sp>
      <p:cxnSp>
        <p:nvCxnSpPr>
          <p:cNvPr id="27" name="直線矢印コネクタ 26"/>
          <p:cNvCxnSpPr/>
          <p:nvPr/>
        </p:nvCxnSpPr>
        <p:spPr>
          <a:xfrm>
            <a:off x="1559544" y="5805264"/>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1163568" y="5542092"/>
            <a:ext cx="1044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30</a:t>
            </a:r>
            <a:r>
              <a:rPr lang="ja-JP" altLang="en-US" b="1" dirty="0">
                <a:solidFill>
                  <a:srgbClr val="000099"/>
                </a:solidFill>
                <a:latin typeface="+mj-ea"/>
                <a:ea typeface="+mj-ea"/>
              </a:rPr>
              <a:t>～</a:t>
            </a:r>
            <a:r>
              <a:rPr lang="en-US" altLang="ja-JP" b="1" dirty="0">
                <a:solidFill>
                  <a:srgbClr val="000099"/>
                </a:solidFill>
                <a:latin typeface="+mj-ea"/>
                <a:ea typeface="+mj-ea"/>
              </a:rPr>
              <a:t>100</a:t>
            </a:r>
            <a:r>
              <a:rPr lang="ja-JP" altLang="en-US" b="1" dirty="0">
                <a:solidFill>
                  <a:srgbClr val="000099"/>
                </a:solidFill>
                <a:latin typeface="+mj-ea"/>
                <a:ea typeface="+mj-ea"/>
              </a:rPr>
              <a:t>年頃</a:t>
            </a:r>
          </a:p>
        </p:txBody>
      </p:sp>
      <p:cxnSp>
        <p:nvCxnSpPr>
          <p:cNvPr id="35" name="カギ線コネクタ 34"/>
          <p:cNvCxnSpPr/>
          <p:nvPr/>
        </p:nvCxnSpPr>
        <p:spPr>
          <a:xfrm rot="16200000" flipV="1">
            <a:off x="1973544" y="58233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279576" y="5902132"/>
            <a:ext cx="5832648"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1</a:t>
            </a:r>
            <a:r>
              <a:rPr lang="ja-JP" altLang="en-US" sz="1200" b="1" dirty="0">
                <a:solidFill>
                  <a:srgbClr val="000099"/>
                </a:solidFill>
                <a:latin typeface="+mj-ea"/>
                <a:ea typeface="+mj-ea"/>
              </a:rPr>
              <a:t>：エペソ</a:t>
            </a:r>
            <a:r>
              <a:rPr lang="ja-JP" altLang="en-US" sz="1200" b="1" dirty="0">
                <a:solidFill>
                  <a:schemeClr val="tx1"/>
                </a:solidFill>
                <a:latin typeface="+mj-ea"/>
                <a:ea typeface="+mj-ea"/>
              </a:rPr>
              <a:t>　「</a:t>
            </a:r>
            <a:r>
              <a:rPr lang="en-US" altLang="ja-JP" sz="1200" b="1" dirty="0">
                <a:solidFill>
                  <a:schemeClr val="tx1"/>
                </a:solidFill>
                <a:latin typeface="+mj-ea"/>
                <a:ea typeface="+mj-ea"/>
              </a:rPr>
              <a:t>30</a:t>
            </a:r>
            <a:r>
              <a:rPr lang="ja-JP" altLang="en-US" sz="1200" b="1" dirty="0">
                <a:solidFill>
                  <a:schemeClr val="tx1"/>
                </a:solidFill>
                <a:latin typeface="+mj-ea"/>
                <a:ea typeface="+mj-ea"/>
              </a:rPr>
              <a:t>年～使徒ヨハネが死ぬまでの期間」</a:t>
            </a:r>
          </a:p>
        </p:txBody>
      </p:sp>
      <p:cxnSp>
        <p:nvCxnSpPr>
          <p:cNvPr id="37" name="直線矢印コネクタ 36"/>
          <p:cNvCxnSpPr/>
          <p:nvPr/>
        </p:nvCxnSpPr>
        <p:spPr>
          <a:xfrm>
            <a:off x="1991544" y="5445224"/>
            <a:ext cx="576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1343472" y="518205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100</a:t>
            </a:r>
            <a:r>
              <a:rPr lang="ja-JP" altLang="en-US" b="1" dirty="0">
                <a:solidFill>
                  <a:srgbClr val="000099"/>
                </a:solidFill>
                <a:latin typeface="+mj-ea"/>
                <a:ea typeface="+mj-ea"/>
              </a:rPr>
              <a:t>～</a:t>
            </a:r>
            <a:r>
              <a:rPr lang="en-US" altLang="ja-JP" b="1" dirty="0">
                <a:solidFill>
                  <a:srgbClr val="000099"/>
                </a:solidFill>
                <a:latin typeface="+mj-ea"/>
                <a:ea typeface="+mj-ea"/>
              </a:rPr>
              <a:t>313</a:t>
            </a:r>
            <a:r>
              <a:rPr lang="ja-JP" altLang="en-US" b="1" dirty="0">
                <a:solidFill>
                  <a:srgbClr val="000099"/>
                </a:solidFill>
                <a:latin typeface="+mj-ea"/>
                <a:ea typeface="+mj-ea"/>
              </a:rPr>
              <a:t>年</a:t>
            </a:r>
          </a:p>
        </p:txBody>
      </p:sp>
      <p:cxnSp>
        <p:nvCxnSpPr>
          <p:cNvPr id="39" name="カギ線コネクタ 38"/>
          <p:cNvCxnSpPr/>
          <p:nvPr/>
        </p:nvCxnSpPr>
        <p:spPr>
          <a:xfrm rot="16200000" flipV="1">
            <a:off x="2513608" y="5499264"/>
            <a:ext cx="360000" cy="252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0" name="角丸四角形 39"/>
          <p:cNvSpPr/>
          <p:nvPr/>
        </p:nvSpPr>
        <p:spPr>
          <a:xfrm>
            <a:off x="2855640" y="5542092"/>
            <a:ext cx="6336704"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2</a:t>
            </a:r>
            <a:r>
              <a:rPr lang="ja-JP" altLang="en-US" sz="1200" b="1" dirty="0">
                <a:solidFill>
                  <a:srgbClr val="000099"/>
                </a:solidFill>
                <a:latin typeface="+mj-ea"/>
              </a:rPr>
              <a:t>：</a:t>
            </a:r>
            <a:r>
              <a:rPr lang="ja-JP" altLang="en-US" sz="1200" b="1" dirty="0">
                <a:solidFill>
                  <a:srgbClr val="000099"/>
                </a:solidFill>
                <a:latin typeface="+mj-ea"/>
                <a:ea typeface="+mj-ea"/>
              </a:rPr>
              <a:t>スミルナ</a:t>
            </a:r>
            <a:r>
              <a:rPr lang="ja-JP" altLang="en-US" sz="1200" b="1" dirty="0">
                <a:solidFill>
                  <a:srgbClr val="000099"/>
                </a:solidFill>
                <a:latin typeface="+mj-ea"/>
              </a:rPr>
              <a:t>　</a:t>
            </a:r>
            <a:r>
              <a:rPr lang="ja-JP" altLang="en-US" sz="1200" b="1" dirty="0">
                <a:solidFill>
                  <a:schemeClr val="tx1"/>
                </a:solidFill>
                <a:latin typeface="+mj-ea"/>
                <a:ea typeface="+mj-ea"/>
              </a:rPr>
              <a:t>「ヨハネの死～キリスト教がローマの公認宗教となった</a:t>
            </a:r>
            <a:r>
              <a:rPr lang="en-US" altLang="ja-JP" sz="1200" b="1" dirty="0">
                <a:solidFill>
                  <a:schemeClr val="tx1"/>
                </a:solidFill>
                <a:latin typeface="+mj-ea"/>
              </a:rPr>
              <a:t>313</a:t>
            </a:r>
            <a:r>
              <a:rPr lang="ja-JP" altLang="en-US" sz="1200" b="1" dirty="0">
                <a:solidFill>
                  <a:schemeClr val="tx1"/>
                </a:solidFill>
                <a:latin typeface="+mj-ea"/>
              </a:rPr>
              <a:t>年まで」</a:t>
            </a:r>
          </a:p>
        </p:txBody>
      </p:sp>
      <p:sp>
        <p:nvSpPr>
          <p:cNvPr id="41" name="角丸四角形 40"/>
          <p:cNvSpPr/>
          <p:nvPr/>
        </p:nvSpPr>
        <p:spPr>
          <a:xfrm>
            <a:off x="2099704" y="482201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313</a:t>
            </a:r>
            <a:r>
              <a:rPr lang="ja-JP" altLang="en-US" b="1" dirty="0">
                <a:solidFill>
                  <a:srgbClr val="000099"/>
                </a:solidFill>
                <a:latin typeface="+mj-ea"/>
                <a:ea typeface="+mj-ea"/>
              </a:rPr>
              <a:t>～</a:t>
            </a:r>
            <a:r>
              <a:rPr lang="en-US" altLang="ja-JP" b="1" dirty="0">
                <a:solidFill>
                  <a:srgbClr val="000099"/>
                </a:solidFill>
                <a:latin typeface="+mj-ea"/>
                <a:ea typeface="+mj-ea"/>
              </a:rPr>
              <a:t>600</a:t>
            </a:r>
            <a:r>
              <a:rPr lang="ja-JP" altLang="en-US" b="1" dirty="0">
                <a:solidFill>
                  <a:srgbClr val="000099"/>
                </a:solidFill>
                <a:latin typeface="+mj-ea"/>
                <a:ea typeface="+mj-ea"/>
              </a:rPr>
              <a:t>年</a:t>
            </a:r>
          </a:p>
        </p:txBody>
      </p:sp>
      <p:cxnSp>
        <p:nvCxnSpPr>
          <p:cNvPr id="42" name="カギ線コネクタ 41"/>
          <p:cNvCxnSpPr/>
          <p:nvPr/>
        </p:nvCxnSpPr>
        <p:spPr>
          <a:xfrm rot="16200000" flipV="1">
            <a:off x="3269689" y="510322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3" name="角丸四角形 42"/>
          <p:cNvSpPr/>
          <p:nvPr/>
        </p:nvSpPr>
        <p:spPr>
          <a:xfrm>
            <a:off x="3648856" y="5182052"/>
            <a:ext cx="691164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3</a:t>
            </a:r>
            <a:r>
              <a:rPr lang="ja-JP" altLang="en-US" sz="1200" b="1" dirty="0">
                <a:solidFill>
                  <a:srgbClr val="000099"/>
                </a:solidFill>
                <a:latin typeface="+mj-ea"/>
                <a:ea typeface="+mj-ea"/>
              </a:rPr>
              <a:t>：ペルガモ</a:t>
            </a:r>
            <a:r>
              <a:rPr lang="ja-JP" altLang="en-US" sz="1200" b="1" dirty="0">
                <a:solidFill>
                  <a:srgbClr val="000099"/>
                </a:solidFill>
                <a:latin typeface="+mj-ea"/>
              </a:rPr>
              <a:t>　</a:t>
            </a:r>
            <a:r>
              <a:rPr lang="ja-JP" altLang="en-US" sz="1200" b="1" dirty="0">
                <a:solidFill>
                  <a:schemeClr val="tx1"/>
                </a:solidFill>
                <a:latin typeface="+mj-ea"/>
              </a:rPr>
              <a:t>「</a:t>
            </a:r>
            <a:r>
              <a:rPr lang="en-US" altLang="ja-JP" sz="1200" b="1" dirty="0">
                <a:solidFill>
                  <a:schemeClr val="tx1"/>
                </a:solidFill>
                <a:latin typeface="+mj-ea"/>
              </a:rPr>
              <a:t>313</a:t>
            </a:r>
            <a:r>
              <a:rPr lang="ja-JP" altLang="en-US" sz="1200" b="1" dirty="0">
                <a:solidFill>
                  <a:schemeClr val="tx1"/>
                </a:solidFill>
                <a:latin typeface="+mj-ea"/>
              </a:rPr>
              <a:t>年のミラノ勅令以降、</a:t>
            </a:r>
            <a:r>
              <a:rPr lang="en-US" altLang="ja-JP" sz="1200" b="1" dirty="0">
                <a:solidFill>
                  <a:schemeClr val="tx1"/>
                </a:solidFill>
                <a:latin typeface="+mj-ea"/>
              </a:rPr>
              <a:t>600</a:t>
            </a:r>
            <a:r>
              <a:rPr lang="ja-JP" altLang="en-US" sz="1200" b="1" dirty="0">
                <a:solidFill>
                  <a:schemeClr val="tx1"/>
                </a:solidFill>
                <a:latin typeface="+mj-ea"/>
              </a:rPr>
              <a:t>年頃のカトリック確立までの期間、教会は国家と結婚した</a:t>
            </a:r>
            <a:r>
              <a:rPr lang="ja-JP" altLang="en-US" sz="1200" b="1" dirty="0">
                <a:solidFill>
                  <a:schemeClr val="tx1"/>
                </a:solidFill>
                <a:latin typeface="+mj-ea"/>
                <a:ea typeface="+mj-ea"/>
              </a:rPr>
              <a:t>」</a:t>
            </a:r>
          </a:p>
        </p:txBody>
      </p:sp>
      <p:cxnSp>
        <p:nvCxnSpPr>
          <p:cNvPr id="44" name="直線矢印コネクタ 43"/>
          <p:cNvCxnSpPr/>
          <p:nvPr/>
        </p:nvCxnSpPr>
        <p:spPr>
          <a:xfrm>
            <a:off x="2567688" y="5085184"/>
            <a:ext cx="720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331952" y="446197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600</a:t>
            </a:r>
            <a:r>
              <a:rPr lang="ja-JP" altLang="en-US" b="1" dirty="0">
                <a:solidFill>
                  <a:srgbClr val="000099"/>
                </a:solidFill>
                <a:latin typeface="+mj-ea"/>
                <a:ea typeface="+mj-ea"/>
              </a:rPr>
              <a:t>～</a:t>
            </a:r>
            <a:r>
              <a:rPr lang="en-US" altLang="ja-JP" b="1" dirty="0">
                <a:solidFill>
                  <a:srgbClr val="000099"/>
                </a:solidFill>
                <a:latin typeface="+mj-ea"/>
                <a:ea typeface="+mj-ea"/>
              </a:rPr>
              <a:t>1517</a:t>
            </a:r>
            <a:r>
              <a:rPr lang="ja-JP" altLang="en-US" b="1" dirty="0">
                <a:solidFill>
                  <a:srgbClr val="000099"/>
                </a:solidFill>
                <a:latin typeface="+mj-ea"/>
                <a:ea typeface="+mj-ea"/>
              </a:rPr>
              <a:t>年</a:t>
            </a:r>
          </a:p>
        </p:txBody>
      </p:sp>
      <p:cxnSp>
        <p:nvCxnSpPr>
          <p:cNvPr id="47" name="カギ線コネクタ 46"/>
          <p:cNvCxnSpPr/>
          <p:nvPr/>
        </p:nvCxnSpPr>
        <p:spPr>
          <a:xfrm rot="16200000" flipV="1">
            <a:off x="5501936" y="474318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 name="角丸四角形 47"/>
          <p:cNvSpPr/>
          <p:nvPr/>
        </p:nvSpPr>
        <p:spPr>
          <a:xfrm>
            <a:off x="5807896" y="4894020"/>
            <a:ext cx="482384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4</a:t>
            </a:r>
            <a:r>
              <a:rPr lang="ja-JP" altLang="en-US" sz="1200" b="1" dirty="0">
                <a:solidFill>
                  <a:srgbClr val="000099"/>
                </a:solidFill>
                <a:latin typeface="+mj-ea"/>
                <a:ea typeface="+mj-ea"/>
              </a:rPr>
              <a:t>：テアテラ</a:t>
            </a:r>
            <a:r>
              <a:rPr lang="ja-JP" altLang="en-US" sz="1200" b="1" dirty="0">
                <a:solidFill>
                  <a:srgbClr val="000099"/>
                </a:solidFill>
                <a:latin typeface="+mj-ea"/>
              </a:rPr>
              <a:t>　</a:t>
            </a:r>
            <a:r>
              <a:rPr lang="ja-JP" altLang="en-US" sz="1200" b="1" dirty="0">
                <a:solidFill>
                  <a:schemeClr val="tx1"/>
                </a:solidFill>
                <a:latin typeface="+mj-ea"/>
              </a:rPr>
              <a:t>「カトリックの確立～ルター</a:t>
            </a:r>
            <a:r>
              <a:rPr lang="en-US" altLang="ja-JP" sz="1200" b="1" dirty="0">
                <a:solidFill>
                  <a:schemeClr val="tx1"/>
                </a:solidFill>
                <a:latin typeface="+mj-ea"/>
              </a:rPr>
              <a:t>95</a:t>
            </a:r>
            <a:r>
              <a:rPr lang="ja-JP" altLang="en-US" sz="1200" b="1" dirty="0">
                <a:solidFill>
                  <a:schemeClr val="tx1"/>
                </a:solidFill>
                <a:latin typeface="+mj-ea"/>
              </a:rPr>
              <a:t>ヶ条の掲題≒中世</a:t>
            </a:r>
            <a:r>
              <a:rPr lang="ja-JP" altLang="en-US" sz="1200" b="1" dirty="0">
                <a:solidFill>
                  <a:schemeClr val="tx1"/>
                </a:solidFill>
                <a:latin typeface="+mj-ea"/>
                <a:ea typeface="+mj-ea"/>
              </a:rPr>
              <a:t>」</a:t>
            </a:r>
          </a:p>
        </p:txBody>
      </p:sp>
      <p:cxnSp>
        <p:nvCxnSpPr>
          <p:cNvPr id="49" name="直線矢印コネクタ 48"/>
          <p:cNvCxnSpPr/>
          <p:nvPr/>
        </p:nvCxnSpPr>
        <p:spPr>
          <a:xfrm>
            <a:off x="3287688" y="4725144"/>
            <a:ext cx="2268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4691992" y="4101932"/>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1517</a:t>
            </a:r>
            <a:r>
              <a:rPr lang="ja-JP" altLang="en-US" b="1" dirty="0">
                <a:solidFill>
                  <a:srgbClr val="000099"/>
                </a:solidFill>
                <a:latin typeface="+mj-ea"/>
                <a:ea typeface="+mj-ea"/>
              </a:rPr>
              <a:t>～</a:t>
            </a:r>
            <a:r>
              <a:rPr lang="en-US" altLang="ja-JP" b="1" dirty="0">
                <a:solidFill>
                  <a:srgbClr val="000099"/>
                </a:solidFill>
                <a:latin typeface="+mj-ea"/>
                <a:ea typeface="+mj-ea"/>
              </a:rPr>
              <a:t>1648</a:t>
            </a:r>
            <a:r>
              <a:rPr lang="ja-JP" altLang="en-US" b="1" dirty="0">
                <a:solidFill>
                  <a:srgbClr val="000099"/>
                </a:solidFill>
                <a:latin typeface="+mj-ea"/>
                <a:ea typeface="+mj-ea"/>
              </a:rPr>
              <a:t>年</a:t>
            </a:r>
          </a:p>
        </p:txBody>
      </p:sp>
      <p:cxnSp>
        <p:nvCxnSpPr>
          <p:cNvPr id="51" name="カギ線コネクタ 50"/>
          <p:cNvCxnSpPr/>
          <p:nvPr/>
        </p:nvCxnSpPr>
        <p:spPr>
          <a:xfrm rot="16200000" flipV="1">
            <a:off x="5933984" y="4383105"/>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2" name="角丸四角形 51"/>
          <p:cNvSpPr/>
          <p:nvPr/>
        </p:nvSpPr>
        <p:spPr>
          <a:xfrm>
            <a:off x="6275984" y="4533980"/>
            <a:ext cx="4284512"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5</a:t>
            </a:r>
            <a:r>
              <a:rPr lang="ja-JP" altLang="en-US" sz="1200" b="1" dirty="0">
                <a:solidFill>
                  <a:srgbClr val="000099"/>
                </a:solidFill>
                <a:latin typeface="+mj-ea"/>
                <a:ea typeface="+mj-ea"/>
              </a:rPr>
              <a:t>：サルデス</a:t>
            </a:r>
            <a:r>
              <a:rPr lang="ja-JP" altLang="en-US" sz="1200" b="1" dirty="0">
                <a:solidFill>
                  <a:srgbClr val="000099"/>
                </a:solidFill>
                <a:latin typeface="+mj-ea"/>
              </a:rPr>
              <a:t>　</a:t>
            </a:r>
            <a:r>
              <a:rPr lang="ja-JP" altLang="en-US" sz="1200" b="1" dirty="0">
                <a:solidFill>
                  <a:schemeClr val="tx1"/>
                </a:solidFill>
                <a:latin typeface="+mj-ea"/>
              </a:rPr>
              <a:t>「ルター</a:t>
            </a:r>
            <a:r>
              <a:rPr lang="en-US" altLang="ja-JP" sz="1200" b="1" dirty="0">
                <a:solidFill>
                  <a:schemeClr val="tx1"/>
                </a:solidFill>
                <a:latin typeface="+mj-ea"/>
              </a:rPr>
              <a:t>95</a:t>
            </a:r>
            <a:r>
              <a:rPr lang="ja-JP" altLang="en-US" sz="1200" b="1" dirty="0">
                <a:solidFill>
                  <a:schemeClr val="tx1"/>
                </a:solidFill>
                <a:latin typeface="+mj-ea"/>
              </a:rPr>
              <a:t>ヶ条の掲題～</a:t>
            </a:r>
            <a:r>
              <a:rPr lang="en-US" altLang="ja-JP" sz="1200" b="1" dirty="0">
                <a:solidFill>
                  <a:schemeClr val="tx1"/>
                </a:solidFill>
                <a:latin typeface="+mj-ea"/>
              </a:rPr>
              <a:t>1648</a:t>
            </a:r>
            <a:r>
              <a:rPr lang="ja-JP" altLang="en-US" sz="1200" b="1" dirty="0">
                <a:solidFill>
                  <a:schemeClr val="tx1"/>
                </a:solidFill>
                <a:latin typeface="+mj-ea"/>
              </a:rPr>
              <a:t>年のヨーロッパ諸国の国際会議の始まりであるウエストファリア条約締結の年まで</a:t>
            </a:r>
            <a:r>
              <a:rPr lang="ja-JP" altLang="en-US" sz="1200" b="1" dirty="0">
                <a:solidFill>
                  <a:schemeClr val="tx1"/>
                </a:solidFill>
                <a:latin typeface="+mj-ea"/>
                <a:ea typeface="+mj-ea"/>
              </a:rPr>
              <a:t>」</a:t>
            </a:r>
          </a:p>
        </p:txBody>
      </p:sp>
      <p:cxnSp>
        <p:nvCxnSpPr>
          <p:cNvPr id="53" name="直線矢印コネクタ 52"/>
          <p:cNvCxnSpPr/>
          <p:nvPr/>
        </p:nvCxnSpPr>
        <p:spPr>
          <a:xfrm>
            <a:off x="5519936" y="4380230"/>
            <a:ext cx="43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5375920" y="364502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altLang="ja-JP" b="1" dirty="0">
                <a:solidFill>
                  <a:srgbClr val="000099"/>
                </a:solidFill>
                <a:latin typeface="+mj-ea"/>
                <a:ea typeface="+mj-ea"/>
              </a:rPr>
              <a:t>1648</a:t>
            </a:r>
            <a:r>
              <a:rPr lang="ja-JP" altLang="en-US" b="1" dirty="0">
                <a:solidFill>
                  <a:srgbClr val="000099"/>
                </a:solidFill>
                <a:latin typeface="+mj-ea"/>
                <a:ea typeface="+mj-ea"/>
              </a:rPr>
              <a:t>～</a:t>
            </a:r>
            <a:r>
              <a:rPr lang="en-US" altLang="ja-JP" b="1" dirty="0">
                <a:solidFill>
                  <a:srgbClr val="000099"/>
                </a:solidFill>
                <a:latin typeface="+mj-ea"/>
                <a:ea typeface="+mj-ea"/>
              </a:rPr>
              <a:t>1900</a:t>
            </a:r>
            <a:r>
              <a:rPr lang="ja-JP" altLang="en-US" b="1" dirty="0">
                <a:solidFill>
                  <a:srgbClr val="000099"/>
                </a:solidFill>
                <a:latin typeface="+mj-ea"/>
                <a:ea typeface="+mj-ea"/>
              </a:rPr>
              <a:t>年</a:t>
            </a:r>
          </a:p>
        </p:txBody>
      </p:sp>
      <p:cxnSp>
        <p:nvCxnSpPr>
          <p:cNvPr id="55" name="カギ線コネクタ 54"/>
          <p:cNvCxnSpPr/>
          <p:nvPr/>
        </p:nvCxnSpPr>
        <p:spPr>
          <a:xfrm rot="16200000" flipV="1">
            <a:off x="6582056" y="4023104"/>
            <a:ext cx="360000" cy="324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6" name="角丸四角形 55"/>
          <p:cNvSpPr/>
          <p:nvPr/>
        </p:nvSpPr>
        <p:spPr>
          <a:xfrm>
            <a:off x="6960096" y="4029924"/>
            <a:ext cx="4293503"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rPr>
              <a:t>6</a:t>
            </a:r>
            <a:r>
              <a:rPr lang="ja-JP" altLang="en-US" sz="1200" b="1" dirty="0">
                <a:solidFill>
                  <a:srgbClr val="000099"/>
                </a:solidFill>
                <a:latin typeface="+mj-ea"/>
              </a:rPr>
              <a:t>：</a:t>
            </a:r>
            <a:r>
              <a:rPr lang="ja-JP" altLang="en-US" sz="1200" b="1" dirty="0">
                <a:solidFill>
                  <a:srgbClr val="000099"/>
                </a:solidFill>
                <a:latin typeface="+mj-ea"/>
                <a:ea typeface="+mj-ea"/>
              </a:rPr>
              <a:t>フィラデルフィア</a:t>
            </a:r>
            <a:r>
              <a:rPr lang="ja-JP" altLang="en-US" sz="1200" b="1" dirty="0">
                <a:solidFill>
                  <a:schemeClr val="tx1"/>
                </a:solidFill>
                <a:latin typeface="+mj-ea"/>
              </a:rPr>
              <a:t>　</a:t>
            </a:r>
            <a:r>
              <a:rPr lang="ja-JP" altLang="en-US" sz="1200" b="1" dirty="0">
                <a:solidFill>
                  <a:schemeClr val="tx1"/>
                </a:solidFill>
                <a:latin typeface="+mj-ea"/>
                <a:ea typeface="+mj-ea"/>
              </a:rPr>
              <a:t>「神聖ローマ帝国が事実上解体した</a:t>
            </a:r>
            <a:endParaRPr lang="en-US" altLang="ja-JP" sz="1200" b="1" dirty="0">
              <a:solidFill>
                <a:schemeClr val="tx1"/>
              </a:solidFill>
              <a:latin typeface="+mj-ea"/>
              <a:ea typeface="+mj-ea"/>
            </a:endParaRPr>
          </a:p>
          <a:p>
            <a:r>
              <a:rPr lang="ja-JP" altLang="en-US" sz="1200" b="1" dirty="0">
                <a:solidFill>
                  <a:schemeClr val="tx1"/>
                </a:solidFill>
                <a:latin typeface="+mj-ea"/>
                <a:ea typeface="+mj-ea"/>
              </a:rPr>
              <a:t>　</a:t>
            </a:r>
            <a:r>
              <a:rPr lang="en-US" altLang="ja-JP" sz="1200" b="1" dirty="0">
                <a:solidFill>
                  <a:schemeClr val="tx1"/>
                </a:solidFill>
                <a:latin typeface="+mj-ea"/>
                <a:ea typeface="+mj-ea"/>
              </a:rPr>
              <a:t>1648</a:t>
            </a:r>
            <a:r>
              <a:rPr lang="ja-JP" altLang="en-US" sz="1200" b="1" dirty="0">
                <a:solidFill>
                  <a:schemeClr val="tx1"/>
                </a:solidFill>
                <a:latin typeface="+mj-ea"/>
                <a:ea typeface="+mj-ea"/>
              </a:rPr>
              <a:t>年以降、国際化時代が到来し、大宣教時代が開始</a:t>
            </a:r>
            <a:endParaRPr lang="en-US" altLang="ja-JP" sz="1200" b="1" dirty="0">
              <a:solidFill>
                <a:schemeClr val="tx1"/>
              </a:solidFill>
              <a:latin typeface="+mj-ea"/>
              <a:ea typeface="+mj-ea"/>
            </a:endParaRPr>
          </a:p>
        </p:txBody>
      </p:sp>
      <p:cxnSp>
        <p:nvCxnSpPr>
          <p:cNvPr id="57" name="直線矢印コネクタ 56"/>
          <p:cNvCxnSpPr/>
          <p:nvPr/>
        </p:nvCxnSpPr>
        <p:spPr>
          <a:xfrm>
            <a:off x="5951984" y="4005064"/>
            <a:ext cx="684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角丸四角形 59"/>
          <p:cNvSpPr/>
          <p:nvPr/>
        </p:nvSpPr>
        <p:spPr>
          <a:xfrm>
            <a:off x="6348176" y="3309844"/>
            <a:ext cx="1332000" cy="2631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b="1" dirty="0">
                <a:solidFill>
                  <a:srgbClr val="000099"/>
                </a:solidFill>
                <a:latin typeface="+mj-ea"/>
                <a:ea typeface="+mj-ea"/>
              </a:rPr>
              <a:t>1900</a:t>
            </a:r>
            <a:r>
              <a:rPr lang="ja-JP" altLang="en-US" b="1" dirty="0">
                <a:solidFill>
                  <a:srgbClr val="000099"/>
                </a:solidFill>
                <a:latin typeface="+mj-ea"/>
                <a:ea typeface="+mj-ea"/>
              </a:rPr>
              <a:t>～現代</a:t>
            </a:r>
          </a:p>
        </p:txBody>
      </p:sp>
      <p:cxnSp>
        <p:nvCxnSpPr>
          <p:cNvPr id="61" name="カギ線コネクタ 60"/>
          <p:cNvCxnSpPr/>
          <p:nvPr/>
        </p:nvCxnSpPr>
        <p:spPr>
          <a:xfrm rot="16200000" flipV="1">
            <a:off x="6906120" y="3735064"/>
            <a:ext cx="360000" cy="180000"/>
          </a:xfrm>
          <a:prstGeom prst="bentConnector3">
            <a:avLst>
              <a:gd name="adj1" fmla="val 815"/>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7176120" y="3645024"/>
            <a:ext cx="3455623"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200" b="1" dirty="0">
                <a:solidFill>
                  <a:srgbClr val="000099"/>
                </a:solidFill>
                <a:latin typeface="+mj-ea"/>
                <a:ea typeface="+mj-ea"/>
              </a:rPr>
              <a:t>7</a:t>
            </a:r>
            <a:r>
              <a:rPr lang="ja-JP" altLang="en-US" sz="1200" b="1" dirty="0">
                <a:solidFill>
                  <a:srgbClr val="000099"/>
                </a:solidFill>
                <a:latin typeface="+mj-ea"/>
                <a:ea typeface="+mj-ea"/>
              </a:rPr>
              <a:t>：ラオデキヤ</a:t>
            </a:r>
            <a:r>
              <a:rPr lang="ja-JP" altLang="en-US" sz="1200" b="1" dirty="0">
                <a:solidFill>
                  <a:srgbClr val="000099"/>
                </a:solidFill>
                <a:latin typeface="+mj-ea"/>
              </a:rPr>
              <a:t>　</a:t>
            </a:r>
            <a:r>
              <a:rPr lang="ja-JP" altLang="en-US" sz="1200" b="1" dirty="0">
                <a:solidFill>
                  <a:schemeClr val="tx1"/>
                </a:solidFill>
                <a:latin typeface="+mj-ea"/>
              </a:rPr>
              <a:t>「</a:t>
            </a:r>
            <a:r>
              <a:rPr lang="en-US" altLang="ja-JP" sz="1200" b="1" dirty="0">
                <a:solidFill>
                  <a:schemeClr val="tx1"/>
                </a:solidFill>
                <a:latin typeface="+mj-ea"/>
              </a:rPr>
              <a:t>1900</a:t>
            </a:r>
            <a:r>
              <a:rPr lang="ja-JP" altLang="en-US" sz="1200" b="1" dirty="0">
                <a:solidFill>
                  <a:schemeClr val="tx1"/>
                </a:solidFill>
                <a:latin typeface="+mj-ea"/>
              </a:rPr>
              <a:t>年から現代まで</a:t>
            </a:r>
            <a:r>
              <a:rPr lang="ja-JP" altLang="en-US" sz="1200" b="1" dirty="0">
                <a:solidFill>
                  <a:schemeClr val="tx1"/>
                </a:solidFill>
                <a:latin typeface="+mj-ea"/>
                <a:ea typeface="+mj-ea"/>
              </a:rPr>
              <a:t>」</a:t>
            </a:r>
          </a:p>
        </p:txBody>
      </p:sp>
      <p:cxnSp>
        <p:nvCxnSpPr>
          <p:cNvPr id="63" name="直線矢印コネクタ 62"/>
          <p:cNvCxnSpPr/>
          <p:nvPr/>
        </p:nvCxnSpPr>
        <p:spPr>
          <a:xfrm>
            <a:off x="6600056" y="3645024"/>
            <a:ext cx="1872000" cy="0"/>
          </a:xfrm>
          <a:prstGeom prst="straightConnector1">
            <a:avLst/>
          </a:prstGeom>
          <a:ln w="31750">
            <a:solidFill>
              <a:srgbClr val="000099"/>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559496" y="3177352"/>
            <a:ext cx="0" cy="3600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8400256" y="3140968"/>
            <a:ext cx="0" cy="504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1991544" y="3177352"/>
            <a:ext cx="0" cy="259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2567608" y="3177352"/>
            <a:ext cx="0" cy="223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287688" y="3140968"/>
            <a:ext cx="0" cy="190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5519936" y="3177352"/>
            <a:ext cx="0" cy="154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951984" y="3177352"/>
            <a:ext cx="0" cy="115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6600056" y="3177352"/>
            <a:ext cx="0" cy="828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72" name="角丸四角形 71"/>
          <p:cNvSpPr/>
          <p:nvPr/>
        </p:nvSpPr>
        <p:spPr>
          <a:xfrm>
            <a:off x="6672064" y="2697396"/>
            <a:ext cx="648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400" b="1" dirty="0">
                <a:solidFill>
                  <a:schemeClr val="tx1"/>
                </a:solidFill>
                <a:latin typeface="+mj-ea"/>
                <a:ea typeface="+mj-ea"/>
              </a:rPr>
              <a:t>現代</a:t>
            </a:r>
          </a:p>
        </p:txBody>
      </p:sp>
      <p:sp>
        <p:nvSpPr>
          <p:cNvPr id="73" name="角丸四角形 72"/>
          <p:cNvSpPr/>
          <p:nvPr/>
        </p:nvSpPr>
        <p:spPr>
          <a:xfrm>
            <a:off x="3575760" y="3140968"/>
            <a:ext cx="194417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今ある事：教会時代</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（２～３章）</a:t>
            </a:r>
          </a:p>
        </p:txBody>
      </p:sp>
      <p:cxnSp>
        <p:nvCxnSpPr>
          <p:cNvPr id="75" name="直線矢印コネクタ 74"/>
          <p:cNvCxnSpPr/>
          <p:nvPr/>
        </p:nvCxnSpPr>
        <p:spPr>
          <a:xfrm>
            <a:off x="7320136" y="2924944"/>
            <a:ext cx="3204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角丸四角形 75"/>
          <p:cNvSpPr/>
          <p:nvPr/>
        </p:nvSpPr>
        <p:spPr>
          <a:xfrm>
            <a:off x="8616576" y="2276872"/>
            <a:ext cx="2664000"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chemeClr val="tx1"/>
                </a:solidFill>
                <a:effectLst>
                  <a:outerShdw blurRad="38100" dist="38100" dir="2700000" algn="tl">
                    <a:srgbClr val="000000">
                      <a:alpha val="43137"/>
                    </a:srgbClr>
                  </a:outerShdw>
                </a:effectLst>
                <a:latin typeface="+mj-ea"/>
                <a:ea typeface="+mj-ea"/>
              </a:rPr>
              <a:t>この後に起こる事</a:t>
            </a:r>
            <a:endParaRPr lang="en-US" altLang="ja-JP" sz="1400" b="1" dirty="0">
              <a:solidFill>
                <a:schemeClr val="tx1"/>
              </a:solidFill>
              <a:effectLst>
                <a:outerShdw blurRad="38100" dist="38100" dir="2700000" algn="tl">
                  <a:srgbClr val="000000">
                    <a:alpha val="43137"/>
                  </a:srgbClr>
                </a:outerShdw>
              </a:effectLst>
              <a:latin typeface="+mj-ea"/>
              <a:ea typeface="+mj-ea"/>
            </a:endParaRPr>
          </a:p>
          <a:p>
            <a:pPr algn="ctr"/>
            <a:r>
              <a:rPr lang="ja-JP" altLang="en-US" sz="1400" b="1" dirty="0">
                <a:solidFill>
                  <a:schemeClr val="tx1"/>
                </a:solidFill>
                <a:effectLst>
                  <a:outerShdw blurRad="38100" dist="38100" dir="2700000" algn="tl">
                    <a:srgbClr val="000000">
                      <a:alpha val="43137"/>
                    </a:srgbClr>
                  </a:outerShdw>
                </a:effectLst>
                <a:latin typeface="+mj-ea"/>
                <a:ea typeface="+mj-ea"/>
              </a:rPr>
              <a:t>（４～２２章）</a:t>
            </a:r>
          </a:p>
        </p:txBody>
      </p:sp>
      <p:sp>
        <p:nvSpPr>
          <p:cNvPr id="59" name="星 5 58"/>
          <p:cNvSpPr/>
          <p:nvPr/>
        </p:nvSpPr>
        <p:spPr>
          <a:xfrm>
            <a:off x="1739516" y="6165304"/>
            <a:ext cx="180000" cy="180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cxnSp>
        <p:nvCxnSpPr>
          <p:cNvPr id="77" name="直線矢印コネクタ 76"/>
          <p:cNvCxnSpPr/>
          <p:nvPr/>
        </p:nvCxnSpPr>
        <p:spPr>
          <a:xfrm rot="10800000">
            <a:off x="8436496" y="3573016"/>
            <a:ext cx="2124000" cy="0"/>
          </a:xfrm>
          <a:prstGeom prst="straightConnector1">
            <a:avLst/>
          </a:prstGeom>
          <a:ln w="38100">
            <a:solidFill>
              <a:schemeClr val="accent2">
                <a:lumMod val="75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8" name="角丸四角形 77"/>
          <p:cNvSpPr/>
          <p:nvPr/>
        </p:nvSpPr>
        <p:spPr>
          <a:xfrm>
            <a:off x="8436936" y="3140968"/>
            <a:ext cx="2411593" cy="45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200" b="1" dirty="0">
                <a:solidFill>
                  <a:schemeClr val="accent2">
                    <a:lumMod val="75000"/>
                  </a:schemeClr>
                </a:solidFill>
                <a:latin typeface="+mj-ea"/>
                <a:ea typeface="+mj-ea"/>
              </a:rPr>
              <a:t>宗教的大バビロン・大淫婦（</a:t>
            </a:r>
            <a:r>
              <a:rPr lang="en-US" altLang="ja-JP" sz="1200" b="1" dirty="0">
                <a:solidFill>
                  <a:schemeClr val="accent2">
                    <a:lumMod val="75000"/>
                  </a:schemeClr>
                </a:solidFill>
                <a:latin typeface="+mj-ea"/>
                <a:ea typeface="+mj-ea"/>
              </a:rPr>
              <a:t>17</a:t>
            </a:r>
            <a:r>
              <a:rPr lang="ja-JP" altLang="en-US" sz="1200" b="1" dirty="0">
                <a:solidFill>
                  <a:schemeClr val="accent2">
                    <a:lumMod val="75000"/>
                  </a:schemeClr>
                </a:solidFill>
                <a:latin typeface="+mj-ea"/>
                <a:ea typeface="+mj-ea"/>
              </a:rPr>
              <a:t>章）</a:t>
            </a:r>
          </a:p>
        </p:txBody>
      </p:sp>
      <p:cxnSp>
        <p:nvCxnSpPr>
          <p:cNvPr id="74" name="直線矢印コネクタ 73"/>
          <p:cNvCxnSpPr/>
          <p:nvPr/>
        </p:nvCxnSpPr>
        <p:spPr>
          <a:xfrm>
            <a:off x="1559496" y="3140968"/>
            <a:ext cx="6948000"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3" name="星 5 102"/>
          <p:cNvSpPr/>
          <p:nvPr/>
        </p:nvSpPr>
        <p:spPr>
          <a:xfrm>
            <a:off x="1703516" y="2996952"/>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58" name="星 5 57"/>
          <p:cNvSpPr/>
          <p:nvPr/>
        </p:nvSpPr>
        <p:spPr>
          <a:xfrm>
            <a:off x="6816080" y="299695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
        <p:nvSpPr>
          <p:cNvPr id="90" name="角丸四角形 89"/>
          <p:cNvSpPr/>
          <p:nvPr/>
        </p:nvSpPr>
        <p:spPr>
          <a:xfrm>
            <a:off x="6456040" y="908720"/>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教会の携挙と復活の時期</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（第一の復活の二組目）</a:t>
            </a:r>
            <a:endParaRPr lang="en-US" altLang="ja-JP" sz="1400" b="1" dirty="0">
              <a:solidFill>
                <a:sysClr val="windowText" lastClr="000000"/>
              </a:solidFill>
              <a:latin typeface="+mj-ea"/>
              <a:ea typeface="+mj-ea"/>
            </a:endParaRPr>
          </a:p>
        </p:txBody>
      </p:sp>
      <p:sp>
        <p:nvSpPr>
          <p:cNvPr id="91" name="角丸四角形 90"/>
          <p:cNvSpPr/>
          <p:nvPr/>
        </p:nvSpPr>
        <p:spPr>
          <a:xfrm>
            <a:off x="1703512" y="1808896"/>
            <a:ext cx="2664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400" b="1" dirty="0">
                <a:solidFill>
                  <a:sysClr val="windowText" lastClr="000000"/>
                </a:solidFill>
                <a:latin typeface="+mj-ea"/>
                <a:ea typeface="+mj-ea"/>
              </a:rPr>
              <a:t>メシアの復活</a:t>
            </a:r>
            <a:endParaRPr lang="en-US" altLang="ja-JP" sz="1400" b="1" dirty="0">
              <a:solidFill>
                <a:sysClr val="windowText" lastClr="000000"/>
              </a:solidFill>
              <a:latin typeface="+mj-ea"/>
              <a:ea typeface="+mj-ea"/>
            </a:endParaRPr>
          </a:p>
          <a:p>
            <a:pPr algn="ctr"/>
            <a:r>
              <a:rPr lang="ja-JP" altLang="en-US" sz="1400" b="1" dirty="0">
                <a:solidFill>
                  <a:sysClr val="windowText" lastClr="000000"/>
                </a:solidFill>
                <a:latin typeface="+mj-ea"/>
                <a:ea typeface="+mj-ea"/>
              </a:rPr>
              <a:t>（第一の復活の初穂）</a:t>
            </a:r>
            <a:endParaRPr lang="en-US" altLang="ja-JP" sz="1400" b="1" dirty="0">
              <a:solidFill>
                <a:sysClr val="windowText" lastClr="000000"/>
              </a:solidFill>
              <a:latin typeface="+mj-ea"/>
              <a:ea typeface="+mj-ea"/>
            </a:endParaRPr>
          </a:p>
        </p:txBody>
      </p:sp>
      <p:cxnSp>
        <p:nvCxnSpPr>
          <p:cNvPr id="8" name="直線コネクタ 7"/>
          <p:cNvCxnSpPr/>
          <p:nvPr/>
        </p:nvCxnSpPr>
        <p:spPr>
          <a:xfrm flipH="1">
            <a:off x="1631504" y="2348880"/>
            <a:ext cx="576064" cy="34851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角丸四角形 91"/>
          <p:cNvSpPr/>
          <p:nvPr/>
        </p:nvSpPr>
        <p:spPr>
          <a:xfrm>
            <a:off x="1415480" y="2697396"/>
            <a:ext cx="936000" cy="5155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200" b="1" dirty="0">
                <a:solidFill>
                  <a:schemeClr val="tx1"/>
                </a:solidFill>
                <a:latin typeface="+mj-ea"/>
                <a:ea typeface="+mj-ea"/>
              </a:rPr>
              <a:t>主の日</a:t>
            </a:r>
          </a:p>
        </p:txBody>
      </p:sp>
      <p:sp>
        <p:nvSpPr>
          <p:cNvPr id="71" name="角丸四角形 70"/>
          <p:cNvSpPr/>
          <p:nvPr/>
        </p:nvSpPr>
        <p:spPr>
          <a:xfrm>
            <a:off x="2495600" y="5517232"/>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79" name="角丸四角形 78"/>
          <p:cNvSpPr/>
          <p:nvPr/>
        </p:nvSpPr>
        <p:spPr>
          <a:xfrm>
            <a:off x="6600056" y="400506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0" name="角丸四角形 79"/>
          <p:cNvSpPr/>
          <p:nvPr/>
        </p:nvSpPr>
        <p:spPr>
          <a:xfrm>
            <a:off x="6888088" y="364502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2800" b="1" dirty="0">
                <a:solidFill>
                  <a:srgbClr val="CC0000"/>
                </a:solidFill>
                <a:latin typeface="+mj-ea"/>
              </a:rPr>
              <a:t>×</a:t>
            </a:r>
            <a:endParaRPr lang="ja-JP" altLang="en-US" sz="2800" b="1" dirty="0">
              <a:solidFill>
                <a:srgbClr val="CC0000"/>
              </a:solidFill>
              <a:latin typeface="+mj-ea"/>
            </a:endParaRPr>
          </a:p>
        </p:txBody>
      </p:sp>
      <p:sp>
        <p:nvSpPr>
          <p:cNvPr id="81" name="角丸四角形 80"/>
          <p:cNvSpPr/>
          <p:nvPr/>
        </p:nvSpPr>
        <p:spPr>
          <a:xfrm>
            <a:off x="1919536" y="583012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2" name="角丸四角形 81"/>
          <p:cNvSpPr/>
          <p:nvPr/>
        </p:nvSpPr>
        <p:spPr>
          <a:xfrm>
            <a:off x="5447928" y="472514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3" name="角丸四角形 82"/>
          <p:cNvSpPr/>
          <p:nvPr/>
        </p:nvSpPr>
        <p:spPr>
          <a:xfrm>
            <a:off x="5879976" y="436510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
        <p:nvSpPr>
          <p:cNvPr id="84" name="角丸四角形 83"/>
          <p:cNvSpPr/>
          <p:nvPr/>
        </p:nvSpPr>
        <p:spPr>
          <a:xfrm>
            <a:off x="3287688" y="5085184"/>
            <a:ext cx="65740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800" b="1" dirty="0">
                <a:solidFill>
                  <a:srgbClr val="CC0000"/>
                </a:solidFill>
                <a:latin typeface="+mj-ea"/>
              </a:rPr>
              <a:t>○</a:t>
            </a:r>
          </a:p>
        </p:txBody>
      </p:sp>
    </p:spTree>
    <p:extLst>
      <p:ext uri="{BB962C8B-B14F-4D97-AF65-F5344CB8AC3E}">
        <p14:creationId xmlns:p14="http://schemas.microsoft.com/office/powerpoint/2010/main" val="2168225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044094"/>
            <a:ext cx="12177008" cy="2862322"/>
          </a:xfrm>
          <a:prstGeom prst="rect">
            <a:avLst/>
          </a:prstGeom>
          <a:noFill/>
        </p:spPr>
        <p:txBody>
          <a:bodyPr wrap="square">
            <a:spAutoFit/>
          </a:bodyPr>
          <a:lstStyle/>
          <a:p>
            <a:pPr algn="ctr">
              <a:defRPr/>
            </a:pP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今ある事：教会</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defRPr/>
            </a:pPr>
            <a:endParaRPr lang="en-US" altLang="ja-JP"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3055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2018330" y="146304"/>
            <a:ext cx="8155340" cy="6565392"/>
          </a:xfrm>
          <a:prstGeom prst="rect">
            <a:avLst/>
          </a:prstGeom>
        </p:spPr>
      </p:pic>
      <p:sp>
        <p:nvSpPr>
          <p:cNvPr id="13" name="星 5 12"/>
          <p:cNvSpPr/>
          <p:nvPr/>
        </p:nvSpPr>
        <p:spPr>
          <a:xfrm>
            <a:off x="2137134" y="1245147"/>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954099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415480" y="980728"/>
            <a:ext cx="9289032" cy="5509200"/>
          </a:xfrm>
          <a:prstGeom prst="rect">
            <a:avLst/>
          </a:prstGeom>
          <a:noFill/>
        </p:spPr>
        <p:txBody>
          <a:bodyPr wrap="square">
            <a:spAutoFit/>
          </a:bodyPr>
          <a:lstStyle/>
          <a:p>
            <a:pPr>
              <a:defRPr/>
            </a:pP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2:1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エペソ</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にある教会の御使いに書き送れ。</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右手に七つの星を持つ方</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七つの金の燭台の間を歩く方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が言われる。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わたしは、あなたの</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行ない</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とあなたの</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労苦</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と</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忍耐</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を知っている。　また、あなたが、</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悪い者たちをがまんすることができず、使徒と自称しているが実はそうでない者たちをためして、その偽りを見抜いた</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ことも知っている。　</a:t>
            </a:r>
            <a:r>
              <a:rPr lang="en-US" altLang="ja-JP" sz="3200" dirty="0">
                <a:solidFill>
                  <a:srgbClr val="FFFF00"/>
                </a:solidFill>
                <a:latin typeface="HGS創英角ﾎﾟｯﾌﾟ体" panose="040B0A00000000000000" pitchFamily="50" charset="-128"/>
                <a:ea typeface="HGS創英角ﾎﾟｯﾌﾟ体" panose="040B0A00000000000000" pitchFamily="50" charset="-128"/>
              </a:rPr>
              <a:t>2:3 </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あなたはよく忍耐して、わたしの名のために耐え忍び、疲れたことがなかった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2:4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しかし、あなたには非難すべきことがある。　あなたは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初めの愛</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から離れてしまった。　</a:t>
            </a:r>
          </a:p>
        </p:txBody>
      </p:sp>
      <p:sp>
        <p:nvSpPr>
          <p:cNvPr id="20" name="テキスト ボックス 19"/>
          <p:cNvSpPr txBox="1"/>
          <p:nvPr/>
        </p:nvSpPr>
        <p:spPr>
          <a:xfrm>
            <a:off x="261524" y="169770"/>
            <a:ext cx="9689976" cy="646331"/>
          </a:xfrm>
          <a:prstGeom prst="rect">
            <a:avLst/>
          </a:prstGeom>
          <a:noFill/>
        </p:spPr>
        <p:txBody>
          <a:bodyPr wrap="square">
            <a:spAutoFit/>
          </a:bodyPr>
          <a:lstStyle/>
          <a:p>
            <a:pPr lvl="0">
              <a:defRPr/>
            </a:pPr>
            <a:r>
              <a:rPr lang="ja-JP" altLang="en-US" sz="3600" dirty="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８</a:t>
            </a: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エペソにある教会（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1-7</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2135560" y="69269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1415560" y="126876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7" name="円/楕円 6"/>
          <p:cNvSpPr/>
          <p:nvPr/>
        </p:nvSpPr>
        <p:spPr>
          <a:xfrm>
            <a:off x="5664032" y="1844824"/>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
        <p:nvSpPr>
          <p:cNvPr id="8" name="円/楕円 7"/>
          <p:cNvSpPr/>
          <p:nvPr/>
        </p:nvSpPr>
        <p:spPr>
          <a:xfrm>
            <a:off x="1199536" y="522920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Tree>
    <p:extLst>
      <p:ext uri="{BB962C8B-B14F-4D97-AF65-F5344CB8AC3E}">
        <p14:creationId xmlns:p14="http://schemas.microsoft.com/office/powerpoint/2010/main" val="1450216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415480" y="413629"/>
            <a:ext cx="9217024" cy="5509200"/>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2:5 </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それで、あなたは、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どこから落ちたかを思い出し</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悔い改めて</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初めの行ないをしなさい</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もしそうでなく、悔い改めることをしないならば、わたしは、あなたのところに行って、あなたの燭台をその置かれた所から取りはずしてしまおう。</a:t>
            </a:r>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しかし、あなたにはこのことがある。　あなたは</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ニコライ派の人々</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の行ないを憎んでいる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わたしもそれを憎んでいる。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　勝利を得る者に、わたしは</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神のパラダイスにある</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いのちの木</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の実を食べさせよう</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1271464" y="269693"/>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励</a:t>
            </a:r>
          </a:p>
        </p:txBody>
      </p:sp>
      <p:sp>
        <p:nvSpPr>
          <p:cNvPr id="6" name="円/楕円 5"/>
          <p:cNvSpPr/>
          <p:nvPr/>
        </p:nvSpPr>
        <p:spPr>
          <a:xfrm>
            <a:off x="6528128" y="3725997"/>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7" name="円/楕円 6"/>
          <p:cNvSpPr/>
          <p:nvPr/>
        </p:nvSpPr>
        <p:spPr>
          <a:xfrm>
            <a:off x="1271544" y="2717965"/>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賞</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385584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50354" y="2741227"/>
            <a:ext cx="10372298" cy="2554545"/>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29</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私が出発したあと、狂暴な狼があなたがたの中に入り込んできて、群れを荒らし回ることを、私は知っています。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あなたがた自身の中からも、いろいろな曲がったことを語って、弟子たちを自分の方に引き込もうとする者たちが起こるでしょう。</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0" y="200834"/>
            <a:ext cx="12192000" cy="2862322"/>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　使徒</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の働き　</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20</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29</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「ミレトでのメッセージ⑶」</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ー</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警告を発するパウロー</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*神の計画の全体を</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伝える</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自分自身と群れの全体への気配り</a:t>
            </a:r>
          </a:p>
          <a:p>
            <a:pPr lvl="0" algn="ctr">
              <a:defRPr/>
            </a:pP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86156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887104" y="1942185"/>
            <a:ext cx="10290412" cy="4031873"/>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しかし、御霊が明らかに言われるように、後の時代になると、ある人たちは惑わす霊と悪霊の教えとに心を奪われ、信仰から離れるようになります。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それは、うそつきどもの偽善によるものです。彼らは良心が麻痺しており、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結婚することを禁じたり、食物を断つことを命じたりします。しかし食物は、信仰があり、真理を知っている人が感謝して受けるようにと、神が造られた物です。</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504967" y="128826"/>
            <a:ext cx="11327642" cy="1754326"/>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テモテへの手紙　第一</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4</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「地域教会と背教」</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*背教の警告</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*背教の内容</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773507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135440" y="1823715"/>
            <a:ext cx="10276272" cy="4524315"/>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違ったことを教え、私たちの主イエス・キリストの健全なことばと敬虔にかなう教えとに同意しない人がいるなら、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その人は高慢になっており、何一つ悟らず、疑いをかけたり、ことばの争いをしたりする病気にかかっているのです。そこから、ねたみ、争い、そしり、悪意の疑りが生じ、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また、知性が腐ってしまって真理を失った人々、すなわち敬虔を利得の手段と考えている人たちの間には、絶え間のない紛争が生じるのです。</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0" y="128826"/>
            <a:ext cx="12192000" cy="1754326"/>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　テモテ</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への手紙　第一</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6</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「テモテへの助言」</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*偽教師の扱い</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*満ち足りる心</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515647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80160" y="103212"/>
            <a:ext cx="12024000" cy="4893647"/>
          </a:xfrm>
          <a:prstGeom prst="rect">
            <a:avLst/>
          </a:prstGeom>
          <a:noFill/>
        </p:spPr>
        <p:txBody>
          <a:bodyPr wrap="square">
            <a:spAutoFit/>
          </a:bodyPr>
          <a:lstStyle/>
          <a:p>
            <a:pPr algn="ctr">
              <a:defRPr/>
            </a:pPr>
            <a:r>
              <a:rPr lang="en-US" altLang="ja-JP"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Ⅰ</a:t>
            </a:r>
            <a:r>
              <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8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イントロダクション</a:t>
            </a:r>
            <a:endParaRPr lang="en-US" altLang="ja-JP" sz="8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１</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．神のご計画の</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全貌（全体構造）を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再確認！</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２</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．終末論</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の全貌（全体構造）を再確認</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３．「ヨハネの黙示録」の全体構造を再理解！</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67086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793629" y="2504775"/>
            <a:ext cx="10731261" cy="2554545"/>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25</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反対する人たちを柔和な心で訓戒しなさい。もしかすると、神は彼らに悔い改めの心を与えて真理を悟らせてくださるでしょう。</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26</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それで悪魔に捕らえられて思うままにされている人々でも、目</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ざめて</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そのわなをのがれることもあるでしょう。</a:t>
            </a:r>
          </a:p>
        </p:txBody>
      </p:sp>
      <p:sp>
        <p:nvSpPr>
          <p:cNvPr id="20" name="テキスト ボックス 19"/>
          <p:cNvSpPr txBox="1"/>
          <p:nvPr/>
        </p:nvSpPr>
        <p:spPr>
          <a:xfrm>
            <a:off x="0" y="128826"/>
            <a:ext cx="12192000" cy="2308324"/>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　テモテ</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への</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手紙</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　第二</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25</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26</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「偽の教えへの対処法⑵」</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*若い時の情欲を避け</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*柔和な心で訓戒する</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09690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682496" y="88072"/>
            <a:ext cx="8701761" cy="6587047"/>
          </a:xfrm>
          <a:prstGeom prst="rect">
            <a:avLst/>
          </a:prstGeom>
        </p:spPr>
      </p:pic>
      <p:sp>
        <p:nvSpPr>
          <p:cNvPr id="13" name="星 5 12"/>
          <p:cNvSpPr/>
          <p:nvPr/>
        </p:nvSpPr>
        <p:spPr>
          <a:xfrm>
            <a:off x="1829749" y="153985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2865528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1067722"/>
            <a:ext cx="9649072" cy="4031873"/>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2:8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スミルナ</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にある教会の御使いに書き送れ。</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『初めであり、終わりである方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死んで、また生きた方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が言われる。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「わたしは、あなたの</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苦しみと貧しさ</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とを知っている。―しかしあなたは実際は富んでいる。―またユダヤ人だと自称しているが、実はそうでなく、かえってサタンの会衆である人たちから、ののしられていることも知っている。</a:t>
            </a:r>
          </a:p>
        </p:txBody>
      </p:sp>
      <p:sp>
        <p:nvSpPr>
          <p:cNvPr id="20" name="テキスト ボックス 19"/>
          <p:cNvSpPr txBox="1"/>
          <p:nvPr/>
        </p:nvSpPr>
        <p:spPr>
          <a:xfrm>
            <a:off x="0" y="128826"/>
            <a:ext cx="12192000" cy="646331"/>
          </a:xfrm>
          <a:prstGeom prst="rect">
            <a:avLst/>
          </a:prstGeom>
          <a:noFill/>
        </p:spPr>
        <p:txBody>
          <a:bodyPr wrap="square">
            <a:spAutoFit/>
          </a:bodyPr>
          <a:lstStyle/>
          <a:p>
            <a:pPr>
              <a:defRPr/>
            </a:pPr>
            <a:r>
              <a:rPr lang="ja-JP" altLang="en-US" sz="3600" dirty="0" smtClean="0">
                <a:solidFill>
                  <a:srgbClr val="FFFF0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　９）</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スミルナにある教会（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8-11</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3575720" y="779769"/>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2207648" y="1427841"/>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7" name="円/楕円 6"/>
          <p:cNvSpPr/>
          <p:nvPr/>
        </p:nvSpPr>
        <p:spPr>
          <a:xfrm>
            <a:off x="5520016" y="1931817"/>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
        <p:nvSpPr>
          <p:cNvPr id="8" name="円/楕円 7"/>
          <p:cNvSpPr/>
          <p:nvPr/>
        </p:nvSpPr>
        <p:spPr>
          <a:xfrm>
            <a:off x="7823944" y="5805343"/>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12" name="テキスト ボックス 11"/>
          <p:cNvSpPr txBox="1"/>
          <p:nvPr/>
        </p:nvSpPr>
        <p:spPr>
          <a:xfrm>
            <a:off x="8557051" y="5872957"/>
            <a:ext cx="1440160" cy="584775"/>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なし</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280013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902579"/>
            <a:ext cx="9649072" cy="4524315"/>
          </a:xfrm>
          <a:prstGeom prst="rect">
            <a:avLst/>
          </a:prstGeom>
          <a:noFill/>
        </p:spPr>
        <p:txBody>
          <a:bodyPr wrap="square">
            <a:spAutoFit/>
          </a:bodyPr>
          <a:lstStyle/>
          <a:p>
            <a:pPr>
              <a:defRPr/>
            </a:pP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2:10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あなたが受けようとしている</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苦しみを恐れてはいけない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見よ。　悪魔はあなたがたをためすために、あなたがたのうちのある人たちを牢に投げ入れようとしている。　あなたがたは十日の間苦しみを受ける。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死に至るまで忠実でありなさい。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そうすれば、わたしはあなたに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いのちの冠を与えよう</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2:11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勝利を得る者は、決して第二の死によってそこなわれることはない。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6" name="円/楕円 5"/>
          <p:cNvSpPr/>
          <p:nvPr/>
        </p:nvSpPr>
        <p:spPr>
          <a:xfrm>
            <a:off x="3503712" y="2676941"/>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励</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7" name="円/楕円 6"/>
          <p:cNvSpPr/>
          <p:nvPr/>
        </p:nvSpPr>
        <p:spPr>
          <a:xfrm>
            <a:off x="4727848" y="4189189"/>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9" name="円/楕円 8"/>
          <p:cNvSpPr/>
          <p:nvPr/>
        </p:nvSpPr>
        <p:spPr>
          <a:xfrm>
            <a:off x="635324" y="78825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励</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11" name="円/楕円 10"/>
          <p:cNvSpPr/>
          <p:nvPr/>
        </p:nvSpPr>
        <p:spPr>
          <a:xfrm>
            <a:off x="3231064" y="3231244"/>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Tree>
    <p:extLst>
      <p:ext uri="{BB962C8B-B14F-4D97-AF65-F5344CB8AC3E}">
        <p14:creationId xmlns:p14="http://schemas.microsoft.com/office/powerpoint/2010/main" val="3233471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a:blip r:embed="rId3"/>
          <a:stretch>
            <a:fillRect/>
          </a:stretch>
        </p:blipFill>
        <p:spPr>
          <a:xfrm>
            <a:off x="1682496" y="111660"/>
            <a:ext cx="8756586" cy="6581748"/>
          </a:xfrm>
          <a:prstGeom prst="rect">
            <a:avLst/>
          </a:prstGeom>
        </p:spPr>
      </p:pic>
      <p:sp>
        <p:nvSpPr>
          <p:cNvPr id="13" name="星 5 12"/>
          <p:cNvSpPr/>
          <p:nvPr/>
        </p:nvSpPr>
        <p:spPr>
          <a:xfrm>
            <a:off x="1814760" y="1753312"/>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3761557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965042"/>
            <a:ext cx="9649072" cy="5632311"/>
          </a:xfrm>
          <a:prstGeom prst="rect">
            <a:avLst/>
          </a:prstGeom>
          <a:noFill/>
        </p:spPr>
        <p:txBody>
          <a:bodyPr wrap="square">
            <a:spAutoFit/>
          </a:bodyPr>
          <a:lstStyle/>
          <a:p>
            <a:pPr>
              <a:defRPr/>
            </a:pP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2:12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ペルガモ</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にある教会の御使いに書き送れ。　『</a:t>
            </a:r>
            <a:r>
              <a:rPr lang="ja-JP" altLang="ja-JP" sz="3000" u="sng" dirty="0">
                <a:solidFill>
                  <a:srgbClr val="FFFF00"/>
                </a:solidFill>
                <a:latin typeface="HGS創英角ﾎﾟｯﾌﾟ体" panose="040B0A00000000000000" pitchFamily="50" charset="-128"/>
                <a:ea typeface="HGS創英角ﾎﾟｯﾌﾟ体" panose="040B0A00000000000000" pitchFamily="50" charset="-128"/>
              </a:rPr>
              <a:t>鋭い、両刃の剣を持つ方</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がこう言われる。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2:13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「わたしは、あなたの住んでいる所を知っている。　そこには</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サタンの王座</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がある。　しかしあなたは、</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わたしの名を堅く保って</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、わたしの忠実な証人アンテパスがサタンの住むあなたがたのところで殺されたときでも、</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わたしに対する信仰を捨てなかった</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2:14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しかし、あなたには少しばかり非難すべきことがある。　あなたのうちに、</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バラムの教えを奉じている人々がいる</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バラムはバラクに教えて、イスラエルの人々の前に、つまずきの石を置き、偶像の神にささげた物を食べさせ、また不品行を行なわせた。　</a:t>
            </a:r>
          </a:p>
        </p:txBody>
      </p:sp>
      <p:sp>
        <p:nvSpPr>
          <p:cNvPr id="20" name="テキスト ボックス 19"/>
          <p:cNvSpPr txBox="1"/>
          <p:nvPr/>
        </p:nvSpPr>
        <p:spPr>
          <a:xfrm>
            <a:off x="73152" y="77723"/>
            <a:ext cx="12063984"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ペルガモにある教会（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12-17</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3719816" y="69269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1991544" y="126876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7" name="円/楕円 6"/>
          <p:cNvSpPr/>
          <p:nvPr/>
        </p:nvSpPr>
        <p:spPr>
          <a:xfrm>
            <a:off x="6384032" y="227687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
        <p:nvSpPr>
          <p:cNvPr id="8" name="円/楕円 7"/>
          <p:cNvSpPr/>
          <p:nvPr/>
        </p:nvSpPr>
        <p:spPr>
          <a:xfrm>
            <a:off x="8760376" y="3645104"/>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Tree>
    <p:extLst>
      <p:ext uri="{BB962C8B-B14F-4D97-AF65-F5344CB8AC3E}">
        <p14:creationId xmlns:p14="http://schemas.microsoft.com/office/powerpoint/2010/main" val="2865170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841909"/>
            <a:ext cx="9649072" cy="5016758"/>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2:15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それと同じように、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あなたのところにも</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ニコライ派</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の教えを奉じている人々がいる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2:16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だから、</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悔い改めなさい</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もしそうしないなら、わたしは、すぐにあなたのところに行き、わたしの口の剣をもって彼らと戦おう。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2:17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　わたしは勝利を得る者に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隠れたマナを与える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また、彼に</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白い石</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を与える。　その石には、それを受ける者のほかはだれも知らない、</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新しい名が書かれている</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a:t>
            </a:r>
          </a:p>
        </p:txBody>
      </p:sp>
      <p:sp>
        <p:nvSpPr>
          <p:cNvPr id="5" name="円/楕円 4"/>
          <p:cNvSpPr/>
          <p:nvPr/>
        </p:nvSpPr>
        <p:spPr>
          <a:xfrm>
            <a:off x="8688288" y="1274037"/>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励</a:t>
            </a:r>
          </a:p>
        </p:txBody>
      </p:sp>
      <p:sp>
        <p:nvSpPr>
          <p:cNvPr id="6" name="円/楕円 5"/>
          <p:cNvSpPr/>
          <p:nvPr/>
        </p:nvSpPr>
        <p:spPr>
          <a:xfrm>
            <a:off x="9624472" y="3146245"/>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7" name="円/楕円 6"/>
          <p:cNvSpPr/>
          <p:nvPr/>
        </p:nvSpPr>
        <p:spPr>
          <a:xfrm>
            <a:off x="1199536" y="769901"/>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Tree>
    <p:extLst>
      <p:ext uri="{BB962C8B-B14F-4D97-AF65-F5344CB8AC3E}">
        <p14:creationId xmlns:p14="http://schemas.microsoft.com/office/powerpoint/2010/main" val="2781087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532263" y="129406"/>
            <a:ext cx="10460281"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民数記</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24</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章（バラムに</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ついて）</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3" name="図 2"/>
          <p:cNvPicPr>
            <a:picLocks noChangeAspect="1"/>
          </p:cNvPicPr>
          <p:nvPr/>
        </p:nvPicPr>
        <p:blipFill>
          <a:blip r:embed="rId3"/>
          <a:stretch>
            <a:fillRect/>
          </a:stretch>
        </p:blipFill>
        <p:spPr>
          <a:xfrm>
            <a:off x="841248" y="901571"/>
            <a:ext cx="10351007" cy="5443893"/>
          </a:xfrm>
          <a:prstGeom prst="rect">
            <a:avLst/>
          </a:prstGeom>
        </p:spPr>
      </p:pic>
    </p:spTree>
    <p:extLst>
      <p:ext uri="{BB962C8B-B14F-4D97-AF65-F5344CB8AC3E}">
        <p14:creationId xmlns:p14="http://schemas.microsoft.com/office/powerpoint/2010/main" val="36906806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372428"/>
            <a:ext cx="1219200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バラム</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はどの</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ような人物なのでしょう</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8" name="テキスト ボックス 7"/>
          <p:cNvSpPr txBox="1"/>
          <p:nvPr/>
        </p:nvSpPr>
        <p:spPr>
          <a:xfrm>
            <a:off x="473554" y="1180798"/>
            <a:ext cx="11709779" cy="4031873"/>
          </a:xfrm>
          <a:prstGeom prst="rect">
            <a:avLst/>
          </a:prstGeom>
          <a:noFill/>
        </p:spPr>
        <p:txBody>
          <a:bodyPr wrap="square">
            <a:spAutoFit/>
          </a:bodyPr>
          <a:lstStyle/>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彼は当時よく知られていた占い師だったのでしょう</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彼</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が呪いを</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かければその</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ようになるという噂</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広がって</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いたに違いありません。</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彼はユーフラテス川の上流のペトルという所</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住んで</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いました</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のシリヤに当たります</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モアブ</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の草原から</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は約</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600</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キロメートル離れています</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片道</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日以上かかる距離です</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3678023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232012" y="145628"/>
            <a:ext cx="11709779" cy="6494085"/>
          </a:xfrm>
          <a:prstGeom prst="rect">
            <a:avLst/>
          </a:prstGeom>
          <a:noFill/>
        </p:spPr>
        <p:txBody>
          <a:bodyPr wrap="square">
            <a:spAutoFit/>
          </a:bodyPr>
          <a:lstStyle/>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バラムは主の預言者ではありません。</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彼は、「占い師」</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ヨシュア記　</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22)</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であり</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まじないを行う者」です</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では、占いやまじない</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行う</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者はすべて、偽預言者です。</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⑷しかし、彼は「主</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ヤハウェ</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」という方を知っていました</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少なくともイスラエル</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の神</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ヤハウェ</a:t>
            </a:r>
            <a:r>
              <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」であることを知っていたのです。</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⑸と同時に、彼は偶像礼拝者でもありました。</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真の神を知りながら、同時に偶像礼拝者であると</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は</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何</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と悲しいことでしょうか</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を知っているということ</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a:t>
            </a:r>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実際</a:t>
            </a:r>
            <a:r>
              <a:rPr lang="ja-JP" altLang="en-US"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の行動に結び付くように祈りましょう</a:t>
            </a:r>
            <a:r>
              <a:rPr lang="ja-JP" altLang="en-US" sz="32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36922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8" name="テキスト ボックス 7"/>
          <p:cNvSpPr txBox="1"/>
          <p:nvPr/>
        </p:nvSpPr>
        <p:spPr>
          <a:xfrm>
            <a:off x="13648" y="103017"/>
            <a:ext cx="12192000" cy="2092881"/>
          </a:xfrm>
          <a:prstGeom prst="rect">
            <a:avLst/>
          </a:prstGeom>
          <a:noFill/>
        </p:spPr>
        <p:txBody>
          <a:bodyPr wrap="square">
            <a:spAutoFit/>
          </a:bodyPr>
          <a:lstStyle/>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全体構造理解の大前提！</a:t>
            </a:r>
            <a:endParaRPr lang="en-US" altLang="ja-JP"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1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60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a:t>
            </a:r>
            <a:r>
              <a:rPr lang="ja-JP" altLang="en-US"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ナリズム</a:t>
            </a:r>
            <a:endParaRPr lang="en-US" altLang="ja-JP" sz="6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7" name="テキスト ボックス 6"/>
          <p:cNvSpPr txBox="1"/>
          <p:nvPr/>
        </p:nvSpPr>
        <p:spPr>
          <a:xfrm>
            <a:off x="349648" y="2443147"/>
            <a:ext cx="11520000" cy="3170099"/>
          </a:xfrm>
          <a:prstGeom prst="rect">
            <a:avLst/>
          </a:prstGeom>
          <a:noFill/>
          <a:ln w="146050">
            <a:solidFill>
              <a:schemeClr val="accent1"/>
            </a:solidFill>
          </a:ln>
        </p:spPr>
        <p:txBody>
          <a:bodyPr wrap="square">
            <a:spAutoFit/>
          </a:bodyPr>
          <a:lstStyle/>
          <a:p>
            <a:pPr algn="ctr">
              <a:defRPr/>
            </a:pPr>
            <a:endParaRPr lang="en-US" altLang="ja-JP" sz="4000" dirty="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定義</a:t>
            </a: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「ディスペンセーションとは</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神の計画が進展していく過程において出現する</a:t>
            </a: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明確に区分可能な神の</a:t>
            </a:r>
            <a:r>
              <a:rPr lang="ja-JP" altLang="en-US"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経綸（時代・時代区分）</a:t>
            </a:r>
            <a:endParaRPr lang="en-US" altLang="ja-JP" sz="4000" u="sng"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4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15143729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863029" y="65818"/>
            <a:ext cx="8364640" cy="6645878"/>
          </a:xfrm>
          <a:prstGeom prst="rect">
            <a:avLst/>
          </a:prstGeom>
        </p:spPr>
      </p:pic>
      <p:sp>
        <p:nvSpPr>
          <p:cNvPr id="13" name="星 5 12"/>
          <p:cNvSpPr/>
          <p:nvPr/>
        </p:nvSpPr>
        <p:spPr>
          <a:xfrm>
            <a:off x="1972757" y="2023135"/>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708120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868713"/>
            <a:ext cx="9649072" cy="5693866"/>
          </a:xfrm>
          <a:prstGeom prst="rect">
            <a:avLst/>
          </a:prstGeom>
          <a:noFill/>
        </p:spPr>
        <p:txBody>
          <a:bodyPr wrap="square">
            <a:spAutoFit/>
          </a:bodyPr>
          <a:lstStyle/>
          <a:p>
            <a:pPr>
              <a:defRPr/>
            </a:pPr>
            <a:r>
              <a:rPr lang="ja-JP" altLang="en-US" sz="26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2:18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テアテラ</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にある教会の御使いに書き送れ。　『</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燃える炎のような目を持ち</a:t>
            </a:r>
            <a:r>
              <a:rPr lang="ja-JP" altLang="ja-JP" sz="26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その足は光り輝くしんちゅうのような</a:t>
            </a:r>
            <a:r>
              <a:rPr lang="ja-JP" altLang="ja-JP" sz="26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神の子</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が言われる。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2:19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「わたしは、あなたの</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行ないと</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あなたの</a:t>
            </a:r>
            <a:r>
              <a:rPr lang="ja-JP" altLang="ja-JP" sz="2600" dirty="0">
                <a:solidFill>
                  <a:srgbClr val="FFFF00"/>
                </a:solidFill>
                <a:latin typeface="HGS創英角ﾎﾟｯﾌﾟ体" panose="040B0A00000000000000" pitchFamily="50" charset="-128"/>
                <a:ea typeface="HGS創英角ﾎﾟｯﾌﾟ体" panose="040B0A00000000000000" pitchFamily="50" charset="-128"/>
              </a:rPr>
              <a:t>愛と信仰と</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奉仕</a:t>
            </a:r>
            <a:r>
              <a:rPr lang="ja-JP" altLang="ja-JP" sz="2600" dirty="0">
                <a:solidFill>
                  <a:srgbClr val="FFFF00"/>
                </a:solidFill>
                <a:latin typeface="HGS創英角ﾎﾟｯﾌﾟ体" panose="040B0A00000000000000" pitchFamily="50" charset="-128"/>
                <a:ea typeface="HGS創英角ﾎﾟｯﾌﾟ体" panose="040B0A00000000000000" pitchFamily="50" charset="-128"/>
              </a:rPr>
              <a:t>と</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忍耐</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を知っており、また、あなたの</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近ごろの行ないが初めの行ないにまさっている</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ことも知っている。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2:20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しかし、あなたには非難すべきことがある。　あなたは、</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イゼベルという女をなすがままにさせている</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　この女は、預言者だと自称しているが、わたしのしも</a:t>
            </a:r>
            <a:r>
              <a:rPr lang="ja-JP" altLang="ja-JP" sz="2600" dirty="0" err="1">
                <a:solidFill>
                  <a:schemeClr val="bg1"/>
                </a:solidFill>
                <a:latin typeface="HGS創英角ﾎﾟｯﾌﾟ体" panose="040B0A00000000000000" pitchFamily="50" charset="-128"/>
                <a:ea typeface="HGS創英角ﾎﾟｯﾌﾟ体" panose="040B0A00000000000000" pitchFamily="50" charset="-128"/>
              </a:rPr>
              <a:t>べ</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たちを教えて誤りに導き、</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不品行</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を行なわせ、</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偶像の神にささげた物を食べさせている</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2:21 </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わたしは悔い改める機会を与えたが、この女は不品行を悔い改めようとしない</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2:22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見よ。　わたしは、この女を病の床に投げ込もう。　また、この女と姦淫を行なう者たちも、この女の行ないを離れて悔い改めなければ、大きな患難の中に投げ込もう。</a:t>
            </a:r>
          </a:p>
        </p:txBody>
      </p:sp>
      <p:sp>
        <p:nvSpPr>
          <p:cNvPr id="20" name="テキスト ボックス 19"/>
          <p:cNvSpPr txBox="1"/>
          <p:nvPr/>
        </p:nvSpPr>
        <p:spPr>
          <a:xfrm>
            <a:off x="0" y="112977"/>
            <a:ext cx="11978640"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テアテラにある教会（</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18-29</a:t>
            </a:r>
            <a:r>
              <a:rPr lang="ja-JP" altLang="ja-JP" sz="3600" dirty="0">
                <a:solidFill>
                  <a:srgbClr val="FFFF00"/>
                </a:solidFill>
                <a:latin typeface="HGS創英角ﾎﾟｯﾌﾟ体" panose="040B0A00000000000000" pitchFamily="50" charset="-128"/>
                <a:ea typeface="HGS創英角ﾎﾟｯﾌﾟ体" panose="040B0A00000000000000" pitchFamily="50" charset="-128"/>
              </a:rPr>
              <a:t>）</a:t>
            </a:r>
          </a:p>
        </p:txBody>
      </p:sp>
      <p:sp>
        <p:nvSpPr>
          <p:cNvPr id="5" name="円/楕円 4"/>
          <p:cNvSpPr/>
          <p:nvPr/>
        </p:nvSpPr>
        <p:spPr>
          <a:xfrm>
            <a:off x="3186048" y="69277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986832" y="116597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7" name="円/楕円 6"/>
          <p:cNvSpPr/>
          <p:nvPr/>
        </p:nvSpPr>
        <p:spPr>
          <a:xfrm>
            <a:off x="5389760" y="149849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
        <p:nvSpPr>
          <p:cNvPr id="8" name="円/楕円 7"/>
          <p:cNvSpPr/>
          <p:nvPr/>
        </p:nvSpPr>
        <p:spPr>
          <a:xfrm>
            <a:off x="2369824" y="272949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9" name="円/楕円 8"/>
          <p:cNvSpPr/>
          <p:nvPr/>
        </p:nvSpPr>
        <p:spPr>
          <a:xfrm>
            <a:off x="3735334" y="425676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励</a:t>
            </a:r>
          </a:p>
        </p:txBody>
      </p:sp>
    </p:spTree>
    <p:extLst>
      <p:ext uri="{BB962C8B-B14F-4D97-AF65-F5344CB8AC3E}">
        <p14:creationId xmlns:p14="http://schemas.microsoft.com/office/powerpoint/2010/main" val="297891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394262"/>
            <a:ext cx="9649072" cy="6093976"/>
          </a:xfrm>
          <a:prstGeom prst="rect">
            <a:avLst/>
          </a:prstGeom>
          <a:noFill/>
        </p:spPr>
        <p:txBody>
          <a:bodyPr wrap="square">
            <a:spAutoFit/>
          </a:bodyPr>
          <a:lstStyle/>
          <a:p>
            <a:pPr>
              <a:defRPr/>
            </a:pP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2:23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また、わたしは、この女の子どもたちをも死病によって殺す。　こうして全教会は、わたしが人の思いと心を探る者であることを知るようになる。　また、わたしは、あなたがたの行ないに応じてひとりひとりに報いよう。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2:24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しかし、テアテラにいる人たちの中で、この教えを受け入れておらず、彼らの言うサタンの深いところをまだ知っていないあなたがたに言う。　わたしはあなたがたに、ほかの重荷を負わせない</a:t>
            </a:r>
            <a:r>
              <a:rPr lang="ja-JP" altLang="ja-JP" sz="26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600" dirty="0" smtClean="0">
                <a:solidFill>
                  <a:schemeClr val="bg1"/>
                </a:solidFill>
                <a:latin typeface="HGS創英角ﾎﾟｯﾌﾟ体" panose="040B0A00000000000000" pitchFamily="50" charset="-128"/>
                <a:ea typeface="HGS創英角ﾎﾟｯﾌﾟ体" panose="040B0A00000000000000" pitchFamily="50" charset="-128"/>
              </a:rPr>
              <a:t>2:25 </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ただ、あなたがたの持っているものを、わたしが行くまで、しっかりと持っていなさい。</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2:26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勝利を得る者、また最後までわたしのわざを守る者には、</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諸国の民を支配する権威</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を与えよう</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2:27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彼は、鉄の杖をもって土の器を打ち砕くようにして彼らを治める。　わたし自身が父から支配の権威を受けているのと同じである。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2:28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彼に</a:t>
            </a:r>
            <a:r>
              <a:rPr lang="ja-JP" altLang="ja-JP" sz="2600" u="sng" dirty="0">
                <a:solidFill>
                  <a:srgbClr val="FFFF00"/>
                </a:solidFill>
                <a:latin typeface="HGS創英角ﾎﾟｯﾌﾟ体" panose="040B0A00000000000000" pitchFamily="50" charset="-128"/>
                <a:ea typeface="HGS創英角ﾎﾟｯﾌﾟ体" panose="040B0A00000000000000" pitchFamily="50" charset="-128"/>
              </a:rPr>
              <a:t>明けの明星</a:t>
            </a:r>
            <a:r>
              <a:rPr lang="ja-JP" altLang="ja-JP" sz="2600" u="sng" dirty="0">
                <a:solidFill>
                  <a:schemeClr val="bg1"/>
                </a:solidFill>
                <a:latin typeface="HGS創英角ﾎﾟｯﾌﾟ体" panose="040B0A00000000000000" pitchFamily="50" charset="-128"/>
                <a:ea typeface="HGS創英角ﾎﾟｯﾌﾟ体" panose="040B0A00000000000000" pitchFamily="50" charset="-128"/>
              </a:rPr>
              <a:t>を与えよう</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600" dirty="0">
                <a:solidFill>
                  <a:schemeClr val="bg1"/>
                </a:solidFill>
                <a:latin typeface="HGS創英角ﾎﾟｯﾌﾟ体" panose="040B0A00000000000000" pitchFamily="50" charset="-128"/>
                <a:ea typeface="HGS創英角ﾎﾟｯﾌﾟ体" panose="040B0A00000000000000" pitchFamily="50" charset="-128"/>
              </a:rPr>
              <a:t>2:29 </a:t>
            </a:r>
            <a:r>
              <a:rPr lang="ja-JP" altLang="ja-JP" sz="26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a:t>
            </a:r>
          </a:p>
        </p:txBody>
      </p:sp>
      <p:sp>
        <p:nvSpPr>
          <p:cNvPr id="5" name="円/楕円 4"/>
          <p:cNvSpPr/>
          <p:nvPr/>
        </p:nvSpPr>
        <p:spPr>
          <a:xfrm>
            <a:off x="8401155" y="251786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励</a:t>
            </a:r>
          </a:p>
        </p:txBody>
      </p:sp>
      <p:sp>
        <p:nvSpPr>
          <p:cNvPr id="6" name="円/楕円 5"/>
          <p:cNvSpPr/>
          <p:nvPr/>
        </p:nvSpPr>
        <p:spPr>
          <a:xfrm>
            <a:off x="4044328" y="338956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7" name="円/楕円 6"/>
          <p:cNvSpPr/>
          <p:nvPr/>
        </p:nvSpPr>
        <p:spPr>
          <a:xfrm>
            <a:off x="2749328" y="499881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Tree>
    <p:extLst>
      <p:ext uri="{BB962C8B-B14F-4D97-AF65-F5344CB8AC3E}">
        <p14:creationId xmlns:p14="http://schemas.microsoft.com/office/powerpoint/2010/main" val="514483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0" y="2044094"/>
            <a:ext cx="12177008" cy="2862322"/>
          </a:xfrm>
          <a:prstGeom prst="rect">
            <a:avLst/>
          </a:prstGeom>
          <a:noFill/>
        </p:spPr>
        <p:txBody>
          <a:bodyPr wrap="square">
            <a:spAutoFit/>
          </a:bodyPr>
          <a:lstStyle/>
          <a:p>
            <a:pPr algn="ctr">
              <a:defRPr/>
            </a:pP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3</a:t>
            </a:r>
            <a:r>
              <a:rPr lang="ja-JP" altLang="en-US"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章</a:t>
            </a:r>
            <a:endParaRPr lang="en-US" altLang="ja-JP" sz="72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今ある事：教会</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時代</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a:p>
            <a:pPr algn="ctr">
              <a:defRPr/>
            </a:pPr>
            <a:endParaRPr lang="en-US" altLang="ja-JP"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70754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755649" y="64330"/>
            <a:ext cx="8598550" cy="6665653"/>
          </a:xfrm>
          <a:prstGeom prst="rect">
            <a:avLst/>
          </a:prstGeom>
        </p:spPr>
      </p:pic>
      <p:sp>
        <p:nvSpPr>
          <p:cNvPr id="13" name="星 5 12"/>
          <p:cNvSpPr/>
          <p:nvPr/>
        </p:nvSpPr>
        <p:spPr>
          <a:xfrm>
            <a:off x="1874721" y="2197919"/>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3878352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974334"/>
            <a:ext cx="9649072" cy="5632311"/>
          </a:xfrm>
          <a:prstGeom prst="rect">
            <a:avLst/>
          </a:prstGeom>
          <a:noFill/>
        </p:spPr>
        <p:txBody>
          <a:bodyPr wrap="square">
            <a:spAutoFit/>
          </a:bodyPr>
          <a:lstStyle/>
          <a:p>
            <a:pPr>
              <a:defRPr/>
            </a:pP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3:1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サルデス</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にある教会の御使いに書き送れ。</a:t>
            </a:r>
            <a:endParaRPr lang="en-US" altLang="ja-JP" sz="3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3000" u="sng" dirty="0">
                <a:solidFill>
                  <a:srgbClr val="FFFF00"/>
                </a:solidFill>
                <a:latin typeface="HGS創英角ﾎﾟｯﾌﾟ体" panose="040B0A00000000000000" pitchFamily="50" charset="-128"/>
                <a:ea typeface="HGS創英角ﾎﾟｯﾌﾟ体" panose="040B0A00000000000000" pitchFamily="50" charset="-128"/>
              </a:rPr>
              <a:t>神の七つの御霊、および七つの星を持つ方</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がこう言われる。　「わたしは、</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あなたの行ない</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を知っている。　あなたは、</a:t>
            </a:r>
            <a:r>
              <a:rPr lang="ja-JP" altLang="ja-JP" sz="3000" u="sng" dirty="0">
                <a:solidFill>
                  <a:srgbClr val="FFFF00"/>
                </a:solidFill>
                <a:latin typeface="HGS創英角ﾎﾟｯﾌﾟ体" panose="040B0A00000000000000" pitchFamily="50" charset="-128"/>
                <a:ea typeface="HGS創英角ﾎﾟｯﾌﾟ体" panose="040B0A00000000000000" pitchFamily="50" charset="-128"/>
              </a:rPr>
              <a:t>生きているとされている</a:t>
            </a:r>
            <a:r>
              <a:rPr lang="ja-JP" altLang="ja-JP" sz="3000" dirty="0">
                <a:solidFill>
                  <a:srgbClr val="FFFF00"/>
                </a:solidFill>
                <a:latin typeface="HGS創英角ﾎﾟｯﾌﾟ体" panose="040B0A00000000000000" pitchFamily="50" charset="-128"/>
                <a:ea typeface="HGS創英角ﾎﾟｯﾌﾟ体" panose="040B0A00000000000000" pitchFamily="50" charset="-128"/>
              </a:rPr>
              <a:t>が、</a:t>
            </a:r>
            <a:r>
              <a:rPr lang="ja-JP" altLang="ja-JP" sz="3000" u="sng" dirty="0">
                <a:solidFill>
                  <a:srgbClr val="FFFF00"/>
                </a:solidFill>
                <a:latin typeface="HGS創英角ﾎﾟｯﾌﾟ体" panose="040B0A00000000000000" pitchFamily="50" charset="-128"/>
                <a:ea typeface="HGS創英角ﾎﾟｯﾌﾟ体" panose="040B0A00000000000000" pitchFamily="50" charset="-128"/>
              </a:rPr>
              <a:t>実は死んでいる</a:t>
            </a:r>
            <a:r>
              <a:rPr lang="ja-JP" altLang="ja-JP" sz="3000" dirty="0" smtClean="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3:2 </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目をさましなさい。</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そして死にかけているほかの人たちを力づけなさい。</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わたしは、あなたの行ないが、わたしの神の御前に全うされたとは見ていない</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3:3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だから、</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あなたがどのように受け、また聞いたのかを思い出しなさい。　それを堅く守り、また悔い改めなさい。</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もし、目をさまさなければ、わたしは盗人のように来る。　あなたには、わたしがいつあなたのところに来るか、決してわからない。</a:t>
            </a:r>
          </a:p>
        </p:txBody>
      </p:sp>
      <p:sp>
        <p:nvSpPr>
          <p:cNvPr id="20" name="テキスト ボックス 19"/>
          <p:cNvSpPr txBox="1"/>
          <p:nvPr/>
        </p:nvSpPr>
        <p:spPr>
          <a:xfrm>
            <a:off x="132136" y="116632"/>
            <a:ext cx="12059864"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サルデスにある教会（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1-6</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3431704" y="620688"/>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1343552" y="126884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11" name="円/楕円 10"/>
          <p:cNvSpPr/>
          <p:nvPr/>
        </p:nvSpPr>
        <p:spPr>
          <a:xfrm>
            <a:off x="2999736" y="263699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励</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12" name="円/楕円 11"/>
          <p:cNvSpPr/>
          <p:nvPr/>
        </p:nvSpPr>
        <p:spPr>
          <a:xfrm>
            <a:off x="3359776" y="407715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励</a:t>
            </a:r>
          </a:p>
        </p:txBody>
      </p:sp>
      <p:sp>
        <p:nvSpPr>
          <p:cNvPr id="15" name="円/楕円 14"/>
          <p:cNvSpPr/>
          <p:nvPr/>
        </p:nvSpPr>
        <p:spPr>
          <a:xfrm>
            <a:off x="8818019" y="208122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16" name="円/楕円 15"/>
          <p:cNvSpPr/>
          <p:nvPr/>
        </p:nvSpPr>
        <p:spPr>
          <a:xfrm>
            <a:off x="5394458" y="1645789"/>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
        <p:nvSpPr>
          <p:cNvPr id="17" name="円/楕円 16"/>
          <p:cNvSpPr/>
          <p:nvPr/>
        </p:nvSpPr>
        <p:spPr>
          <a:xfrm>
            <a:off x="3816026" y="2190078"/>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Tree>
    <p:extLst>
      <p:ext uri="{BB962C8B-B14F-4D97-AF65-F5344CB8AC3E}">
        <p14:creationId xmlns:p14="http://schemas.microsoft.com/office/powerpoint/2010/main" val="4007213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1053892"/>
            <a:ext cx="9649072" cy="4247317"/>
          </a:xfrm>
          <a:prstGeom prst="rect">
            <a:avLst/>
          </a:prstGeom>
          <a:noFill/>
        </p:spPr>
        <p:txBody>
          <a:bodyPr wrap="square">
            <a:spAutoFit/>
          </a:bodyPr>
          <a:lstStyle/>
          <a:p>
            <a:pPr>
              <a:defRPr/>
            </a:pP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3:4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しかし、サルデスには、その衣を汚さなかった者が幾人かいる。　彼らは</a:t>
            </a:r>
            <a:r>
              <a:rPr lang="ja-JP" altLang="ja-JP" sz="3000" u="sng" dirty="0">
                <a:solidFill>
                  <a:srgbClr val="FFFF00"/>
                </a:solidFill>
                <a:latin typeface="HGS創英角ﾎﾟｯﾌﾟ体" panose="040B0A00000000000000" pitchFamily="50" charset="-128"/>
                <a:ea typeface="HGS創英角ﾎﾟｯﾌﾟ体" panose="040B0A00000000000000" pitchFamily="50" charset="-128"/>
              </a:rPr>
              <a:t>白い衣</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を着て</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、わたしとともに歩む。　彼らはそれにふさわしい者だからである。</a:t>
            </a:r>
            <a:endParaRPr lang="en-US" altLang="ja-JP" sz="30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3:5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勝利を得る者は、このように</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白い衣を着せられる</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そして、わたしは、彼の名をいのちの書から消すようなことは決してしない。　</a:t>
            </a:r>
            <a:r>
              <a:rPr lang="ja-JP" altLang="ja-JP" sz="3000" u="sng" dirty="0">
                <a:solidFill>
                  <a:schemeClr val="bg1"/>
                </a:solidFill>
                <a:latin typeface="HGS創英角ﾎﾟｯﾌﾟ体" panose="040B0A00000000000000" pitchFamily="50" charset="-128"/>
                <a:ea typeface="HGS創英角ﾎﾟｯﾌﾟ体" panose="040B0A00000000000000" pitchFamily="50" charset="-128"/>
              </a:rPr>
              <a:t>わたしは彼の名をわたしの父の御前と御使いたちの前で言い表わす。</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a:solidFill>
                  <a:schemeClr val="bg1"/>
                </a:solidFill>
                <a:latin typeface="HGS創英角ﾎﾟｯﾌﾟ体" panose="040B0A00000000000000" pitchFamily="50" charset="-128"/>
                <a:ea typeface="HGS創英角ﾎﾟｯﾌﾟ体" panose="040B0A00000000000000" pitchFamily="50" charset="-128"/>
              </a:rPr>
              <a:t>3:6 </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a:t>
            </a:r>
          </a:p>
        </p:txBody>
      </p:sp>
      <p:sp>
        <p:nvSpPr>
          <p:cNvPr id="5" name="円/楕円 4"/>
          <p:cNvSpPr/>
          <p:nvPr/>
        </p:nvSpPr>
        <p:spPr>
          <a:xfrm>
            <a:off x="3740019" y="1316935"/>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約</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6" name="円/楕円 5"/>
          <p:cNvSpPr/>
          <p:nvPr/>
        </p:nvSpPr>
        <p:spPr>
          <a:xfrm>
            <a:off x="5307574" y="3165389"/>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Tree>
    <p:extLst>
      <p:ext uri="{BB962C8B-B14F-4D97-AF65-F5344CB8AC3E}">
        <p14:creationId xmlns:p14="http://schemas.microsoft.com/office/powerpoint/2010/main" val="3171461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737360" y="164592"/>
            <a:ext cx="8565077" cy="6565392"/>
          </a:xfrm>
          <a:prstGeom prst="rect">
            <a:avLst/>
          </a:prstGeom>
        </p:spPr>
      </p:pic>
      <p:sp>
        <p:nvSpPr>
          <p:cNvPr id="13" name="星 5 12"/>
          <p:cNvSpPr/>
          <p:nvPr/>
        </p:nvSpPr>
        <p:spPr>
          <a:xfrm>
            <a:off x="1878019" y="2557381"/>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435060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903486"/>
            <a:ext cx="9649072" cy="5693866"/>
          </a:xfrm>
          <a:prstGeom prst="rect">
            <a:avLst/>
          </a:prstGeom>
          <a:noFill/>
        </p:spPr>
        <p:txBody>
          <a:bodyPr wrap="square">
            <a:spAutoFit/>
          </a:bodyPr>
          <a:lstStyle/>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3:7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フィラデルフィヤ</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にある教会の御使いに書き送れ。　『</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聖なる方、真実な方</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ダビデのかぎを持っている方、</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彼が開くとだれも閉じる者がなく、彼が閉じるとだれも開く者がない、その方</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がこう言われる。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3:8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「わたしは、</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あなたの行ない</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を知っている。　見よ。　わたしは、だれも閉じることのできない門を、あなたの前に開いておいた。　なぜなら、あなたには少しばかりの力があって、</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わたしのことばを守り、わたしの名を否まなかった</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からである。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3:9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見よ。　</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サタンの会衆に属する者、すなわち、ユダヤ人だと自称しながら実はそうでなくて、うそを言っている者</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たちに、わたしはこうする。　見よ。　</a:t>
            </a:r>
            <a:r>
              <a:rPr lang="ja-JP" altLang="ja-JP" sz="2800" dirty="0">
                <a:solidFill>
                  <a:srgbClr val="FFFF00"/>
                </a:solidFill>
                <a:latin typeface="HGS創英角ﾎﾟｯﾌﾟ体" panose="040B0A00000000000000" pitchFamily="50" charset="-128"/>
                <a:ea typeface="HGS創英角ﾎﾟｯﾌﾟ体" panose="040B0A00000000000000" pitchFamily="50" charset="-128"/>
              </a:rPr>
              <a:t>彼らをあなたの足もとに来てひれ伏させ</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、わたしがあなたを愛していることを知らせる。</a:t>
            </a:r>
          </a:p>
        </p:txBody>
      </p:sp>
      <p:sp>
        <p:nvSpPr>
          <p:cNvPr id="20" name="テキスト ボックス 19"/>
          <p:cNvSpPr txBox="1"/>
          <p:nvPr/>
        </p:nvSpPr>
        <p:spPr>
          <a:xfrm>
            <a:off x="69877" y="116633"/>
            <a:ext cx="12030683" cy="646331"/>
          </a:xfrm>
          <a:prstGeom prst="rect">
            <a:avLst/>
          </a:prstGeom>
          <a:noFill/>
        </p:spPr>
        <p:txBody>
          <a:bodyPr wrap="square">
            <a:spAutoFit/>
          </a:bodyPr>
          <a:lstStyle/>
          <a:p>
            <a:pP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フィラデルフィアにある教会（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7-13</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3215680" y="620688"/>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2567608" y="1196832"/>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7" name="円/楕円 6"/>
          <p:cNvSpPr/>
          <p:nvPr/>
        </p:nvSpPr>
        <p:spPr>
          <a:xfrm>
            <a:off x="8587052" y="206042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賞</a:t>
            </a:r>
          </a:p>
        </p:txBody>
      </p:sp>
    </p:spTree>
    <p:extLst>
      <p:ext uri="{BB962C8B-B14F-4D97-AF65-F5344CB8AC3E}">
        <p14:creationId xmlns:p14="http://schemas.microsoft.com/office/powerpoint/2010/main" val="4435740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559496" y="836712"/>
            <a:ext cx="8856984" cy="5693866"/>
          </a:xfrm>
          <a:prstGeom prst="rect">
            <a:avLst/>
          </a:prstGeom>
          <a:noFill/>
        </p:spPr>
        <p:txBody>
          <a:bodyPr wrap="square">
            <a:spAutoFit/>
          </a:bodyPr>
          <a:lstStyle/>
          <a:p>
            <a:pPr>
              <a:defRPr/>
            </a:pP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3:10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あなたが、わたしの忍耐について言ったことばを守ったから、わたしも、地上に住む者たちを試みるために、</a:t>
            </a:r>
            <a:r>
              <a:rPr lang="ja-JP" altLang="ja-JP" sz="2800" u="sng" dirty="0">
                <a:solidFill>
                  <a:srgbClr val="FFFF00"/>
                </a:solidFill>
                <a:latin typeface="HGS創英角ﾎﾟｯﾌﾟ体" panose="040B0A00000000000000" pitchFamily="50" charset="-128"/>
                <a:ea typeface="HGS創英角ﾎﾟｯﾌﾟ体" panose="040B0A00000000000000" pitchFamily="50" charset="-128"/>
              </a:rPr>
              <a:t>全世界に来ようとしている試練の時</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には、あなたを守ろう</a:t>
            </a:r>
            <a:r>
              <a:rPr lang="ja-JP" altLang="ja-JP" sz="2800" u="sng"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ja-JP" sz="28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smtClean="0">
                <a:solidFill>
                  <a:schemeClr val="bg1"/>
                </a:solidFill>
                <a:latin typeface="HGS創英角ﾎﾟｯﾌﾟ体" panose="040B0A00000000000000" pitchFamily="50" charset="-128"/>
                <a:ea typeface="HGS創英角ﾎﾟｯﾌﾟ体" panose="040B0A00000000000000" pitchFamily="50" charset="-128"/>
              </a:rPr>
              <a:t>3:11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わたしは、すぐに来る。　あなたの冠をだれにも奪われないように、あなたの持っているものをしっかりと持っていなさい。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3:12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勝利を得る者を、</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わたしの神の聖所の柱としよう</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　彼はもはや決して外に出て行くことはない。　</a:t>
            </a:r>
            <a:r>
              <a:rPr lang="ja-JP" altLang="ja-JP" sz="2800" u="sng" dirty="0">
                <a:solidFill>
                  <a:schemeClr val="bg1"/>
                </a:solidFill>
                <a:latin typeface="HGS創英角ﾎﾟｯﾌﾟ体" panose="040B0A00000000000000" pitchFamily="50" charset="-128"/>
                <a:ea typeface="HGS創英角ﾎﾟｯﾌﾟ体" panose="040B0A00000000000000" pitchFamily="50" charset="-128"/>
              </a:rPr>
              <a:t>わたしは彼の上にわたしの神の御名と、わたしの神の都、すなわち、わたしの神のもとを出て天から下って来る新しいエルサレムの名と、わたしの新しい名とを書きしるす</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3:13 </a:t>
            </a:r>
            <a:r>
              <a:rPr lang="ja-JP" altLang="ja-JP" sz="28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a:t>
            </a:r>
          </a:p>
        </p:txBody>
      </p:sp>
      <p:sp>
        <p:nvSpPr>
          <p:cNvPr id="5" name="円/楕円 4"/>
          <p:cNvSpPr/>
          <p:nvPr/>
        </p:nvSpPr>
        <p:spPr>
          <a:xfrm>
            <a:off x="4223872" y="198892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励</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6" name="円/楕円 5"/>
          <p:cNvSpPr/>
          <p:nvPr/>
        </p:nvSpPr>
        <p:spPr>
          <a:xfrm>
            <a:off x="1415480" y="69269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7" name="円/楕円 6"/>
          <p:cNvSpPr/>
          <p:nvPr/>
        </p:nvSpPr>
        <p:spPr>
          <a:xfrm>
            <a:off x="8760296" y="6021368"/>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8" name="テキスト ボックス 7"/>
          <p:cNvSpPr txBox="1"/>
          <p:nvPr/>
        </p:nvSpPr>
        <p:spPr>
          <a:xfrm>
            <a:off x="9487937" y="6093297"/>
            <a:ext cx="1440160" cy="584775"/>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なし</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3772588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0" y="-10076"/>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55102" y="491825"/>
            <a:ext cx="11259404" cy="4247317"/>
          </a:xfrm>
          <a:prstGeom prst="rect">
            <a:avLst/>
          </a:prstGeom>
          <a:noFill/>
        </p:spPr>
        <p:txBody>
          <a:bodyPr wrap="square">
            <a:spAutoFit/>
          </a:bodyPr>
          <a:lstStyle/>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⑴</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聖書</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を字義通りに</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解釈</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⑵</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イスラエル</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と教会を一貫して区別</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神が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ユダヤ民族</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アブラハム</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契約</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を結ばれたこと</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それ</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が永遠の契約であることを認める</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⑶</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歴史</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を貫くテーマは「神の栄光</a:t>
            </a:r>
            <a:r>
              <a:rPr lang="ja-JP" altLang="en-US"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000" dirty="0" smtClean="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schemeClr val="bg1"/>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149502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810512" y="125304"/>
            <a:ext cx="8353952" cy="6440087"/>
          </a:xfrm>
          <a:prstGeom prst="rect">
            <a:avLst/>
          </a:prstGeom>
        </p:spPr>
      </p:pic>
      <p:sp>
        <p:nvSpPr>
          <p:cNvPr id="13" name="星 5 12"/>
          <p:cNvSpPr/>
          <p:nvPr/>
        </p:nvSpPr>
        <p:spPr>
          <a:xfrm>
            <a:off x="1949671" y="2729165"/>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spTree>
    <p:extLst>
      <p:ext uri="{BB962C8B-B14F-4D97-AF65-F5344CB8AC3E}">
        <p14:creationId xmlns:p14="http://schemas.microsoft.com/office/powerpoint/2010/main" val="1020404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903486"/>
            <a:ext cx="9649072" cy="5909310"/>
          </a:xfrm>
          <a:prstGeom prst="rect">
            <a:avLst/>
          </a:prstGeom>
          <a:noFill/>
        </p:spPr>
        <p:txBody>
          <a:bodyPr wrap="square">
            <a:spAutoFit/>
          </a:bodyPr>
          <a:lstStyle/>
          <a:p>
            <a:pPr>
              <a:defRPr/>
            </a:pPr>
            <a:r>
              <a:rPr lang="ja-JP" altLang="en-US" sz="27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700" dirty="0">
                <a:solidFill>
                  <a:schemeClr val="bg1"/>
                </a:solidFill>
                <a:latin typeface="HGS創英角ﾎﾟｯﾌﾟ体" panose="040B0A00000000000000" pitchFamily="50" charset="-128"/>
                <a:ea typeface="HGS創英角ﾎﾟｯﾌﾟ体" panose="040B0A00000000000000" pitchFamily="50" charset="-128"/>
              </a:rPr>
              <a:t>3:14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また、ラオデキヤにある教会の御使いに書き送れ。</a:t>
            </a:r>
            <a:endParaRPr lang="en-US" altLang="ja-JP" sz="2700" dirty="0">
              <a:solidFill>
                <a:schemeClr val="bg1"/>
              </a:solidFill>
              <a:latin typeface="HGS創英角ﾎﾟｯﾌﾟ体" panose="040B0A00000000000000" pitchFamily="50" charset="-128"/>
              <a:ea typeface="HGS創英角ﾎﾟｯﾌﾟ体" panose="040B0A00000000000000" pitchFamily="50" charset="-128"/>
            </a:endParaRPr>
          </a:p>
          <a:p>
            <a:pPr>
              <a:defRPr/>
            </a:pPr>
            <a:r>
              <a:rPr lang="ja-JP" altLang="en-US" sz="27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2700" u="sng" dirty="0">
                <a:solidFill>
                  <a:srgbClr val="FFFF00"/>
                </a:solidFill>
                <a:latin typeface="HGS創英角ﾎﾟｯﾌﾟ体" panose="040B0A00000000000000" pitchFamily="50" charset="-128"/>
                <a:ea typeface="HGS創英角ﾎﾟｯﾌﾟ体" panose="040B0A00000000000000" pitchFamily="50" charset="-128"/>
              </a:rPr>
              <a:t>アーメンである方</a:t>
            </a:r>
            <a:r>
              <a:rPr lang="ja-JP" altLang="ja-JP" sz="27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2700" u="sng" dirty="0">
                <a:solidFill>
                  <a:srgbClr val="FFFF00"/>
                </a:solidFill>
                <a:latin typeface="HGS創英角ﾎﾟｯﾌﾟ体" panose="040B0A00000000000000" pitchFamily="50" charset="-128"/>
                <a:ea typeface="HGS創英角ﾎﾟｯﾌﾟ体" panose="040B0A00000000000000" pitchFamily="50" charset="-128"/>
              </a:rPr>
              <a:t>忠実で、真実な証人</a:t>
            </a:r>
            <a:r>
              <a:rPr lang="ja-JP" altLang="ja-JP" sz="27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2700" u="sng" dirty="0">
                <a:solidFill>
                  <a:srgbClr val="FFFF00"/>
                </a:solidFill>
                <a:latin typeface="HGS創英角ﾎﾟｯﾌﾟ体" panose="040B0A00000000000000" pitchFamily="50" charset="-128"/>
                <a:ea typeface="HGS創英角ﾎﾟｯﾌﾟ体" panose="040B0A00000000000000" pitchFamily="50" charset="-128"/>
              </a:rPr>
              <a:t>神に造られたものの根源である方</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がこう言われる。　</a:t>
            </a:r>
            <a:r>
              <a:rPr lang="en-US" altLang="ja-JP" sz="2700" dirty="0">
                <a:solidFill>
                  <a:schemeClr val="bg1"/>
                </a:solidFill>
                <a:latin typeface="HGS創英角ﾎﾟｯﾌﾟ体" panose="040B0A00000000000000" pitchFamily="50" charset="-128"/>
                <a:ea typeface="HGS創英角ﾎﾟｯﾌﾟ体" panose="040B0A00000000000000" pitchFamily="50" charset="-128"/>
              </a:rPr>
              <a:t>3:15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「わたしは、あなたの行ないを知っている。　あなたは、</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冷たくもなく</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熱くもない</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　わたしはむしろ、あなたが冷たいか、熱いかであってほしい。　</a:t>
            </a:r>
            <a:r>
              <a:rPr lang="en-US" altLang="ja-JP" sz="2700" dirty="0">
                <a:solidFill>
                  <a:schemeClr val="bg1"/>
                </a:solidFill>
                <a:latin typeface="HGS創英角ﾎﾟｯﾌﾟ体" panose="040B0A00000000000000" pitchFamily="50" charset="-128"/>
                <a:ea typeface="HGS創英角ﾎﾟｯﾌﾟ体" panose="040B0A00000000000000" pitchFamily="50" charset="-128"/>
              </a:rPr>
              <a:t>3:16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このように、あなたは</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なまぬるく、熱くも冷たくもないので、</a:t>
            </a:r>
            <a:r>
              <a:rPr lang="ja-JP" altLang="ja-JP" sz="2700" u="sng" dirty="0">
                <a:solidFill>
                  <a:srgbClr val="FFFF00"/>
                </a:solidFill>
                <a:latin typeface="HGS創英角ﾎﾟｯﾌﾟ体" panose="040B0A00000000000000" pitchFamily="50" charset="-128"/>
                <a:ea typeface="HGS創英角ﾎﾟｯﾌﾟ体" panose="040B0A00000000000000" pitchFamily="50" charset="-128"/>
              </a:rPr>
              <a:t>わたしの口からあなたを吐き出そう</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700" dirty="0">
                <a:solidFill>
                  <a:schemeClr val="bg1"/>
                </a:solidFill>
                <a:latin typeface="HGS創英角ﾎﾟｯﾌﾟ体" panose="040B0A00000000000000" pitchFamily="50" charset="-128"/>
                <a:ea typeface="HGS創英角ﾎﾟｯﾌﾟ体" panose="040B0A00000000000000" pitchFamily="50" charset="-128"/>
              </a:rPr>
              <a:t>3:17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あなたは、自分は富んでいる、豊かになった、乏しいものは何もないと言って、実は自分が</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みじめで、哀れで、貧しくて、盲目で、裸の者である</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ことを知らない。　</a:t>
            </a:r>
            <a:r>
              <a:rPr lang="en-US" altLang="ja-JP" sz="2700" dirty="0">
                <a:solidFill>
                  <a:schemeClr val="bg1"/>
                </a:solidFill>
                <a:latin typeface="HGS創英角ﾎﾟｯﾌﾟ体" panose="040B0A00000000000000" pitchFamily="50" charset="-128"/>
                <a:ea typeface="HGS創英角ﾎﾟｯﾌﾟ体" panose="040B0A00000000000000" pitchFamily="50" charset="-128"/>
              </a:rPr>
              <a:t>3:18 </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わたしはあなたに忠告する。　豊かな者となるために、</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火で精練された金をわたしから買いなさい</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　また、あなたの</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裸の恥を現わさないために着る白い衣を買いなさい</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　また、</a:t>
            </a:r>
            <a:r>
              <a:rPr lang="ja-JP" altLang="ja-JP" sz="2700" u="sng" dirty="0">
                <a:solidFill>
                  <a:schemeClr val="bg1"/>
                </a:solidFill>
                <a:latin typeface="HGS創英角ﾎﾟｯﾌﾟ体" panose="040B0A00000000000000" pitchFamily="50" charset="-128"/>
                <a:ea typeface="HGS創英角ﾎﾟｯﾌﾟ体" panose="040B0A00000000000000" pitchFamily="50" charset="-128"/>
              </a:rPr>
              <a:t>目が見えるようになるため、目に塗る目薬を買いなさい</a:t>
            </a:r>
            <a:r>
              <a:rPr lang="ja-JP" altLang="ja-JP" sz="2700" dirty="0">
                <a:solidFill>
                  <a:schemeClr val="bg1"/>
                </a:solidFill>
                <a:latin typeface="HGS創英角ﾎﾟｯﾌﾟ体" panose="040B0A00000000000000" pitchFamily="50" charset="-128"/>
                <a:ea typeface="HGS創英角ﾎﾟｯﾌﾟ体" panose="040B0A00000000000000" pitchFamily="50" charset="-128"/>
              </a:rPr>
              <a:t>。　</a:t>
            </a:r>
          </a:p>
        </p:txBody>
      </p:sp>
      <p:sp>
        <p:nvSpPr>
          <p:cNvPr id="20" name="テキスト ボックス 19"/>
          <p:cNvSpPr txBox="1"/>
          <p:nvPr/>
        </p:nvSpPr>
        <p:spPr>
          <a:xfrm>
            <a:off x="0" y="116633"/>
            <a:ext cx="12192000" cy="646331"/>
          </a:xfrm>
          <a:prstGeom prst="rect">
            <a:avLst/>
          </a:prstGeom>
          <a:noFill/>
        </p:spPr>
        <p:txBody>
          <a:bodyPr wrap="square">
            <a:spAutoFit/>
          </a:bodyPr>
          <a:lstStyle/>
          <a:p>
            <a:pPr lvl="0">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ラオデキヤにある教会（</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b="1" dirty="0">
                <a:solidFill>
                  <a:srgbClr val="FFFF00"/>
                </a:solidFill>
                <a:latin typeface="HGS創英角ﾎﾟｯﾌﾟ体" panose="040B0A00000000000000" pitchFamily="50" charset="-128"/>
                <a:ea typeface="HGS創英角ﾎﾟｯﾌﾟ体" panose="040B0A00000000000000" pitchFamily="50" charset="-128"/>
              </a:rPr>
              <a:t>14-22</a:t>
            </a:r>
            <a:r>
              <a:rPr lang="ja-JP" altLang="ja-JP" sz="3600" b="1" dirty="0">
                <a:solidFill>
                  <a:srgbClr val="FFFF00"/>
                </a:solidFill>
                <a:latin typeface="HGS創英角ﾎﾟｯﾌﾟ体" panose="040B0A00000000000000" pitchFamily="50" charset="-128"/>
                <a:ea typeface="HGS創英角ﾎﾟｯﾌﾟ体" panose="040B0A00000000000000" pitchFamily="50" charset="-128"/>
              </a:rPr>
              <a:t>）</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円/楕円 4"/>
          <p:cNvSpPr/>
          <p:nvPr/>
        </p:nvSpPr>
        <p:spPr>
          <a:xfrm>
            <a:off x="3366640" y="58640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宛</a:t>
            </a:r>
          </a:p>
        </p:txBody>
      </p:sp>
      <p:sp>
        <p:nvSpPr>
          <p:cNvPr id="6" name="円/楕円 5"/>
          <p:cNvSpPr/>
          <p:nvPr/>
        </p:nvSpPr>
        <p:spPr>
          <a:xfrm>
            <a:off x="1656656" y="112368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主</a:t>
            </a:r>
          </a:p>
        </p:txBody>
      </p:sp>
      <p:sp>
        <p:nvSpPr>
          <p:cNvPr id="7" name="円/楕円 6"/>
          <p:cNvSpPr/>
          <p:nvPr/>
        </p:nvSpPr>
        <p:spPr>
          <a:xfrm>
            <a:off x="3832816" y="282216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8" name="円/楕円 7"/>
          <p:cNvSpPr/>
          <p:nvPr/>
        </p:nvSpPr>
        <p:spPr>
          <a:xfrm>
            <a:off x="8960496" y="4416616"/>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Tree>
    <p:extLst>
      <p:ext uri="{BB962C8B-B14F-4D97-AF65-F5344CB8AC3E}">
        <p14:creationId xmlns:p14="http://schemas.microsoft.com/office/powerpoint/2010/main" val="758637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271464" y="393224"/>
            <a:ext cx="9649072" cy="5509200"/>
          </a:xfrm>
          <a:prstGeom prst="rect">
            <a:avLst/>
          </a:prstGeom>
          <a:noFill/>
        </p:spPr>
        <p:txBody>
          <a:bodyPr wrap="square">
            <a:spAutoFit/>
          </a:bodyPr>
          <a:lstStyle/>
          <a:p>
            <a:pPr>
              <a:defRPr/>
            </a:pP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3:19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わたしは、愛する者をしかったり、懲らしめたりする。　だから、熱心になって、悔い改めなさい。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3:20 </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見よ。　わたしは、戸の外に立ってたたく。　だれでも、わたしの声を聞いて戸をあけるなら、わたしは、彼のところにはいって、</a:t>
            </a:r>
            <a:r>
              <a:rPr lang="ja-JP" altLang="ja-JP" sz="3200" u="sng" dirty="0">
                <a:solidFill>
                  <a:srgbClr val="FFFF00"/>
                </a:solidFill>
                <a:latin typeface="HGS創英角ﾎﾟｯﾌﾟ体" panose="040B0A00000000000000" pitchFamily="50" charset="-128"/>
                <a:ea typeface="HGS創英角ﾎﾟｯﾌﾟ体" panose="040B0A00000000000000" pitchFamily="50" charset="-128"/>
              </a:rPr>
              <a:t>彼とともに食事をし、彼もわたしとともに食事をする</a:t>
            </a:r>
            <a:r>
              <a:rPr lang="ja-JP" altLang="ja-JP" sz="3200" dirty="0">
                <a:solidFill>
                  <a:srgbClr val="FFFF00"/>
                </a:solidFill>
                <a:latin typeface="HGS創英角ﾎﾟｯﾌﾟ体" panose="040B0A00000000000000" pitchFamily="50" charset="-128"/>
                <a:ea typeface="HGS創英角ﾎﾟｯﾌﾟ体" panose="040B0A00000000000000" pitchFamily="50" charset="-128"/>
              </a:rPr>
              <a:t>。</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3:21 </a:t>
            </a:r>
            <a:r>
              <a:rPr lang="ja-JP" altLang="ja-JP" sz="3200" u="sng" dirty="0">
                <a:solidFill>
                  <a:schemeClr val="bg1"/>
                </a:solidFill>
                <a:latin typeface="HGS創英角ﾎﾟｯﾌﾟ体" panose="040B0A00000000000000" pitchFamily="50" charset="-128"/>
                <a:ea typeface="HGS創英角ﾎﾟｯﾌﾟ体" panose="040B0A00000000000000" pitchFamily="50" charset="-128"/>
              </a:rPr>
              <a:t>勝利を得る者を、わたしとともにわたしの座に着かせよう</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それは、わたしが勝利を得て、わたしの父とともに父の御座に着いたのと同じである。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3:22 </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耳のある者は御霊が諸教会に言われることを聞きなさい。」』」</a:t>
            </a:r>
          </a:p>
        </p:txBody>
      </p:sp>
      <p:sp>
        <p:nvSpPr>
          <p:cNvPr id="5" name="円/楕円 4"/>
          <p:cNvSpPr/>
          <p:nvPr/>
        </p:nvSpPr>
        <p:spPr>
          <a:xfrm>
            <a:off x="1073728" y="32236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励</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
        <p:nvSpPr>
          <p:cNvPr id="6" name="円/楕円 5"/>
          <p:cNvSpPr/>
          <p:nvPr/>
        </p:nvSpPr>
        <p:spPr>
          <a:xfrm>
            <a:off x="795960" y="324620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約</a:t>
            </a:r>
          </a:p>
        </p:txBody>
      </p:sp>
      <p:sp>
        <p:nvSpPr>
          <p:cNvPr id="7" name="円/楕円 6"/>
          <p:cNvSpPr/>
          <p:nvPr/>
        </p:nvSpPr>
        <p:spPr>
          <a:xfrm>
            <a:off x="3621368" y="789840"/>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C000"/>
                </a:solidFill>
                <a:latin typeface="HGS創英角ﾎﾟｯﾌﾟ体" panose="040B0A00000000000000" pitchFamily="50" charset="-128"/>
                <a:ea typeface="HGS創英角ﾎﾟｯﾌﾟ体" panose="040B0A00000000000000" pitchFamily="50" charset="-128"/>
              </a:rPr>
              <a:t>叱</a:t>
            </a:r>
          </a:p>
        </p:txBody>
      </p:sp>
      <p:sp>
        <p:nvSpPr>
          <p:cNvPr id="8" name="テキスト ボックス 7"/>
          <p:cNvSpPr txBox="1"/>
          <p:nvPr/>
        </p:nvSpPr>
        <p:spPr>
          <a:xfrm>
            <a:off x="9487937" y="6093297"/>
            <a:ext cx="1440160" cy="584775"/>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なし</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11" name="円/楕円 10"/>
          <p:cNvSpPr/>
          <p:nvPr/>
        </p:nvSpPr>
        <p:spPr>
          <a:xfrm>
            <a:off x="8760296" y="6021368"/>
            <a:ext cx="720000" cy="720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C000"/>
                </a:solidFill>
                <a:latin typeface="HGS創英角ﾎﾟｯﾌﾟ体" panose="040B0A00000000000000" pitchFamily="50" charset="-128"/>
                <a:ea typeface="HGS創英角ﾎﾟｯﾌﾟ体" panose="040B0A00000000000000" pitchFamily="50" charset="-128"/>
              </a:rPr>
              <a:t>賞</a:t>
            </a:r>
            <a:endParaRPr lang="ja-JP" altLang="en-US" sz="3600" dirty="0">
              <a:solidFill>
                <a:srgbClr val="FFC0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857061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41864" y="188270"/>
            <a:ext cx="11950136" cy="1200329"/>
          </a:xfrm>
          <a:prstGeom prst="rect">
            <a:avLst/>
          </a:prstGeom>
          <a:noFill/>
        </p:spPr>
        <p:txBody>
          <a:bodyPr wrap="square">
            <a:spAutoFit/>
          </a:bodyPr>
          <a:lstStyle/>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テモテへの手紙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第一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「祈りの勧め」</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～*まず初めに　*祈りの目的～</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351907" y="1689973"/>
            <a:ext cx="11047751" cy="3539430"/>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そこ</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で、まず初めに、このことを勧めます。すべての人のために、また王とすべての高い地位にある人たちのために願い、祈り、とりなし、感謝がささげられるようにしなさい</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は、私たちが敬虔に、また、威厳をもって、平安で静かな一生を過ごすためです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そう</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することは、私たちの救い主である神の御前において良いことであり、喜ばれることなのです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85814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41864" y="188270"/>
            <a:ext cx="11950136" cy="1200329"/>
          </a:xfrm>
          <a:prstGeom prst="rect">
            <a:avLst/>
          </a:prstGeom>
          <a:noFill/>
        </p:spPr>
        <p:txBody>
          <a:bodyPr wrap="square">
            <a:spAutoFit/>
          </a:bodyPr>
          <a:lstStyle/>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テモテへの手紙　第二</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「困難な時代の到来」</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～*背教の時代　*背教者との交わりを避ける～</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253933" y="1738958"/>
            <a:ext cx="11047751" cy="1077218"/>
          </a:xfrm>
          <a:prstGeom prst="rect">
            <a:avLst/>
          </a:prstGeom>
          <a:noFill/>
        </p:spPr>
        <p:txBody>
          <a:bodyPr wrap="square">
            <a:spAutoFit/>
          </a:bodyPr>
          <a:lstStyle/>
          <a:p>
            <a:pPr>
              <a:defRPr/>
            </a:pP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見えるところは敬虔であっても、その実を否定する者になるからです。こういう人々を避けなさい。</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489141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481648" y="1412831"/>
            <a:ext cx="11058080" cy="3539430"/>
          </a:xfrm>
          <a:prstGeom prst="rect">
            <a:avLst/>
          </a:prstGeom>
          <a:noFill/>
        </p:spPr>
        <p:txBody>
          <a:bodyPr wrap="square">
            <a:spAutoFit/>
          </a:bodyPr>
          <a:lstStyle/>
          <a:p>
            <a:pPr>
              <a:defRPr/>
            </a:pP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しかし、御霊が明らかに言われるように、後の時代になると、ある人たちは惑わす霊と悪霊の教えとに心を奪われ、信仰から離れるようになります。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それは、うそつきどもの偽善によるものです。彼らは良心が麻痺しており、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結婚することを禁じたり、食物を断つことを命じたりします。しかし食物は、信仰があり、真理を知っている人が感謝して受けるようにと、神が造られた物です。</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0" name="テキスト ボックス 19"/>
          <p:cNvSpPr txBox="1"/>
          <p:nvPr/>
        </p:nvSpPr>
        <p:spPr>
          <a:xfrm>
            <a:off x="0" y="128826"/>
            <a:ext cx="12192000" cy="1200329"/>
          </a:xfrm>
          <a:prstGeom prst="rect">
            <a:avLst/>
          </a:prstGeom>
          <a:noFill/>
        </p:spPr>
        <p:txBody>
          <a:bodyPr wrap="square">
            <a:spAutoFit/>
          </a:bodyPr>
          <a:lstStyle/>
          <a:p>
            <a:pPr>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テモテへの手紙　</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第一</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4</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「地域教会と背教」</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～*背教の警告　*背教の内容～</a:t>
            </a:r>
            <a:endParaRPr lang="ja-JP"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480424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5488" y="239322"/>
            <a:ext cx="11430000" cy="1754326"/>
          </a:xfrm>
          <a:prstGeom prst="rect">
            <a:avLst/>
          </a:prstGeom>
          <a:noFill/>
        </p:spPr>
        <p:txBody>
          <a:bodyPr wrap="square">
            <a:spAutoFit/>
          </a:bodyPr>
          <a:lstStyle/>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ペテロの手紙　第二</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22</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「にせ預言者」</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～にせ預言者に関する警告　にせ教師の特徴～</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481648" y="2082303"/>
            <a:ext cx="11058080" cy="4524315"/>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　しかし、イスラエルの中には、にせ預言者も出ました。同じように、あなたがたの中にも、にせ教師が現れるようになります。彼らは、滅びをもたらす異端をひそかに持ち込み、自分たちを買い取ってくださった主を否定するようなことさえして、自分たちの身にすみやかな滅びを招いてい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そして</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、多くの者が彼らの好色にならい、そのために真理の道がそしりを受けるのです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彼らは、貪欲なので、作り事のことばをもってあなたがたを食い物にします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089576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5488" y="239322"/>
            <a:ext cx="11430000" cy="1754326"/>
          </a:xfrm>
          <a:prstGeom prst="rect">
            <a:avLst/>
          </a:prstGeom>
          <a:noFill/>
        </p:spPr>
        <p:txBody>
          <a:bodyPr wrap="square">
            <a:spAutoFit/>
          </a:bodyPr>
          <a:lstStyle/>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ペテロの手紙　第二</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22</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3</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ｂ～</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9</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「にせ教師のほろび」</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～歴史からの教訓　教訓の適用～</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481648" y="2147619"/>
            <a:ext cx="11058080" cy="4031873"/>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ｂ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に対するさばきは、昔から怠りなく行われており、彼らが滅ぼされないままでいることはありません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神</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は、罪を犯した御使いたちを、容赦せず、地獄に引き渡し、さばきの時まで暗やみの穴の中に閉じ込めてしまわれました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5</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、昔の世界を赦さず、義を</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宣べ</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伝えたノアたち八人の者を保護し、不敬虔な世界に洪水を起こされました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、ソドムとゴモラの町を破滅に定めて灰にし、以後の不敬虔な者へのみせしめとされました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860458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595950" y="563743"/>
            <a:ext cx="11058080" cy="353943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7</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また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、無節操な者たちの好色なふるまいによって悩まされていた義人ロトを救い出されました</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と</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いうのは、この義人は、彼らの間に住んでいましたが、不法な行いを見聞きして、日々その正しい心を痛めていたからです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9</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これら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のことでわかるように、主は、敬虔な者たちを誘惑から救い出し、不義な者どもを、さばきの日まで、懲罰のもとに置くことを心得ておられるのです。</a:t>
            </a:r>
          </a:p>
        </p:txBody>
      </p:sp>
    </p:spTree>
    <p:extLst>
      <p:ext uri="{BB962C8B-B14F-4D97-AF65-F5344CB8AC3E}">
        <p14:creationId xmlns:p14="http://schemas.microsoft.com/office/powerpoint/2010/main" val="1490333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5488" y="239322"/>
            <a:ext cx="11430000" cy="1754326"/>
          </a:xfrm>
          <a:prstGeom prst="rect">
            <a:avLst/>
          </a:prstGeom>
          <a:noFill/>
        </p:spPr>
        <p:txBody>
          <a:bodyPr wrap="square">
            <a:spAutoFit/>
          </a:bodyPr>
          <a:lstStyle/>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ペテロの手紙　第二</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22</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10</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14</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「にせ教師の描写</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～忌むべき存在　にせ教師の特徴～</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546964" y="2310907"/>
            <a:ext cx="11058080" cy="3046988"/>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10</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汚れた</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情欲を燃やし、肉に従って歩み、権威を侮る者たちに対しては、特にそうなのです。彼らは、大胆不敵な、尊大な者たちで、栄誉ある人たちをそしって、恐れるところがありません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11</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に比べると、御使いたちは、勢いにも力にもまさっているにもかかわらず、主の御前に彼らをそしって訴えることはしません</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832204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93963" y="138545"/>
            <a:ext cx="11804073" cy="6608619"/>
          </a:xfrm>
          <a:prstGeom prst="rect">
            <a:avLst/>
          </a:prstGeom>
        </p:spPr>
      </p:pic>
    </p:spTree>
    <p:extLst>
      <p:ext uri="{BB962C8B-B14F-4D97-AF65-F5344CB8AC3E}">
        <p14:creationId xmlns:p14="http://schemas.microsoft.com/office/powerpoint/2010/main" val="1071432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693924" y="563755"/>
            <a:ext cx="11058080" cy="550920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12</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ところが</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この者どもは、捕らえられ殺されるために自然に生まれついた、理性のない動物と同じで、自分が知りもしないことをそしるのです。それで動物が滅ぼされるように、彼らも滅ぼされてしまうのです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13</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不義の報いとして損害を受けるのです。彼らは昼のうちから飲み騒ぐことを楽しみと考えています。彼らは、しみや傷のようなもので、あなたがたといっしょに宴席に連なるときに自分たちのだましごとを楽しんでいる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14</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目は淫行に満ちており、罪に関しては飽くことを知らず、心の定まらない者たちを誘惑し、その心は欲に目がありません。彼らはのろいの子です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85713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5488" y="239322"/>
            <a:ext cx="11430000" cy="1754326"/>
          </a:xfrm>
          <a:prstGeom prst="rect">
            <a:avLst/>
          </a:prstGeom>
          <a:noFill/>
        </p:spPr>
        <p:txBody>
          <a:bodyPr wrap="square">
            <a:spAutoFit/>
          </a:bodyPr>
          <a:lstStyle/>
          <a:p>
            <a:pPr lvl="0">
              <a:defRPr/>
            </a:pP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ペテロの手紙　第二</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a:solidFill>
                  <a:srgbClr val="FFFF00"/>
                </a:solidFill>
                <a:latin typeface="HGS創英角ﾎﾟｯﾌﾟ体" panose="040B0A00000000000000" pitchFamily="50" charset="-128"/>
                <a:ea typeface="HGS創英角ﾎﾟｯﾌﾟ体" panose="040B0A00000000000000" pitchFamily="50" charset="-128"/>
              </a:rPr>
              <a:t>1</a:t>
            </a:r>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22</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15</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a:t>
            </a:r>
            <a:r>
              <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rPr>
              <a:t>22</a:t>
            </a: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「にせ教師の描写⑵」</a:t>
            </a:r>
            <a:endParaRPr lang="en-US" altLang="ja-JP" sz="3600" dirty="0" smtClean="0">
              <a:solidFill>
                <a:srgbClr val="FFFF00"/>
              </a:solidFill>
              <a:latin typeface="HGS創英角ﾎﾟｯﾌﾟ体" panose="040B0A00000000000000" pitchFamily="50" charset="-128"/>
              <a:ea typeface="HGS創英角ﾎﾟｯﾌﾟ体" panose="040B0A00000000000000" pitchFamily="50" charset="-128"/>
            </a:endParaRPr>
          </a:p>
          <a:p>
            <a:pPr lvl="0" algn="ctr">
              <a:defRPr/>
            </a:pPr>
            <a:r>
              <a:rPr lang="ja-JP" altLang="en-US" sz="3600" dirty="0" smtClean="0">
                <a:solidFill>
                  <a:srgbClr val="FFFF00"/>
                </a:solidFill>
                <a:latin typeface="HGS創英角ﾎﾟｯﾌﾟ体" panose="040B0A00000000000000" pitchFamily="50" charset="-128"/>
                <a:ea typeface="HGS創英角ﾎﾟｯﾌﾟ体" panose="040B0A00000000000000" pitchFamily="50" charset="-128"/>
              </a:rPr>
              <a:t>～にせ教師の特徴　にせ教師に惑わされる人～</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546964" y="2229265"/>
            <a:ext cx="11058080" cy="3539430"/>
          </a:xfrm>
          <a:prstGeom prst="rect">
            <a:avLst/>
          </a:prstGeom>
          <a:noFill/>
        </p:spPr>
        <p:txBody>
          <a:bodyPr wrap="square">
            <a:spAutoFit/>
          </a:bodyPr>
          <a:lstStyle/>
          <a:p>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15</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は正しい道を捨ててさまよっています。不義の報酬を愛したベオルの子バラムの道に従ったのです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16</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しかし</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、バラムは自分の罪をとがめられました。ものを言うことのない</a:t>
            </a:r>
            <a:r>
              <a:rPr lang="ja-JP" altLang="ja-JP" sz="3200" dirty="0" err="1">
                <a:solidFill>
                  <a:schemeClr val="bg1"/>
                </a:solidFill>
                <a:latin typeface="HGS創英角ﾎﾟｯﾌﾟ体" panose="040B0A00000000000000" pitchFamily="50" charset="-128"/>
                <a:ea typeface="HGS創英角ﾎﾟｯﾌﾟ体" panose="040B0A00000000000000" pitchFamily="50" charset="-128"/>
              </a:rPr>
              <a:t>ろば</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が、人間の声でものを言い、この預言者の狂った振舞いをはばんだのです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200" dirty="0" smtClean="0">
                <a:solidFill>
                  <a:schemeClr val="bg1"/>
                </a:solidFill>
                <a:latin typeface="HGS創英角ﾎﾟｯﾌﾟ体" panose="040B0A00000000000000" pitchFamily="50" charset="-128"/>
                <a:ea typeface="HGS創英角ﾎﾟｯﾌﾟ体" panose="040B0A00000000000000" pitchFamily="50" charset="-128"/>
              </a:rPr>
              <a:t>17</a:t>
            </a:r>
            <a:r>
              <a:rPr lang="ja-JP" altLang="en-US" sz="32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この</a:t>
            </a:r>
            <a:r>
              <a:rPr lang="ja-JP" altLang="ja-JP" sz="3200" dirty="0">
                <a:solidFill>
                  <a:schemeClr val="bg1"/>
                </a:solidFill>
                <a:latin typeface="HGS創英角ﾎﾟｯﾌﾟ体" panose="040B0A00000000000000" pitchFamily="50" charset="-128"/>
                <a:ea typeface="HGS創英角ﾎﾟｯﾌﾟ体" panose="040B0A00000000000000" pitchFamily="50" charset="-128"/>
              </a:rPr>
              <a:t>人たちは、水のない泉、突風に吹き払われる霧です。彼らに用意されているものは、まっ暗なやみです</a:t>
            </a:r>
            <a:r>
              <a:rPr lang="ja-JP" altLang="ja-JP" sz="32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928040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595951" y="155534"/>
            <a:ext cx="11058080" cy="6093976"/>
          </a:xfrm>
          <a:prstGeom prst="rect">
            <a:avLst/>
          </a:prstGeom>
          <a:noFill/>
        </p:spPr>
        <p:txBody>
          <a:bodyPr wrap="square">
            <a:spAutoFit/>
          </a:bodyPr>
          <a:lstStyle/>
          <a:p>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18</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は、むなしい大言壮語を吐いており、誤った生き方をしていて、ようやくそれをのがれようとしている人々を肉欲と好色によって誘惑し</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19</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その</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人たちに自由を約束しながら、自分自身が滅びの奴隷なのです。人はだれかに征服されれば、その征服者の奴隷となったのです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20</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主</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であり救い主であるイエス・キリストを知ることによって世の汚れからのがれ、その後再びそれに巻き込まれて征服されるなら、そのような人たちの終わりの状態は、初めの状態よりももっと悪いものとなりま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21</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義</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の道を知っていながら、自分に伝えられたその聖なる命令にそむくよりは、それを知らなかったほうが、彼らにとってよかったのです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3000" dirty="0" smtClean="0">
                <a:solidFill>
                  <a:schemeClr val="bg1"/>
                </a:solidFill>
                <a:latin typeface="HGS創英角ﾎﾟｯﾌﾟ体" panose="040B0A00000000000000" pitchFamily="50" charset="-128"/>
                <a:ea typeface="HGS創英角ﾎﾟｯﾌﾟ体" panose="040B0A00000000000000" pitchFamily="50" charset="-128"/>
              </a:rPr>
              <a:t>22</a:t>
            </a:r>
            <a:r>
              <a:rPr lang="ja-JP" altLang="en-US" sz="3000" dirty="0" smtClean="0">
                <a:solidFill>
                  <a:schemeClr val="bg1"/>
                </a:solidFill>
                <a:latin typeface="HGS創英角ﾎﾟｯﾌﾟ体" panose="040B0A00000000000000" pitchFamily="50" charset="-128"/>
                <a:ea typeface="HGS創英角ﾎﾟｯﾌﾟ体" panose="040B0A00000000000000" pitchFamily="50" charset="-128"/>
              </a:rPr>
              <a:t>　</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彼ら</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に起こったことは、「犬は自分の吐いた物に戻る」とか、「豚は身を洗って、また</a:t>
            </a:r>
            <a:r>
              <a:rPr lang="ja-JP" altLang="ja-JP" sz="3000" dirty="0" err="1">
                <a:solidFill>
                  <a:schemeClr val="bg1"/>
                </a:solidFill>
                <a:latin typeface="HGS創英角ﾎﾟｯﾌﾟ体" panose="040B0A00000000000000" pitchFamily="50" charset="-128"/>
                <a:ea typeface="HGS創英角ﾎﾟｯﾌﾟ体" panose="040B0A00000000000000" pitchFamily="50" charset="-128"/>
              </a:rPr>
              <a:t>どろの</a:t>
            </a:r>
            <a:r>
              <a:rPr lang="ja-JP" altLang="ja-JP" sz="3000" dirty="0">
                <a:solidFill>
                  <a:schemeClr val="bg1"/>
                </a:solidFill>
                <a:latin typeface="HGS創英角ﾎﾟｯﾌﾟ体" panose="040B0A00000000000000" pitchFamily="50" charset="-128"/>
                <a:ea typeface="HGS創英角ﾎﾟｯﾌﾟ体" panose="040B0A00000000000000" pitchFamily="50" charset="-128"/>
              </a:rPr>
              <a:t>中にころがる」とかいう、ことわざどおりです</a:t>
            </a:r>
            <a:r>
              <a:rPr lang="ja-JP" altLang="ja-JP" sz="3000" dirty="0" smtClean="0">
                <a:solidFill>
                  <a:schemeClr val="bg1"/>
                </a:solidFill>
                <a:latin typeface="HGS創英角ﾎﾟｯﾌﾟ体" panose="040B0A00000000000000" pitchFamily="50" charset="-128"/>
                <a:ea typeface="HGS創英角ﾎﾟｯﾌﾟ体" panose="040B0A00000000000000" pitchFamily="50" charset="-128"/>
              </a:rPr>
              <a:t>。</a:t>
            </a:r>
            <a:endParaRPr lang="ja-JP" altLang="ja-JP" sz="30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413453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4" name="テキスト ボックス 3"/>
          <p:cNvSpPr txBox="1"/>
          <p:nvPr/>
        </p:nvSpPr>
        <p:spPr>
          <a:xfrm>
            <a:off x="136481" y="60545"/>
            <a:ext cx="11875640" cy="6463308"/>
          </a:xfrm>
          <a:prstGeom prst="rect">
            <a:avLst/>
          </a:prstGeom>
          <a:noFill/>
        </p:spPr>
        <p:txBody>
          <a:bodyPr wrap="square">
            <a:spAutoFit/>
          </a:bodyPr>
          <a:lstStyle/>
          <a:p>
            <a:pPr>
              <a:defRPr/>
            </a:pPr>
            <a:r>
              <a:rPr lang="en-US" altLang="ja-JP"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Ⅳ</a:t>
            </a:r>
            <a:r>
              <a:rPr lang="ja-JP" altLang="en-US" sz="5400" dirty="0" err="1"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r>
              <a:rPr lang="ja-JP" altLang="en-US" sz="5400" dirty="0" smtClean="0">
                <a:solidFill>
                  <a:schemeClr val="accent5">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結論：自分を捨て自分の十字架を負うという意味を各教会時代から学ぶ</a:t>
            </a:r>
            <a:endParaRPr lang="en-US" altLang="ja-JP" sz="54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➀初めの愛に留まり、知的学びをおろそかにしない。</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②死に至るまで忠実である。</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③形式信仰に陥らない。</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④聖書が啓示している真理以外を教えない。</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⑤正しい信仰と正しい行いのバランス</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⑥主が扉を開いて下さることを信じ、期待し、忠実にお従いする。</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28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➆今が背教の時代であることを覚え、真理に立ち続ける。</a:t>
            </a:r>
            <a:endParaRPr lang="en-US" altLang="ja-JP" sz="2800" dirty="0" smtClean="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sz="1000" dirty="0">
              <a:solidFill>
                <a:prstClr val="white"/>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a:t>
            </a: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キリストに従うための代価を払うものには、</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　命令に従う者には、素晴らしい約束が伴っている。　　</a:t>
            </a:r>
            <a:endParaRPr lang="en-US" altLang="ja-JP" sz="3600" dirty="0" smtClean="0">
              <a:solidFill>
                <a:schemeClr val="tx2">
                  <a:lumMod val="20000"/>
                  <a:lumOff val="80000"/>
                </a:schemeClr>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7112902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479685" y="70308"/>
            <a:ext cx="11362545" cy="5262979"/>
          </a:xfrm>
          <a:prstGeom prst="rect">
            <a:avLst/>
          </a:prstGeom>
          <a:noFill/>
        </p:spPr>
        <p:txBody>
          <a:bodyPr wrap="square">
            <a:spAutoFit/>
          </a:bodyPr>
          <a:lstStyle/>
          <a:p>
            <a:pPr algn="ctr">
              <a:defRPr/>
            </a:pP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アーメンである方、忠実で、真実な証人</a:t>
            </a:r>
            <a:endParaRPr lang="en-US" altLang="ja-JP"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に造られたものの根源である方に</a:t>
            </a:r>
            <a:endParaRPr lang="en-US" altLang="ja-JP"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賛美</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と栄光と力が永遠にあるように。</a:t>
            </a:r>
            <a:endParaRPr lang="en-US" altLang="ja-JP"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36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黙示録</a:t>
            </a:r>
            <a:r>
              <a:rPr lang="ja-JP" altLang="en-US"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を</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学ばれる兄弟姉妹に</a:t>
            </a:r>
            <a:endParaRPr lang="en-US" altLang="ja-JP"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主の特別な祝福</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があります</a:t>
            </a:r>
            <a:r>
              <a:rPr lang="ja-JP" altLang="en-US"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ように</a:t>
            </a: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a:t>
            </a:r>
            <a:endParaRPr lang="en-US" altLang="ja-JP"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4800" dirty="0" smtClean="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アーメン</a:t>
            </a:r>
            <a:endParaRPr lang="en-US" altLang="ja-JP" sz="48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340096" y="5193239"/>
            <a:ext cx="1477800" cy="1529471"/>
          </a:xfrm>
          <a:prstGeom prst="rect">
            <a:avLst/>
          </a:prstGeom>
        </p:spPr>
      </p:pic>
    </p:spTree>
    <p:extLst>
      <p:ext uri="{BB962C8B-B14F-4D97-AF65-F5344CB8AC3E}">
        <p14:creationId xmlns:p14="http://schemas.microsoft.com/office/powerpoint/2010/main" val="1554495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919536" y="404665"/>
            <a:ext cx="8352928" cy="4247317"/>
          </a:xfrm>
          <a:prstGeom prst="rect">
            <a:avLst/>
          </a:prstGeom>
          <a:noFill/>
        </p:spPr>
        <p:txBody>
          <a:bodyPr wrap="square">
            <a:spAutoFit/>
          </a:bodyPr>
          <a:lstStyle/>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回講解　おわり</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次回の予定</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2016/3/26</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（土）</a:t>
            </a:r>
            <a:r>
              <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in</a:t>
            </a:r>
            <a:r>
              <a:rPr lang="ja-JP" altLang="en-US"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元町</a:t>
            </a:r>
            <a:endParaRPr lang="en-US" altLang="ja-JP" sz="54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2543160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925236" y="146304"/>
            <a:ext cx="10371329" cy="6528816"/>
          </a:xfrm>
          <a:prstGeom prst="rect">
            <a:avLst/>
          </a:prstGeom>
        </p:spPr>
      </p:pic>
    </p:spTree>
    <p:extLst>
      <p:ext uri="{BB962C8B-B14F-4D97-AF65-F5344CB8AC3E}">
        <p14:creationId xmlns:p14="http://schemas.microsoft.com/office/powerpoint/2010/main" val="70517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115626" y="95534"/>
            <a:ext cx="11976291" cy="6682708"/>
          </a:xfrm>
          <a:prstGeom prst="rect">
            <a:avLst/>
          </a:prstGeom>
        </p:spPr>
      </p:pic>
      <p:sp>
        <p:nvSpPr>
          <p:cNvPr id="6" name="角丸四角形 5"/>
          <p:cNvSpPr/>
          <p:nvPr/>
        </p:nvSpPr>
        <p:spPr>
          <a:xfrm>
            <a:off x="7929925" y="1903877"/>
            <a:ext cx="2971160" cy="36165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881088" y="1890534"/>
            <a:ext cx="3187244" cy="369332"/>
          </a:xfrm>
          <a:prstGeom prst="rect">
            <a:avLst/>
          </a:prstGeom>
          <a:noFill/>
        </p:spPr>
        <p:txBody>
          <a:bodyPr wrap="square">
            <a:spAutoFit/>
          </a:bodyPr>
          <a:lstStyle/>
          <a:p>
            <a:pPr>
              <a:defRPr/>
            </a:pPr>
            <a:r>
              <a:rPr lang="en-US" altLang="ja-JP"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7</a:t>
            </a:r>
            <a:r>
              <a:rPr lang="ja-JP" altLang="en-US" dirty="0" err="1"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つの</a:t>
            </a:r>
            <a:r>
              <a:rPr lang="ja-JP" altLang="en-US" dirty="0" smtClean="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rPr>
              <a:t>封印で綴じられた巻物</a:t>
            </a:r>
            <a:endParaRPr lang="en-US" altLang="ja-JP" dirty="0">
              <a:solidFill>
                <a:srgbClr val="002060"/>
              </a:solidFill>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Tree>
    <p:extLst>
      <p:ext uri="{BB962C8B-B14F-4D97-AF65-F5344CB8AC3E}">
        <p14:creationId xmlns:p14="http://schemas.microsoft.com/office/powerpoint/2010/main" val="4714866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sp>
        <p:nvSpPr>
          <p:cNvPr id="5" name="テキスト ボックス 4"/>
          <p:cNvSpPr txBox="1"/>
          <p:nvPr/>
        </p:nvSpPr>
        <p:spPr>
          <a:xfrm>
            <a:off x="1055440" y="1822415"/>
            <a:ext cx="10281592" cy="2308324"/>
          </a:xfrm>
          <a:prstGeom prst="rect">
            <a:avLst/>
          </a:prstGeom>
          <a:noFill/>
        </p:spPr>
        <p:txBody>
          <a:bodyPr wrap="square">
            <a:spAutoFit/>
          </a:bodyPr>
          <a:lstStyle/>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では学んだことを</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lgn="ctr">
              <a:defRPr/>
            </a:pPr>
            <a:r>
              <a:rPr lang="ja-JP" altLang="en-US"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rPr>
              <a:t>分かち合いましょう！</a:t>
            </a:r>
            <a:endParaRPr lang="en-US" altLang="ja-JP" sz="7200" dirty="0">
              <a:solidFill>
                <a:schemeClr val="accent5">
                  <a:lumMod val="20000"/>
                  <a:lumOff val="80000"/>
                </a:schemeClr>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5340096" y="5193239"/>
            <a:ext cx="1477800" cy="1529471"/>
          </a:xfrm>
          <a:prstGeom prst="rect">
            <a:avLst/>
          </a:prstGeom>
        </p:spPr>
      </p:pic>
    </p:spTree>
    <p:extLst>
      <p:ext uri="{BB962C8B-B14F-4D97-AF65-F5344CB8AC3E}">
        <p14:creationId xmlns:p14="http://schemas.microsoft.com/office/powerpoint/2010/main" val="2899771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6" name="図 5"/>
          <p:cNvPicPr>
            <a:picLocks noChangeAspect="1"/>
          </p:cNvPicPr>
          <p:nvPr/>
        </p:nvPicPr>
        <p:blipFill>
          <a:blip r:embed="rId3"/>
          <a:stretch>
            <a:fillRect/>
          </a:stretch>
        </p:blipFill>
        <p:spPr>
          <a:xfrm>
            <a:off x="192930" y="150125"/>
            <a:ext cx="11832863" cy="6591869"/>
          </a:xfrm>
          <a:prstGeom prst="rect">
            <a:avLst/>
          </a:prstGeom>
        </p:spPr>
      </p:pic>
      <p:sp>
        <p:nvSpPr>
          <p:cNvPr id="8" name="テキスト ボックス 7"/>
          <p:cNvSpPr txBox="1"/>
          <p:nvPr/>
        </p:nvSpPr>
        <p:spPr>
          <a:xfrm>
            <a:off x="7261683" y="361902"/>
            <a:ext cx="4611450" cy="923330"/>
          </a:xfrm>
          <a:prstGeom prst="rect">
            <a:avLst/>
          </a:prstGeom>
          <a:noFill/>
        </p:spPr>
        <p:txBody>
          <a:bodyPr wrap="square">
            <a:spAutoFit/>
          </a:bodyPr>
          <a:lstStyle/>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1</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神からの栄誉を受けるため</a:t>
            </a: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endParaRPr lang="en-US" altLang="ja-JP"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a:p>
            <a:pPr>
              <a:defRPr/>
            </a:pP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第</a:t>
            </a:r>
            <a:r>
              <a:rPr lang="en-US" altLang="ja-JP"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2</a:t>
            </a:r>
            <a:r>
              <a:rPr lang="ja-JP" altLang="en-US"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の復活は、</a:t>
            </a:r>
            <a:r>
              <a:rPr lang="ja-JP" altLang="en-US" u="sng" dirty="0" smtClean="0">
                <a:latin typeface="HGS創英角ﾎﾟｯﾌﾟ体" panose="040B0A00000000000000" pitchFamily="50" charset="-128"/>
                <a:ea typeface="HGS創英角ﾎﾟｯﾌﾟ体" panose="040B0A00000000000000" pitchFamily="50" charset="-128"/>
                <a:cs typeface="メイリオ" panose="020B0604030504040204" pitchFamily="50" charset="-128"/>
              </a:rPr>
              <a:t>裁きを受けるため</a:t>
            </a:r>
            <a:endParaRPr lang="en-US" altLang="ja-JP" u="sng" dirty="0">
              <a:latin typeface="HGS創英角ﾎﾟｯﾌﾟ体" panose="040B0A00000000000000" pitchFamily="50" charset="-128"/>
              <a:ea typeface="HGS創英角ﾎﾟｯﾌﾟ体" panose="040B0A00000000000000" pitchFamily="50" charset="-128"/>
              <a:cs typeface="メイリオ" panose="020B0604030504040204" pitchFamily="50" charset="-128"/>
            </a:endParaRPr>
          </a:p>
        </p:txBody>
      </p:sp>
      <p:sp>
        <p:nvSpPr>
          <p:cNvPr id="2" name="星 5 1"/>
          <p:cNvSpPr/>
          <p:nvPr/>
        </p:nvSpPr>
        <p:spPr>
          <a:xfrm>
            <a:off x="818860" y="3862316"/>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1"/>
          <p:cNvSpPr/>
          <p:nvPr/>
        </p:nvSpPr>
        <p:spPr>
          <a:xfrm>
            <a:off x="3782705" y="3796351"/>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2"/>
          <p:cNvSpPr/>
          <p:nvPr/>
        </p:nvSpPr>
        <p:spPr>
          <a:xfrm>
            <a:off x="4945044" y="4494657"/>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5 13"/>
          <p:cNvSpPr/>
          <p:nvPr/>
        </p:nvSpPr>
        <p:spPr>
          <a:xfrm>
            <a:off x="7079182" y="445050"/>
            <a:ext cx="252000" cy="25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5 19"/>
          <p:cNvSpPr/>
          <p:nvPr/>
        </p:nvSpPr>
        <p:spPr>
          <a:xfrm>
            <a:off x="7094136" y="984273"/>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5 20"/>
          <p:cNvSpPr/>
          <p:nvPr/>
        </p:nvSpPr>
        <p:spPr>
          <a:xfrm>
            <a:off x="9317950" y="4098030"/>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5 22"/>
          <p:cNvSpPr/>
          <p:nvPr/>
        </p:nvSpPr>
        <p:spPr>
          <a:xfrm>
            <a:off x="8945695" y="60942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5 23"/>
          <p:cNvSpPr/>
          <p:nvPr/>
        </p:nvSpPr>
        <p:spPr>
          <a:xfrm>
            <a:off x="5050751" y="6096719"/>
            <a:ext cx="252000" cy="252000"/>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83649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0" y="3572"/>
            <a:ext cx="12192000" cy="6881813"/>
          </a:xfrm>
          <a:prstGeom prst="rect">
            <a:avLst/>
          </a:prstGeom>
          <a:gradFill flip="none" rotWithShape="1">
            <a:gsLst>
              <a:gs pos="0">
                <a:srgbClr val="1F497D">
                  <a:lumMod val="50000"/>
                  <a:alpha val="99000"/>
                </a:srgbClr>
              </a:gs>
              <a:gs pos="50000">
                <a:srgbClr val="1F497D">
                  <a:lumMod val="75000"/>
                </a:srgbClr>
              </a:gs>
              <a:gs pos="100000">
                <a:srgbClr val="1F497D">
                  <a:lumMod val="60000"/>
                  <a:lumOff val="40000"/>
                </a:srgbClr>
              </a:gs>
            </a:gsLst>
            <a:lin ang="18900000" scaled="1"/>
            <a:tileRect/>
          </a:gradFill>
          <a:ln w="3175">
            <a:noFill/>
          </a:ln>
          <a:effectLst>
            <a:outerShdw blurRad="50800" dist="38100" dir="2700000" algn="tl" rotWithShape="0">
              <a:prstClr val="black">
                <a:alpha val="40000"/>
              </a:prstClr>
            </a:outerShdw>
          </a:effectLst>
          <a:extLst/>
        </p:spPr>
        <p:txBody>
          <a:bodyPr anchor="ctr"/>
          <a:lstStyle/>
          <a:p>
            <a:pPr algn="ctr">
              <a:defRPr/>
            </a:pPr>
            <a:endParaRPr kumimoji="0" lang="ja-JP" altLang="en-US" kern="0" dirty="0">
              <a:solidFill>
                <a:prstClr val="black"/>
              </a:solidFill>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3"/>
          <a:stretch>
            <a:fillRect/>
          </a:stretch>
        </p:blipFill>
        <p:spPr>
          <a:xfrm>
            <a:off x="146304" y="239710"/>
            <a:ext cx="11867153" cy="6343970"/>
          </a:xfrm>
          <a:prstGeom prst="rect">
            <a:avLst/>
          </a:prstGeom>
        </p:spPr>
      </p:pic>
      <p:sp>
        <p:nvSpPr>
          <p:cNvPr id="11" name="右大かっこ 10"/>
          <p:cNvSpPr/>
          <p:nvPr/>
        </p:nvSpPr>
        <p:spPr>
          <a:xfrm flipH="1">
            <a:off x="355306" y="1452459"/>
            <a:ext cx="328111" cy="4788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角丸四角形 12"/>
          <p:cNvSpPr/>
          <p:nvPr/>
        </p:nvSpPr>
        <p:spPr>
          <a:xfrm>
            <a:off x="8208587" y="239710"/>
            <a:ext cx="3155853"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1:1</a:t>
            </a:r>
            <a:r>
              <a:rPr lang="ja-JP" altLang="en-US" sz="1800" b="1" dirty="0" smtClean="0">
                <a:solidFill>
                  <a:schemeClr val="tx1"/>
                </a:solidFill>
                <a:latin typeface="+mj-ea"/>
                <a:ea typeface="+mj-ea"/>
              </a:rPr>
              <a:t>「イエスキリストの黙示」</a:t>
            </a:r>
            <a:endParaRPr lang="en-US" altLang="ja-JP" sz="1800" b="1" dirty="0" smtClean="0">
              <a:solidFill>
                <a:schemeClr val="tx1"/>
              </a:solidFill>
              <a:latin typeface="+mj-ea"/>
              <a:ea typeface="+mj-ea"/>
            </a:endParaRPr>
          </a:p>
        </p:txBody>
      </p:sp>
      <p:cxnSp>
        <p:nvCxnSpPr>
          <p:cNvPr id="4" name="直線矢印コネクタ 3"/>
          <p:cNvCxnSpPr/>
          <p:nvPr/>
        </p:nvCxnSpPr>
        <p:spPr>
          <a:xfrm>
            <a:off x="3078921" y="460036"/>
            <a:ext cx="5220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角丸四角形 13"/>
          <p:cNvSpPr/>
          <p:nvPr/>
        </p:nvSpPr>
        <p:spPr>
          <a:xfrm>
            <a:off x="8747133" y="518067"/>
            <a:ext cx="2615491"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1:7</a:t>
            </a:r>
            <a:r>
              <a:rPr lang="ja-JP" altLang="en-US" sz="1800" b="1" dirty="0" smtClean="0">
                <a:solidFill>
                  <a:schemeClr val="tx1"/>
                </a:solidFill>
                <a:latin typeface="+mj-ea"/>
                <a:ea typeface="+mj-ea"/>
              </a:rPr>
              <a:t>「黙示録のテーマ」</a:t>
            </a:r>
            <a:endParaRPr lang="en-US" altLang="ja-JP" sz="1800" b="1" dirty="0" smtClean="0">
              <a:solidFill>
                <a:schemeClr val="tx1"/>
              </a:solidFill>
              <a:latin typeface="+mj-ea"/>
              <a:ea typeface="+mj-ea"/>
            </a:endParaRPr>
          </a:p>
        </p:txBody>
      </p:sp>
      <p:cxnSp>
        <p:nvCxnSpPr>
          <p:cNvPr id="20" name="直線矢印コネクタ 19"/>
          <p:cNvCxnSpPr/>
          <p:nvPr/>
        </p:nvCxnSpPr>
        <p:spPr>
          <a:xfrm>
            <a:off x="2468879" y="763461"/>
            <a:ext cx="6372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8025713" y="822526"/>
            <a:ext cx="3336911"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800" b="1" dirty="0" smtClean="0">
                <a:solidFill>
                  <a:schemeClr val="tx1"/>
                </a:solidFill>
                <a:latin typeface="+mj-ea"/>
                <a:ea typeface="+mj-ea"/>
              </a:rPr>
              <a:t>1:19</a:t>
            </a:r>
            <a:r>
              <a:rPr lang="ja-JP" altLang="en-US" sz="1800" b="1" dirty="0" smtClean="0">
                <a:solidFill>
                  <a:schemeClr val="tx1"/>
                </a:solidFill>
                <a:latin typeface="+mj-ea"/>
                <a:ea typeface="+mj-ea"/>
              </a:rPr>
              <a:t>「黙示録のアウトライン」</a:t>
            </a:r>
            <a:endParaRPr lang="en-US" altLang="ja-JP" sz="1800" b="1" dirty="0" smtClean="0">
              <a:solidFill>
                <a:schemeClr val="tx1"/>
              </a:solidFill>
              <a:latin typeface="+mj-ea"/>
              <a:ea typeface="+mj-ea"/>
            </a:endParaRPr>
          </a:p>
        </p:txBody>
      </p:sp>
      <p:cxnSp>
        <p:nvCxnSpPr>
          <p:cNvPr id="22" name="直線矢印コネクタ 21"/>
          <p:cNvCxnSpPr/>
          <p:nvPr/>
        </p:nvCxnSpPr>
        <p:spPr>
          <a:xfrm>
            <a:off x="5262948" y="1060248"/>
            <a:ext cx="2844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8466701" y="5036334"/>
            <a:ext cx="3231686" cy="480211"/>
            <a:chOff x="8466701" y="5036334"/>
            <a:chExt cx="3231686" cy="480211"/>
          </a:xfrm>
        </p:grpSpPr>
        <p:sp>
          <p:nvSpPr>
            <p:cNvPr id="15" name="角丸四角形 14"/>
            <p:cNvSpPr/>
            <p:nvPr/>
          </p:nvSpPr>
          <p:spPr>
            <a:xfrm>
              <a:off x="9142387" y="5036334"/>
              <a:ext cx="2556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クライマックスは再臨</a:t>
              </a:r>
              <a:endParaRPr lang="en-US" altLang="ja-JP" sz="2000" b="1" dirty="0" smtClean="0">
                <a:solidFill>
                  <a:schemeClr val="tx1"/>
                </a:solidFill>
                <a:latin typeface="+mj-ea"/>
                <a:ea typeface="+mj-ea"/>
              </a:endParaRPr>
            </a:p>
          </p:txBody>
        </p:sp>
        <p:cxnSp>
          <p:nvCxnSpPr>
            <p:cNvPr id="16" name="直線矢印コネクタ 15"/>
            <p:cNvCxnSpPr/>
            <p:nvPr/>
          </p:nvCxnSpPr>
          <p:spPr>
            <a:xfrm>
              <a:off x="8466701" y="5286088"/>
              <a:ext cx="648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 name="グループ化 5"/>
          <p:cNvGrpSpPr/>
          <p:nvPr/>
        </p:nvGrpSpPr>
        <p:grpSpPr>
          <a:xfrm>
            <a:off x="7906731" y="3414253"/>
            <a:ext cx="3218228" cy="1728000"/>
            <a:chOff x="6260811" y="3414253"/>
            <a:chExt cx="3218228" cy="1800000"/>
          </a:xfrm>
        </p:grpSpPr>
        <p:sp>
          <p:nvSpPr>
            <p:cNvPr id="19" name="右大かっこ 18"/>
            <p:cNvSpPr/>
            <p:nvPr/>
          </p:nvSpPr>
          <p:spPr>
            <a:xfrm>
              <a:off x="6260811" y="3414253"/>
              <a:ext cx="288000" cy="1800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角丸四角形 20"/>
            <p:cNvSpPr/>
            <p:nvPr/>
          </p:nvSpPr>
          <p:spPr>
            <a:xfrm>
              <a:off x="6995039" y="4074148"/>
              <a:ext cx="2484000" cy="4802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再臨までのプロセス</a:t>
              </a:r>
              <a:endParaRPr lang="en-US" altLang="ja-JP" sz="2000" b="1" dirty="0" smtClean="0">
                <a:solidFill>
                  <a:schemeClr val="tx1"/>
                </a:solidFill>
                <a:latin typeface="+mj-ea"/>
                <a:ea typeface="+mj-ea"/>
              </a:endParaRPr>
            </a:p>
          </p:txBody>
        </p:sp>
        <p:cxnSp>
          <p:nvCxnSpPr>
            <p:cNvPr id="23" name="直線矢印コネクタ 22"/>
            <p:cNvCxnSpPr/>
            <p:nvPr/>
          </p:nvCxnSpPr>
          <p:spPr>
            <a:xfrm>
              <a:off x="6630634" y="4314253"/>
              <a:ext cx="396000" cy="0"/>
            </a:xfrm>
            <a:prstGeom prst="straightConnector1">
              <a:avLst/>
            </a:prstGeom>
            <a:ln w="38100">
              <a:solidFill>
                <a:srgbClr val="00206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24" name="右大かっこ 23"/>
          <p:cNvSpPr/>
          <p:nvPr/>
        </p:nvSpPr>
        <p:spPr>
          <a:xfrm>
            <a:off x="7893999" y="1368897"/>
            <a:ext cx="288000" cy="1944000"/>
          </a:xfrm>
          <a:prstGeom prst="rightBracket">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0" name="グループ化 9"/>
          <p:cNvGrpSpPr/>
          <p:nvPr/>
        </p:nvGrpSpPr>
        <p:grpSpPr>
          <a:xfrm>
            <a:off x="8310468" y="1759291"/>
            <a:ext cx="1656492" cy="623212"/>
            <a:chOff x="9956388" y="595686"/>
            <a:chExt cx="2273918" cy="623212"/>
          </a:xfrm>
        </p:grpSpPr>
        <p:sp>
          <p:nvSpPr>
            <p:cNvPr id="25" name="角丸四角形 24"/>
            <p:cNvSpPr/>
            <p:nvPr/>
          </p:nvSpPr>
          <p:spPr>
            <a:xfrm>
              <a:off x="10060620" y="595686"/>
              <a:ext cx="2169686" cy="6232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b="1" dirty="0" smtClean="0">
                  <a:solidFill>
                    <a:schemeClr val="tx1"/>
                  </a:solidFill>
                  <a:latin typeface="+mj-ea"/>
                  <a:ea typeface="+mj-ea"/>
                </a:rPr>
                <a:t>本日</a:t>
              </a:r>
              <a:endParaRPr lang="en-US" altLang="ja-JP" sz="2000" b="1" dirty="0" smtClean="0">
                <a:solidFill>
                  <a:schemeClr val="tx1"/>
                </a:solidFill>
                <a:latin typeface="+mj-ea"/>
                <a:ea typeface="+mj-ea"/>
              </a:endParaRPr>
            </a:p>
            <a:p>
              <a:r>
                <a:rPr lang="ja-JP" altLang="en-US" sz="2000" b="1" dirty="0" smtClean="0">
                  <a:solidFill>
                    <a:schemeClr val="tx1"/>
                  </a:solidFill>
                  <a:latin typeface="+mj-ea"/>
                  <a:ea typeface="+mj-ea"/>
                </a:rPr>
                <a:t>第</a:t>
              </a:r>
              <a:r>
                <a:rPr lang="en-US" altLang="ja-JP" sz="2000" b="1" dirty="0" smtClean="0">
                  <a:solidFill>
                    <a:schemeClr val="tx1"/>
                  </a:solidFill>
                  <a:latin typeface="+mj-ea"/>
                  <a:ea typeface="+mj-ea"/>
                </a:rPr>
                <a:t>2</a:t>
              </a:r>
              <a:r>
                <a:rPr lang="ja-JP" altLang="en-US" sz="2000" b="1" dirty="0" smtClean="0">
                  <a:solidFill>
                    <a:schemeClr val="tx1"/>
                  </a:solidFill>
                  <a:latin typeface="+mj-ea"/>
                  <a:ea typeface="+mj-ea"/>
                </a:rPr>
                <a:t>回</a:t>
              </a:r>
              <a:endParaRPr lang="ja-JP" altLang="en-US" sz="2000" b="1" dirty="0">
                <a:solidFill>
                  <a:schemeClr val="tx1"/>
                </a:solidFill>
                <a:latin typeface="+mj-ea"/>
                <a:ea typeface="+mj-ea"/>
              </a:endParaRPr>
            </a:p>
          </p:txBody>
        </p:sp>
        <p:sp>
          <p:nvSpPr>
            <p:cNvPr id="26" name="星 5 25"/>
            <p:cNvSpPr/>
            <p:nvPr/>
          </p:nvSpPr>
          <p:spPr>
            <a:xfrm>
              <a:off x="9956388" y="798534"/>
              <a:ext cx="252000" cy="252000"/>
            </a:xfrm>
            <a:prstGeom prst="star5">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800" b="1" dirty="0">
                <a:solidFill>
                  <a:schemeClr val="tx1"/>
                </a:solidFill>
              </a:endParaRPr>
            </a:p>
          </p:txBody>
        </p:sp>
      </p:grpSp>
    </p:spTree>
    <p:extLst>
      <p:ext uri="{BB962C8B-B14F-4D97-AF65-F5344CB8AC3E}">
        <p14:creationId xmlns:p14="http://schemas.microsoft.com/office/powerpoint/2010/main" val="1051160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3301</TotalTime>
  <Words>2102</Words>
  <Application>Microsoft Office PowerPoint</Application>
  <PresentationFormat>ワイド画面</PresentationFormat>
  <Paragraphs>778</Paragraphs>
  <Slides>78</Slides>
  <Notes>78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78</vt:i4>
      </vt:variant>
    </vt:vector>
  </HeadingPairs>
  <TitlesOfParts>
    <vt:vector size="88" baseType="lpstr">
      <vt:lpstr>HGS創英角ﾎﾟｯﾌﾟ体</vt:lpstr>
      <vt:lpstr>Meiryo UI</vt:lpstr>
      <vt:lpstr>ＭＳ Ｐゴシック</vt:lpstr>
      <vt:lpstr>ＭＳ Ｐゴシック 本文</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金森大悟</dc:creator>
  <cp:lastModifiedBy>金森大悟</cp:lastModifiedBy>
  <cp:revision>157</cp:revision>
  <cp:lastPrinted>2017-01-09T20:59:45Z</cp:lastPrinted>
  <dcterms:created xsi:type="dcterms:W3CDTF">2016-03-12T14:11:14Z</dcterms:created>
  <dcterms:modified xsi:type="dcterms:W3CDTF">2017-01-27T20:57:02Z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