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825" r:id="rId2"/>
    <p:sldId id="259" r:id="rId3"/>
    <p:sldId id="555" r:id="rId4"/>
    <p:sldId id="345" r:id="rId5"/>
    <p:sldId id="665" r:id="rId6"/>
    <p:sldId id="666" r:id="rId7"/>
    <p:sldId id="390" r:id="rId8"/>
    <p:sldId id="597" r:id="rId9"/>
    <p:sldId id="649" r:id="rId10"/>
    <p:sldId id="826" r:id="rId11"/>
    <p:sldId id="827" r:id="rId12"/>
    <p:sldId id="824" r:id="rId13"/>
    <p:sldId id="271" r:id="rId14"/>
    <p:sldId id="430" r:id="rId15"/>
    <p:sldId id="400" r:id="rId16"/>
    <p:sldId id="401" r:id="rId17"/>
    <p:sldId id="828" r:id="rId18"/>
    <p:sldId id="685" r:id="rId19"/>
    <p:sldId id="738" r:id="rId20"/>
    <p:sldId id="739" r:id="rId21"/>
    <p:sldId id="740" r:id="rId22"/>
    <p:sldId id="741" r:id="rId23"/>
    <p:sldId id="749" r:id="rId24"/>
    <p:sldId id="750" r:id="rId25"/>
    <p:sldId id="755" r:id="rId26"/>
    <p:sldId id="818" r:id="rId27"/>
    <p:sldId id="817" r:id="rId28"/>
    <p:sldId id="751" r:id="rId29"/>
    <p:sldId id="819" r:id="rId30"/>
    <p:sldId id="753" r:id="rId31"/>
    <p:sldId id="754" r:id="rId32"/>
    <p:sldId id="756" r:id="rId33"/>
    <p:sldId id="759" r:id="rId34"/>
    <p:sldId id="808" r:id="rId35"/>
    <p:sldId id="757" r:id="rId36"/>
    <p:sldId id="758" r:id="rId37"/>
    <p:sldId id="774" r:id="rId38"/>
    <p:sldId id="807" r:id="rId39"/>
    <p:sldId id="775" r:id="rId40"/>
    <p:sldId id="776" r:id="rId41"/>
    <p:sldId id="761" r:id="rId42"/>
    <p:sldId id="762" r:id="rId43"/>
    <p:sldId id="763" r:id="rId44"/>
    <p:sldId id="764" r:id="rId45"/>
    <p:sldId id="809" r:id="rId46"/>
    <p:sldId id="810" r:id="rId47"/>
    <p:sldId id="811" r:id="rId48"/>
    <p:sldId id="767" r:id="rId49"/>
    <p:sldId id="769" r:id="rId50"/>
    <p:sldId id="812" r:id="rId51"/>
    <p:sldId id="770" r:id="rId52"/>
    <p:sldId id="766" r:id="rId53"/>
    <p:sldId id="779" r:id="rId54"/>
    <p:sldId id="780" r:id="rId55"/>
    <p:sldId id="802" r:id="rId56"/>
    <p:sldId id="803" r:id="rId57"/>
    <p:sldId id="801" r:id="rId58"/>
    <p:sldId id="783" r:id="rId59"/>
    <p:sldId id="792" r:id="rId60"/>
    <p:sldId id="793" r:id="rId61"/>
    <p:sldId id="791" r:id="rId62"/>
    <p:sldId id="813" r:id="rId63"/>
    <p:sldId id="796" r:id="rId64"/>
    <p:sldId id="795" r:id="rId65"/>
    <p:sldId id="805" r:id="rId66"/>
    <p:sldId id="806" r:id="rId67"/>
    <p:sldId id="829" r:id="rId68"/>
    <p:sldId id="816" r:id="rId69"/>
    <p:sldId id="814" r:id="rId70"/>
    <p:sldId id="815" r:id="rId71"/>
    <p:sldId id="830" r:id="rId72"/>
    <p:sldId id="344" r:id="rId73"/>
    <p:sldId id="340" r:id="rId74"/>
    <p:sldId id="341" r:id="rId75"/>
    <p:sldId id="382" r:id="rId76"/>
  </p:sldIdLst>
  <p:sldSz cx="12192000" cy="6858000"/>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71942" autoAdjust="0"/>
  </p:normalViewPr>
  <p:slideViewPr>
    <p:cSldViewPr snapToGrid="0">
      <p:cViewPr varScale="1">
        <p:scale>
          <a:sx n="53" d="100"/>
          <a:sy n="53" d="100"/>
        </p:scale>
        <p:origin x="1416" y="72"/>
      </p:cViewPr>
      <p:guideLst/>
    </p:cSldViewPr>
  </p:slideViewPr>
  <p:outlineViewPr>
    <p:cViewPr>
      <p:scale>
        <a:sx n="75" d="100"/>
        <a:sy n="75" d="100"/>
      </p:scale>
      <p:origin x="0" y="-38964"/>
    </p:cViewPr>
  </p:outlineViewPr>
  <p:notesTextViewPr>
    <p:cViewPr>
      <p:scale>
        <a:sx n="100" d="100"/>
        <a:sy n="100" d="100"/>
      </p:scale>
      <p:origin x="0" y="0"/>
    </p:cViewPr>
  </p:notesTextViewPr>
  <p:notesViewPr>
    <p:cSldViewPr snapToGrid="0">
      <p:cViewPr varScale="1">
        <p:scale>
          <a:sx n="75" d="100"/>
          <a:sy n="75" d="100"/>
        </p:scale>
        <p:origin x="169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0"/>
            <a:ext cx="4309798" cy="344091"/>
          </a:xfrm>
          <a:prstGeom prst="rect">
            <a:avLst/>
          </a:prstGeom>
        </p:spPr>
        <p:txBody>
          <a:bodyPr vert="horz" lIns="91440" tIns="45720" rIns="91440" bIns="45720" rtlCol="0"/>
          <a:lstStyle>
            <a:lvl1pPr algn="r">
              <a:defRPr sz="1200"/>
            </a:lvl1pPr>
          </a:lstStyle>
          <a:p>
            <a:fld id="{47734CE2-1518-4D02-AC76-98DFF0421474}" type="datetimeFigureOut">
              <a:rPr kumimoji="1" lang="ja-JP" altLang="en-US" smtClean="0"/>
              <a:t>2017/1/9</a:t>
            </a:fld>
            <a:endParaRPr kumimoji="1" lang="ja-JP" altLang="en-US"/>
          </a:p>
        </p:txBody>
      </p:sp>
      <p:sp>
        <p:nvSpPr>
          <p:cNvPr id="4" name="スライド イメージ プレースホルダー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1"/>
            <a:ext cx="4309798"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3911"/>
            <a:ext cx="4309798" cy="344091"/>
          </a:xfrm>
          <a:prstGeom prst="rect">
            <a:avLst/>
          </a:prstGeom>
        </p:spPr>
        <p:txBody>
          <a:bodyPr vert="horz" lIns="91440" tIns="45720" rIns="91440" bIns="45720" rtlCol="0" anchor="b"/>
          <a:lstStyle>
            <a:lvl1pPr algn="r">
              <a:defRPr sz="1200"/>
            </a:lvl1pPr>
          </a:lstStyle>
          <a:p>
            <a:fld id="{B22E9B76-6A2A-41EF-B424-63174731DEC7}" type="slidenum">
              <a:rPr kumimoji="1" lang="ja-JP" altLang="en-US" smtClean="0"/>
              <a:t>‹#›</a:t>
            </a:fld>
            <a:endParaRPr kumimoji="1" lang="ja-JP" altLang="en-US"/>
          </a:p>
        </p:txBody>
      </p:sp>
    </p:spTree>
    <p:extLst>
      <p:ext uri="{BB962C8B-B14F-4D97-AF65-F5344CB8AC3E}">
        <p14:creationId xmlns:p14="http://schemas.microsoft.com/office/powerpoint/2010/main" val="190650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　</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a:t>
            </a:fld>
            <a:endParaRPr lang="en-US" altLang="ja-JP" dirty="0"/>
          </a:p>
        </p:txBody>
      </p:sp>
    </p:spTree>
    <p:extLst>
      <p:ext uri="{BB962C8B-B14F-4D97-AF65-F5344CB8AC3E}">
        <p14:creationId xmlns:p14="http://schemas.microsoft.com/office/powerpoint/2010/main" val="379661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章に重要ポイントが凝縮している～</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■序言、あいさつ、ヨハネが見た事：栄光に輝く人の子</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⑴序言の箇所にて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➀ヨハネの黙示録というが実質的にはキリストの黙示である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②キリストが教会に宛てた最後のメッセージ</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⑵あいさつの箇所にて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➀再臨とそのプロセスがテーマ</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⑶ヨハネが見た事：栄光に輝く人の子にて</a:t>
            </a:r>
            <a:r>
              <a:rPr kumimoji="1" lang="en-US" altLang="ja-JP" b="1" dirty="0" smtClean="0"/>
              <a:t>1:19</a:t>
            </a:r>
            <a:r>
              <a:rPr kumimoji="1" lang="ja-JP" altLang="en-US" b="1" dirty="0" smtClean="0"/>
              <a:t>「黙示録のアウトライン」</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⇒聖句確認</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■これが</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章の学びでした。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10</a:t>
            </a:fld>
            <a:endParaRPr lang="en-US" altLang="ja-JP" dirty="0"/>
          </a:p>
        </p:txBody>
      </p:sp>
    </p:spTree>
    <p:extLst>
      <p:ext uri="{BB962C8B-B14F-4D97-AF65-F5344CB8AC3E}">
        <p14:creationId xmlns:p14="http://schemas.microsoft.com/office/powerpoint/2010/main" val="308233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b="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■⑸⁺</a:t>
            </a:r>
            <a:r>
              <a:rPr kumimoji="1" lang="en-US" altLang="ja-JP" b="1" u="sng" dirty="0" smtClean="0"/>
              <a:t>α</a:t>
            </a:r>
            <a:r>
              <a:rPr kumimoji="1" lang="ja-JP" altLang="en-US" b="1" u="sng" dirty="0" smtClean="0"/>
              <a:t>　学ぶ者への祝福が明確に約束されているのは黙示録だけ</a:t>
            </a:r>
            <a:endParaRPr kumimoji="1" lang="en-US" altLang="ja-JP" b="1" u="sng" dirty="0" smtClean="0"/>
          </a:p>
          <a:p>
            <a:r>
              <a:rPr kumimoji="1" lang="ja-JP" altLang="en-US" b="1" dirty="0" smtClean="0"/>
              <a:t>～最初の</a:t>
            </a:r>
            <a:r>
              <a:rPr kumimoji="1" lang="en-US" altLang="ja-JP" b="1" dirty="0" smtClean="0"/>
              <a:t>1</a:t>
            </a:r>
            <a:r>
              <a:rPr kumimoji="1" lang="ja-JP" altLang="en-US" b="1" dirty="0" smtClean="0"/>
              <a:t>：</a:t>
            </a:r>
            <a:r>
              <a:rPr kumimoji="1" lang="en-US" altLang="ja-JP" b="1" dirty="0" smtClean="0"/>
              <a:t>3</a:t>
            </a:r>
            <a:r>
              <a:rPr kumimoji="1" lang="ja-JP" altLang="en-US" b="1" dirty="0" smtClean="0"/>
              <a:t>と最後の</a:t>
            </a:r>
            <a:r>
              <a:rPr kumimoji="1" lang="en-US" altLang="ja-JP" b="1" dirty="0" smtClean="0"/>
              <a:t>22</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7</a:t>
            </a:r>
            <a:r>
              <a:rPr kumimoji="1" lang="ja-JP" altLang="en-US" b="1" dirty="0" smtClean="0">
                <a:sym typeface="Wingdings" panose="05000000000000000000" pitchFamily="2" charset="2"/>
              </a:rPr>
              <a:t>の</a:t>
            </a:r>
            <a:r>
              <a:rPr kumimoji="1" lang="en-US" altLang="ja-JP" b="1" dirty="0" smtClean="0">
                <a:sym typeface="Wingdings" panose="05000000000000000000" pitchFamily="2" charset="2"/>
              </a:rPr>
              <a:t>2</a:t>
            </a:r>
            <a:r>
              <a:rPr kumimoji="1" lang="ja-JP" altLang="en-US" b="1" dirty="0" smtClean="0">
                <a:sym typeface="Wingdings" panose="05000000000000000000" pitchFamily="2" charset="2"/>
              </a:rPr>
              <a:t>カ所も</a:t>
            </a:r>
            <a:r>
              <a:rPr kumimoji="1" lang="ja-JP" altLang="en-US" b="1" dirty="0" smtClean="0"/>
              <a:t>祝福が約束されている～</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11</a:t>
            </a:fld>
            <a:endParaRPr lang="en-US" altLang="ja-JP" dirty="0"/>
          </a:p>
        </p:txBody>
      </p:sp>
    </p:spTree>
    <p:extLst>
      <p:ext uri="{BB962C8B-B14F-4D97-AF65-F5344CB8AC3E}">
        <p14:creationId xmlns:p14="http://schemas.microsoft.com/office/powerpoint/2010/main" val="390955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u="sng" dirty="0" smtClean="0"/>
          </a:p>
          <a:p>
            <a:r>
              <a:rPr kumimoji="1" lang="ja-JP" altLang="en-US" u="sng" dirty="0" smtClean="0"/>
              <a:t>■</a:t>
            </a:r>
            <a:r>
              <a:rPr kumimoji="1" lang="en-US" altLang="ja-JP" u="sng" dirty="0" smtClean="0"/>
              <a:t>KBF</a:t>
            </a:r>
            <a:r>
              <a:rPr kumimoji="1" lang="ja-JP" altLang="en-US" u="sng" dirty="0" smtClean="0"/>
              <a:t>としても忠実に、永続的に取り組む</a:t>
            </a:r>
            <a:endParaRPr kumimoji="1" lang="en-US" altLang="ja-JP"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12</a:t>
            </a:fld>
            <a:endParaRPr lang="en-US" altLang="ja-JP" dirty="0"/>
          </a:p>
        </p:txBody>
      </p:sp>
    </p:spTree>
    <p:extLst>
      <p:ext uri="{BB962C8B-B14F-4D97-AF65-F5344CB8AC3E}">
        <p14:creationId xmlns:p14="http://schemas.microsoft.com/office/powerpoint/2010/main" val="330932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(0:30)</a:t>
            </a:r>
          </a:p>
          <a:p>
            <a:r>
              <a:rPr kumimoji="1" lang="ja-JP" altLang="en-US" b="1" dirty="0" smtClean="0"/>
              <a:t>■本論</a:t>
            </a:r>
            <a:r>
              <a:rPr kumimoji="1" lang="en-US" altLang="ja-JP" b="1" dirty="0" smtClean="0"/>
              <a:t>(</a:t>
            </a:r>
            <a:r>
              <a:rPr kumimoji="1" lang="ja-JP" altLang="en-US" b="1" dirty="0" smtClean="0"/>
              <a:t>学び</a:t>
            </a:r>
            <a:r>
              <a:rPr kumimoji="1" lang="en-US" altLang="ja-JP" b="1" dirty="0" smtClean="0"/>
              <a:t>)</a:t>
            </a:r>
            <a:r>
              <a:rPr kumimoji="1" lang="ja-JP" altLang="en-US" b="1" dirty="0" smtClean="0"/>
              <a:t>の所要時間</a:t>
            </a:r>
            <a:r>
              <a:rPr kumimoji="1" lang="en-US" altLang="ja-JP" b="1" dirty="0" smtClean="0"/>
              <a:t>50:00</a:t>
            </a:r>
          </a:p>
          <a:p>
            <a:r>
              <a:rPr kumimoji="1" lang="ja-JP" altLang="en-US" dirty="0" smtClean="0"/>
              <a:t>⑴</a:t>
            </a:r>
            <a:r>
              <a:rPr kumimoji="1" lang="en-US" altLang="ja-JP" dirty="0" smtClean="0"/>
              <a:t>S61</a:t>
            </a:r>
            <a:r>
              <a:rPr kumimoji="1" lang="ja-JP" altLang="en-US" dirty="0" smtClean="0"/>
              <a:t>・・・７分</a:t>
            </a:r>
            <a:endParaRPr kumimoji="1" lang="en-US" altLang="ja-JP" dirty="0" smtClean="0"/>
          </a:p>
          <a:p>
            <a:r>
              <a:rPr kumimoji="1" lang="ja-JP" altLang="en-US" dirty="0" smtClean="0"/>
              <a:t>⑵</a:t>
            </a:r>
            <a:r>
              <a:rPr kumimoji="1" lang="en-US" altLang="ja-JP" dirty="0" smtClean="0"/>
              <a:t>S62</a:t>
            </a:r>
            <a:r>
              <a:rPr kumimoji="1" lang="ja-JP" altLang="en-US" dirty="0" smtClean="0"/>
              <a:t>・・・</a:t>
            </a:r>
            <a:r>
              <a:rPr kumimoji="1" lang="en-US" altLang="ja-JP" dirty="0" smtClean="0"/>
              <a:t>6</a:t>
            </a:r>
            <a:r>
              <a:rPr kumimoji="1" lang="ja-JP" altLang="en-US" dirty="0" smtClean="0"/>
              <a:t>分</a:t>
            </a:r>
            <a:endParaRPr kumimoji="1" lang="en-US" altLang="ja-JP" dirty="0" smtClean="0"/>
          </a:p>
          <a:p>
            <a:r>
              <a:rPr kumimoji="1" lang="ja-JP" altLang="en-US" dirty="0" smtClean="0"/>
              <a:t>⑶</a:t>
            </a:r>
            <a:r>
              <a:rPr kumimoji="1" lang="en-US" altLang="ja-JP" dirty="0" smtClean="0"/>
              <a:t>S63</a:t>
            </a:r>
            <a:r>
              <a:rPr kumimoji="1" lang="ja-JP" altLang="en-US" dirty="0" smtClean="0"/>
              <a:t>・・・</a:t>
            </a:r>
            <a:r>
              <a:rPr kumimoji="1" lang="en-US" altLang="ja-JP" dirty="0" smtClean="0"/>
              <a:t>12</a:t>
            </a:r>
            <a:r>
              <a:rPr kumimoji="1" lang="ja-JP" altLang="en-US" dirty="0" smtClean="0"/>
              <a:t>分</a:t>
            </a:r>
            <a:endParaRPr kumimoji="1" lang="en-US" altLang="ja-JP" dirty="0" smtClean="0"/>
          </a:p>
          <a:p>
            <a:r>
              <a:rPr kumimoji="1" lang="ja-JP" altLang="en-US" dirty="0" smtClean="0"/>
              <a:t>⑷</a:t>
            </a:r>
            <a:r>
              <a:rPr kumimoji="1" lang="en-US" altLang="ja-JP" dirty="0" smtClean="0"/>
              <a:t>S64</a:t>
            </a:r>
            <a:r>
              <a:rPr kumimoji="1" lang="ja-JP" altLang="en-US" dirty="0" smtClean="0"/>
              <a:t>・・・</a:t>
            </a:r>
            <a:r>
              <a:rPr kumimoji="1" lang="en-US" altLang="ja-JP" dirty="0" smtClean="0"/>
              <a:t>9</a:t>
            </a:r>
            <a:r>
              <a:rPr kumimoji="1" lang="ja-JP" altLang="en-US" dirty="0" smtClean="0"/>
              <a:t>分</a:t>
            </a:r>
            <a:endParaRPr kumimoji="1" lang="en-US" altLang="ja-JP" dirty="0" smtClean="0"/>
          </a:p>
          <a:p>
            <a:r>
              <a:rPr kumimoji="1" lang="ja-JP" altLang="en-US" dirty="0" smtClean="0"/>
              <a:t>⑸</a:t>
            </a:r>
            <a:r>
              <a:rPr kumimoji="1" lang="en-US" altLang="ja-JP" dirty="0" smtClean="0"/>
              <a:t>S65</a:t>
            </a:r>
            <a:r>
              <a:rPr kumimoji="1" lang="ja-JP" altLang="en-US" dirty="0" smtClean="0"/>
              <a:t>・・・</a:t>
            </a:r>
            <a:r>
              <a:rPr kumimoji="1" lang="en-US" altLang="ja-JP" dirty="0" smtClean="0"/>
              <a:t>18</a:t>
            </a:r>
            <a:r>
              <a:rPr kumimoji="1" lang="ja-JP" altLang="en-US" dirty="0" smtClean="0"/>
              <a:t>分</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13</a:t>
            </a:fld>
            <a:endParaRPr lang="en-US" altLang="ja-JP" dirty="0"/>
          </a:p>
        </p:txBody>
      </p:sp>
    </p:spTree>
    <p:extLst>
      <p:ext uri="{BB962C8B-B14F-4D97-AF65-F5344CB8AC3E}">
        <p14:creationId xmlns:p14="http://schemas.microsoft.com/office/powerpoint/2010/main" val="352116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(0:15)</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14</a:t>
            </a:fld>
            <a:endParaRPr lang="en-US" altLang="ja-JP" dirty="0"/>
          </a:p>
        </p:txBody>
      </p:sp>
    </p:spTree>
    <p:extLst>
      <p:ext uri="{BB962C8B-B14F-4D97-AF65-F5344CB8AC3E}">
        <p14:creationId xmlns:p14="http://schemas.microsoft.com/office/powerpoint/2010/main" val="428403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u="sng" dirty="0" smtClean="0"/>
              <a:t>0:30</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15</a:t>
            </a:fld>
            <a:endParaRPr lang="en-US" altLang="ja-JP" dirty="0"/>
          </a:p>
        </p:txBody>
      </p:sp>
    </p:spTree>
    <p:extLst>
      <p:ext uri="{BB962C8B-B14F-4D97-AF65-F5344CB8AC3E}">
        <p14:creationId xmlns:p14="http://schemas.microsoft.com/office/powerpoint/2010/main" val="1516216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sng" dirty="0" smtClean="0"/>
              <a:t>■前半</a:t>
            </a:r>
            <a:r>
              <a:rPr kumimoji="1" lang="en-US" altLang="ja-JP" b="0" u="sng" dirty="0" smtClean="0"/>
              <a:t>60</a:t>
            </a:r>
            <a:r>
              <a:rPr kumimoji="1" lang="ja-JP" altLang="en-US" b="0" u="sng" dirty="0" smtClean="0"/>
              <a:t>分</a:t>
            </a:r>
            <a:endParaRPr kumimoji="1" lang="en-US" altLang="ja-JP" b="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⑴賛美、祈り、各種連絡事項</a:t>
            </a:r>
            <a:r>
              <a:rPr kumimoji="1" lang="en-US" altLang="ja-JP" b="0" u="none" dirty="0" smtClean="0"/>
              <a:t>10</a:t>
            </a:r>
            <a:r>
              <a:rPr kumimoji="1" lang="ja-JP" altLang="en-US" b="0" u="none" dirty="0" smtClean="0"/>
              <a:t>分　⑵イントロ</a:t>
            </a:r>
            <a:r>
              <a:rPr kumimoji="1" lang="en-US" altLang="ja-JP" b="0" u="none" dirty="0" smtClean="0"/>
              <a:t>50</a:t>
            </a:r>
            <a:r>
              <a:rPr kumimoji="1" lang="ja-JP" altLang="en-US" b="0" u="none" dirty="0" smtClean="0"/>
              <a:t>分</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■休憩</a:t>
            </a:r>
            <a:r>
              <a:rPr kumimoji="1" lang="en-US" altLang="ja-JP" b="1" u="sng" dirty="0" smtClean="0"/>
              <a:t>10</a:t>
            </a:r>
            <a:r>
              <a:rPr kumimoji="1" lang="ja-JP" altLang="en-US" b="1" u="sng" dirty="0" smtClean="0"/>
              <a:t>分</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■後半所要時間</a:t>
            </a:r>
            <a:r>
              <a:rPr kumimoji="1" lang="en-US" altLang="ja-JP" b="1" u="sng" dirty="0" smtClean="0"/>
              <a:t>55</a:t>
            </a:r>
            <a:r>
              <a:rPr kumimoji="1" lang="ja-JP" altLang="en-US" b="1" u="sng" dirty="0" smtClean="0"/>
              <a:t>分</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none" dirty="0" smtClean="0"/>
              <a:t>⑴本論</a:t>
            </a:r>
            <a:r>
              <a:rPr kumimoji="1" lang="en-US" altLang="ja-JP" b="1" u="none" dirty="0" smtClean="0"/>
              <a:t>50</a:t>
            </a:r>
            <a:r>
              <a:rPr kumimoji="1" lang="ja-JP" altLang="en-US" b="1" u="none" dirty="0" smtClean="0"/>
              <a:t>分＋結論</a:t>
            </a:r>
            <a:r>
              <a:rPr kumimoji="1" lang="en-US" altLang="ja-JP" b="1" u="none" dirty="0" smtClean="0"/>
              <a:t>(</a:t>
            </a:r>
            <a:r>
              <a:rPr kumimoji="1" lang="ja-JP" altLang="en-US" b="1" u="none" dirty="0" smtClean="0"/>
              <a:t>お祈り含む</a:t>
            </a:r>
            <a:r>
              <a:rPr kumimoji="1" lang="en-US" altLang="ja-JP" b="1" u="none" dirty="0" smtClean="0"/>
              <a:t>)5</a:t>
            </a:r>
            <a:r>
              <a:rPr kumimoji="1" lang="ja-JP" altLang="en-US" b="1" u="none" dirty="0" smtClean="0"/>
              <a:t>分</a:t>
            </a:r>
            <a:endParaRPr kumimoji="1" lang="en-US" altLang="ja-JP" b="1"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■片付け</a:t>
            </a:r>
            <a:r>
              <a:rPr kumimoji="1" lang="en-US" altLang="ja-JP" b="1" u="sng" dirty="0" smtClean="0"/>
              <a:t>5</a:t>
            </a:r>
            <a:r>
              <a:rPr kumimoji="1" lang="ja-JP" altLang="en-US" b="1" u="sng" dirty="0" smtClean="0"/>
              <a:t>分</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■分かち合い：</a:t>
            </a:r>
            <a:r>
              <a:rPr kumimoji="1" lang="en-US" altLang="ja-JP" b="1" u="sng" dirty="0" smtClean="0"/>
              <a:t>50</a:t>
            </a:r>
            <a:r>
              <a:rPr kumimoji="1" lang="ja-JP" altLang="en-US" b="1" u="sng" dirty="0" smtClean="0"/>
              <a:t>分</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16</a:t>
            </a:fld>
            <a:endParaRPr lang="en-US" altLang="ja-JP" dirty="0"/>
          </a:p>
        </p:txBody>
      </p:sp>
    </p:spTree>
    <p:extLst>
      <p:ext uri="{BB962C8B-B14F-4D97-AF65-F5344CB8AC3E}">
        <p14:creationId xmlns:p14="http://schemas.microsoft.com/office/powerpoint/2010/main" val="42633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1" u="sng" dirty="0" smtClean="0"/>
              <a:t>■</a:t>
            </a:r>
            <a:r>
              <a:rPr kumimoji="1" lang="en-US" altLang="ja-JP" sz="1600" b="1" u="sng" dirty="0" smtClean="0"/>
              <a:t>20</a:t>
            </a:r>
            <a:r>
              <a:rPr kumimoji="1" lang="ja-JP" altLang="en-US" sz="1600" b="1" u="sng" dirty="0" smtClean="0"/>
              <a:t>章　御国の時代とその後の出来事</a:t>
            </a:r>
            <a:endParaRPr kumimoji="1" lang="en-US" altLang="ja-JP" sz="1600" b="1" u="sng" dirty="0" smtClean="0"/>
          </a:p>
          <a:p>
            <a:r>
              <a:rPr kumimoji="1" lang="ja-JP" altLang="en-US" sz="1600" b="1" u="sng" dirty="0" smtClean="0"/>
              <a:t>⑴御国の時代について</a:t>
            </a:r>
            <a:endParaRPr kumimoji="1" lang="en-US" altLang="ja-JP" sz="1600" b="0" u="sng" dirty="0" smtClean="0"/>
          </a:p>
          <a:p>
            <a:r>
              <a:rPr kumimoji="1" lang="ja-JP" altLang="en-US" sz="1600" b="0" u="none" dirty="0" smtClean="0"/>
              <a:t>　➀底知れぬ所の鍵を持つ天使</a:t>
            </a:r>
            <a:r>
              <a:rPr kumimoji="1" lang="en-US" altLang="ja-JP" sz="1600" b="0" u="none" dirty="0" smtClean="0"/>
              <a:t>(</a:t>
            </a:r>
            <a:r>
              <a:rPr kumimoji="1" lang="ja-JP" altLang="en-US" sz="1600" b="0" u="none" dirty="0" smtClean="0"/>
              <a:t>一般の天使</a:t>
            </a:r>
            <a:r>
              <a:rPr kumimoji="1" lang="en-US" altLang="ja-JP" sz="1600" b="0" u="none" dirty="0" smtClean="0"/>
              <a:t>)</a:t>
            </a:r>
            <a:r>
              <a:rPr kumimoji="1" lang="ja-JP" altLang="en-US" sz="1600" b="0" u="none" dirty="0" smtClean="0"/>
              <a:t>によるサタンの縛りから始まる</a:t>
            </a:r>
            <a:endParaRPr kumimoji="1" lang="en-US" altLang="ja-JP" sz="1600" b="0" u="none" dirty="0" smtClean="0"/>
          </a:p>
          <a:p>
            <a:r>
              <a:rPr kumimoji="1" lang="ja-JP" altLang="en-US" sz="1600" b="0" u="none" dirty="0" smtClean="0"/>
              <a:t>　　・千年の間、サタンは底知れぬ所</a:t>
            </a:r>
            <a:r>
              <a:rPr kumimoji="1" lang="en-US" altLang="ja-JP" sz="1600" b="0" u="none" dirty="0" smtClean="0"/>
              <a:t>(</a:t>
            </a:r>
            <a:r>
              <a:rPr kumimoji="1" lang="ja-JP" altLang="en-US" sz="1600" b="0" u="none" dirty="0" smtClean="0"/>
              <a:t>アビス</a:t>
            </a:r>
            <a:r>
              <a:rPr kumimoji="1" lang="en-US" altLang="ja-JP" sz="1600" b="0" u="none" dirty="0" smtClean="0"/>
              <a:t>)</a:t>
            </a:r>
            <a:r>
              <a:rPr kumimoji="1" lang="ja-JP" altLang="en-US" sz="1600" b="0" u="none" dirty="0" err="1" smtClean="0"/>
              <a:t>に幽</a:t>
            </a:r>
            <a:r>
              <a:rPr kumimoji="1" lang="ja-JP" altLang="en-US" sz="1600" b="0" u="none" dirty="0" smtClean="0"/>
              <a:t>閉される</a:t>
            </a:r>
            <a:endParaRPr kumimoji="1" lang="en-US" altLang="ja-JP" sz="1600" b="0" u="none" dirty="0" smtClean="0"/>
          </a:p>
          <a:p>
            <a:r>
              <a:rPr kumimoji="1" lang="ja-JP" altLang="en-US" sz="1600" b="0" u="none" dirty="0" smtClean="0"/>
              <a:t>　②千年王国で、キリストの支配が成就する</a:t>
            </a:r>
            <a:endParaRPr kumimoji="1" lang="en-US" altLang="ja-JP" sz="1600" b="0" u="none" dirty="0" smtClean="0"/>
          </a:p>
          <a:p>
            <a:r>
              <a:rPr kumimoji="1" lang="ja-JP" altLang="en-US" sz="1600" b="0" u="none" dirty="0" smtClean="0"/>
              <a:t>　　・第一の復活にあずかるものは、千年の間、王となり祭司となる</a:t>
            </a:r>
            <a:endParaRPr kumimoji="1" lang="en-US" altLang="ja-JP" sz="1600" b="0" u="none" dirty="0" smtClean="0"/>
          </a:p>
          <a:p>
            <a:r>
              <a:rPr kumimoji="1" lang="ja-JP" altLang="en-US" sz="1600" b="0" u="none" dirty="0" smtClean="0"/>
              <a:t>　　　☆初穂は、キリストの復活</a:t>
            </a:r>
            <a:endParaRPr kumimoji="1" lang="en-US" altLang="ja-JP" sz="1600" b="0" u="none" dirty="0" smtClean="0"/>
          </a:p>
          <a:p>
            <a:r>
              <a:rPr kumimoji="1" lang="ja-JP" altLang="en-US" sz="1600" b="0" u="none" dirty="0" smtClean="0"/>
              <a:t>　　　☆二組目は、教会時代の聖徒の復活</a:t>
            </a:r>
            <a:endParaRPr kumimoji="1" lang="en-US" altLang="ja-JP" sz="1600" b="0" u="none" dirty="0" smtClean="0"/>
          </a:p>
          <a:p>
            <a:r>
              <a:rPr kumimoji="1" lang="ja-JP" altLang="en-US" sz="1600" b="0" u="none" dirty="0" smtClean="0"/>
              <a:t>　　　☆三組目は、旧約時代と大患難時代の聖徒の復活</a:t>
            </a:r>
            <a:endParaRPr kumimoji="1" lang="en-US" altLang="ja-JP" sz="1600" b="0" u="none" dirty="0" smtClean="0"/>
          </a:p>
          <a:p>
            <a:r>
              <a:rPr kumimoji="1" lang="ja-JP" altLang="en-US" sz="1600" b="0" u="none" dirty="0" smtClean="0"/>
              <a:t>　③サタンの解放と裁きで御国の時代は終わる</a:t>
            </a:r>
            <a:endParaRPr kumimoji="1" lang="en-US" altLang="ja-JP" sz="1600" b="0" u="none" dirty="0" smtClean="0"/>
          </a:p>
          <a:p>
            <a:r>
              <a:rPr kumimoji="1" lang="ja-JP" altLang="en-US" sz="1600" b="0" u="none" dirty="0" smtClean="0"/>
              <a:t>　　・サタンンと最後の敵である死も滅ぼされる</a:t>
            </a:r>
            <a:endParaRPr kumimoji="1" lang="en-US" altLang="ja-JP" sz="1600" b="0" u="none" dirty="0" smtClean="0"/>
          </a:p>
          <a:p>
            <a:r>
              <a:rPr kumimoji="1" lang="ja-JP" altLang="en-US" sz="1600" b="1" u="sng" dirty="0" smtClean="0"/>
              <a:t>⑵白い御座のさばきがはじまる</a:t>
            </a:r>
            <a:endParaRPr kumimoji="1" lang="en-US" altLang="ja-JP" sz="1600" b="1" u="sng" dirty="0" smtClean="0"/>
          </a:p>
          <a:p>
            <a:r>
              <a:rPr kumimoji="1" lang="ja-JP" altLang="en-US" sz="1600" b="0" u="none" dirty="0" smtClean="0"/>
              <a:t>　➀白い御座に着座される方は、全てを委ねられたイエス・キリスト</a:t>
            </a:r>
            <a:endParaRPr kumimoji="1" lang="en-US" altLang="ja-JP" sz="1600" b="0" u="none" dirty="0" smtClean="0"/>
          </a:p>
          <a:p>
            <a:r>
              <a:rPr kumimoji="1" lang="ja-JP" altLang="en-US" sz="1600" b="0" u="none" dirty="0" smtClean="0"/>
              <a:t>　②これは新しい天と地が出現させるための準備</a:t>
            </a:r>
            <a:endParaRPr kumimoji="1" lang="en-US" altLang="ja-JP" sz="1600" b="0" u="none" dirty="0" smtClean="0"/>
          </a:p>
          <a:p>
            <a:r>
              <a:rPr kumimoji="1" lang="ja-JP" altLang="en-US" sz="1600" b="0" u="none" dirty="0" smtClean="0"/>
              <a:t>　③あらゆる時代の罪人</a:t>
            </a:r>
            <a:r>
              <a:rPr kumimoji="1" lang="en-US" altLang="ja-JP" sz="1600" b="0" u="none" dirty="0" smtClean="0"/>
              <a:t>(</a:t>
            </a:r>
            <a:r>
              <a:rPr kumimoji="1" lang="ja-JP" altLang="en-US" sz="1600" b="0" u="none" dirty="0" smtClean="0"/>
              <a:t>信者でない者たち</a:t>
            </a:r>
            <a:r>
              <a:rPr kumimoji="1" lang="en-US" altLang="ja-JP" sz="1600" b="0" u="none" dirty="0" smtClean="0"/>
              <a:t>)</a:t>
            </a:r>
            <a:r>
              <a:rPr kumimoji="1" lang="ja-JP" altLang="en-US" sz="1600" b="0" u="none" dirty="0" smtClean="0"/>
              <a:t>たちがさばかれる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sng" dirty="0" smtClean="0"/>
              <a:t>⑶数々の書物</a:t>
            </a:r>
            <a:endParaRPr kumimoji="1" lang="en-US" altLang="ja-JP" sz="16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➀罪人は、この書物に書かれた内容によってさばかれます。</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②罪びとのさばきには軽重がある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・啓示の量とどの様な生活をしてきたかによる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sng"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■第二の復活と第二の死について</a:t>
            </a:r>
            <a:endParaRPr kumimoji="1" lang="en-US" altLang="ja-JP" sz="16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sng" dirty="0" smtClean="0"/>
              <a:t>～サタン・悪霊の行先について～</a:t>
            </a:r>
            <a:endParaRPr kumimoji="1" lang="en-US" altLang="ja-JP" sz="16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⑴キリストの再臨により邪悪が一掃される</a:t>
            </a:r>
            <a:endParaRPr kumimoji="1" lang="en-US" altLang="ja-JP" sz="1600" b="0" u="none" dirty="0" smtClean="0"/>
          </a:p>
          <a:p>
            <a:r>
              <a:rPr kumimoji="1" lang="ja-JP" altLang="en-US" sz="1600" b="1" u="sng" dirty="0" smtClean="0"/>
              <a:t>～旧約時代の死と新約時代の死について～</a:t>
            </a:r>
            <a:endParaRPr kumimoji="1" lang="en-US" altLang="ja-JP" sz="1600" b="1" u="sng" dirty="0" smtClean="0"/>
          </a:p>
          <a:p>
            <a:r>
              <a:rPr kumimoji="1" lang="ja-JP" altLang="en-US" sz="1600" b="0" u="none" dirty="0" smtClean="0"/>
              <a:t>⑴旧約時代の死</a:t>
            </a:r>
            <a:endParaRPr kumimoji="1" lang="en-US" altLang="ja-JP" sz="1600" b="0" u="none" dirty="0" smtClean="0"/>
          </a:p>
          <a:p>
            <a:r>
              <a:rPr kumimoji="1" lang="ja-JP" altLang="en-US" sz="1600" b="0" u="none" dirty="0" smtClean="0"/>
              <a:t>　➀第一の死：死者の肉体とたましいは分離し、肉体は墓へ</a:t>
            </a:r>
            <a:endParaRPr kumimoji="1" lang="en-US" altLang="ja-JP" sz="1600" b="0" u="none" dirty="0" smtClean="0"/>
          </a:p>
          <a:p>
            <a:r>
              <a:rPr kumimoji="1" lang="ja-JP" altLang="en-US" sz="1600" b="0" u="none" dirty="0" smtClean="0"/>
              <a:t>　②死者のたましいは、ヘブル語「ハデス」、ギリシア語「シェオル」へ</a:t>
            </a:r>
            <a:endParaRPr kumimoji="1" lang="en-US" altLang="ja-JP" sz="1600" b="0" u="none" dirty="0" smtClean="0"/>
          </a:p>
          <a:p>
            <a:r>
              <a:rPr kumimoji="1" lang="ja-JP" altLang="en-US" sz="1600" b="0" u="none" dirty="0" smtClean="0"/>
              <a:t>　　・日本語では「黄泉」「よみ」「陰府」などと呼ぶ</a:t>
            </a:r>
            <a:endParaRPr kumimoji="1" lang="en-US" altLang="ja-JP" sz="1600" b="0" u="none" dirty="0" smtClean="0"/>
          </a:p>
          <a:p>
            <a:r>
              <a:rPr kumimoji="1" lang="ja-JP" altLang="en-US" sz="1600" b="0" u="none" dirty="0" smtClean="0"/>
              <a:t>　③「ハデス」「シェオル」の二つの領域</a:t>
            </a:r>
            <a:endParaRPr kumimoji="1" lang="en-US" altLang="ja-JP" sz="1600" b="0" u="none" dirty="0" smtClean="0"/>
          </a:p>
          <a:p>
            <a:r>
              <a:rPr kumimoji="1" lang="ja-JP" altLang="en-US" sz="1600" b="0" u="none" dirty="0" smtClean="0"/>
              <a:t>　　・義人はアブラハムのふところへ</a:t>
            </a:r>
            <a:endParaRPr kumimoji="1" lang="en-US" altLang="ja-JP" sz="1600" b="0" u="none" dirty="0" smtClean="0"/>
          </a:p>
          <a:p>
            <a:r>
              <a:rPr kumimoji="1" lang="ja-JP" altLang="en-US" sz="1600" b="0" u="none" dirty="0" smtClean="0"/>
              <a:t>　　・罪人は「苦しみの場所</a:t>
            </a:r>
            <a:r>
              <a:rPr kumimoji="1" lang="en-US" altLang="ja-JP" sz="1600" b="0" u="none" dirty="0" smtClean="0"/>
              <a:t>(</a:t>
            </a:r>
            <a:r>
              <a:rPr kumimoji="1" lang="ja-JP" altLang="en-US" sz="1600" b="0" u="none" dirty="0" smtClean="0"/>
              <a:t>地獄</a:t>
            </a:r>
            <a:r>
              <a:rPr kumimoji="1" lang="en-US" altLang="ja-JP" sz="1600" b="0" u="none" dirty="0" smtClean="0"/>
              <a:t>)</a:t>
            </a:r>
            <a:r>
              <a:rPr kumimoji="1" lang="ja-JP" altLang="en-US" sz="1600" b="0" u="none" dirty="0" smtClean="0"/>
              <a:t>」へ</a:t>
            </a:r>
            <a:endParaRPr kumimoji="1" lang="en-US" altLang="ja-JP" sz="1600" b="0" u="none" dirty="0" smtClean="0"/>
          </a:p>
          <a:p>
            <a:r>
              <a:rPr kumimoji="1" lang="ja-JP" altLang="en-US" sz="1600" b="0" u="none" dirty="0" smtClean="0"/>
              <a:t>⑵新約時代の死</a:t>
            </a:r>
            <a:endParaRPr kumimoji="1" lang="en-US" altLang="ja-JP" sz="1600" b="0" u="none" dirty="0" smtClean="0"/>
          </a:p>
          <a:p>
            <a:r>
              <a:rPr kumimoji="1" lang="ja-JP" altLang="en-US" sz="1600" b="0" u="none" dirty="0" smtClean="0"/>
              <a:t>　➀第一の死：旧約と同じ</a:t>
            </a:r>
            <a:endParaRPr kumimoji="1" lang="en-US" altLang="ja-JP" sz="1600" b="0" u="none" dirty="0" smtClean="0"/>
          </a:p>
          <a:p>
            <a:r>
              <a:rPr kumimoji="1" lang="ja-JP" altLang="en-US" sz="1600" b="0" u="none" dirty="0" smtClean="0"/>
              <a:t>　②義人のたましいは、ただちに天に上げられる</a:t>
            </a:r>
            <a:endParaRPr kumimoji="1" lang="en-US" altLang="ja-JP" sz="1600" b="0" u="none" dirty="0" smtClean="0"/>
          </a:p>
          <a:p>
            <a:r>
              <a:rPr kumimoji="1" lang="ja-JP" altLang="en-US" sz="1600" b="0" u="none" dirty="0" smtClean="0"/>
              <a:t>　③罪人のたましいは、「ハデスの苦しみの場所</a:t>
            </a:r>
            <a:r>
              <a:rPr kumimoji="1" lang="en-US" altLang="ja-JP" sz="1600" b="0" u="none" dirty="0" smtClean="0"/>
              <a:t>(</a:t>
            </a:r>
            <a:r>
              <a:rPr kumimoji="1" lang="ja-JP" altLang="en-US" sz="1600" b="0" u="none" dirty="0" smtClean="0"/>
              <a:t>地獄</a:t>
            </a:r>
            <a:r>
              <a:rPr kumimoji="1" lang="en-US" altLang="ja-JP" sz="1600" b="0" u="none" dirty="0" smtClean="0"/>
              <a:t>)</a:t>
            </a:r>
            <a:r>
              <a:rPr kumimoji="1" lang="ja-JP" altLang="en-US" sz="1600" b="0" u="none" dirty="0" smtClean="0"/>
              <a:t>」へ</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sng" dirty="0" smtClean="0"/>
              <a:t>⑶第二の復活と第二の死</a:t>
            </a:r>
            <a:endParaRPr kumimoji="1" lang="en-US" altLang="ja-JP" sz="16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➀まず罪人の復活の初穂として反キリストの復活がある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②第二の復活</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・白い御座のさばきの前に、あらゆる時代の未信者が復活する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・第二の復活によって未信者の体とたましいは再び結合</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③第二の死</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・白い御座のさばきの後、未信者は「火の池」に投げ込まれる。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・その結果、「ハデスの苦しみの場所</a:t>
            </a:r>
            <a:r>
              <a:rPr kumimoji="1" lang="en-US" altLang="ja-JP" sz="1600" b="0" u="none" dirty="0" smtClean="0"/>
              <a:t>(</a:t>
            </a:r>
            <a:r>
              <a:rPr kumimoji="1" lang="ja-JP" altLang="en-US" sz="1600" b="0" u="none" dirty="0" smtClean="0"/>
              <a:t>地獄</a:t>
            </a:r>
            <a:r>
              <a:rPr kumimoji="1" lang="en-US" altLang="ja-JP" sz="1600" b="0" u="none" dirty="0" smtClean="0"/>
              <a:t>)</a:t>
            </a:r>
            <a:r>
              <a:rPr kumimoji="1" lang="ja-JP" altLang="en-US" sz="1600" b="0" u="none" dirty="0" smtClean="0"/>
              <a:t>」も消滅する</a:t>
            </a:r>
            <a:endParaRPr kumimoji="1" lang="en-US" altLang="ja-JP" sz="1600"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17</a:t>
            </a:fld>
            <a:endParaRPr lang="en-US" altLang="ja-JP" dirty="0"/>
          </a:p>
        </p:txBody>
      </p:sp>
    </p:spTree>
    <p:extLst>
      <p:ext uri="{BB962C8B-B14F-4D97-AF65-F5344CB8AC3E}">
        <p14:creationId xmlns:p14="http://schemas.microsoft.com/office/powerpoint/2010/main" val="294133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S61</a:t>
            </a:r>
            <a:r>
              <a:rPr kumimoji="1" lang="ja-JP" altLang="en-US" dirty="0" smtClean="0"/>
              <a:t>：</a:t>
            </a:r>
            <a:r>
              <a:rPr kumimoji="1" lang="en-US" altLang="ja-JP" dirty="0" smtClean="0"/>
              <a:t>5</a:t>
            </a:r>
            <a:r>
              <a:rPr kumimoji="1" lang="ja-JP" altLang="en-US" dirty="0" smtClean="0"/>
              <a:t>分程度</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18</a:t>
            </a:fld>
            <a:endParaRPr lang="en-US" altLang="ja-JP" dirty="0"/>
          </a:p>
        </p:txBody>
      </p:sp>
    </p:spTree>
    <p:extLst>
      <p:ext uri="{BB962C8B-B14F-4D97-AF65-F5344CB8AC3E}">
        <p14:creationId xmlns:p14="http://schemas.microsoft.com/office/powerpoint/2010/main" val="105188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19</a:t>
            </a:fld>
            <a:endParaRPr lang="en-US" altLang="ja-JP" dirty="0"/>
          </a:p>
        </p:txBody>
      </p:sp>
    </p:spTree>
    <p:extLst>
      <p:ext uri="{BB962C8B-B14F-4D97-AF65-F5344CB8AC3E}">
        <p14:creationId xmlns:p14="http://schemas.microsoft.com/office/powerpoint/2010/main" val="387902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a:t>
            </a:fld>
            <a:endParaRPr lang="en-US" altLang="ja-JP" dirty="0"/>
          </a:p>
        </p:txBody>
      </p:sp>
    </p:spTree>
    <p:extLst>
      <p:ext uri="{BB962C8B-B14F-4D97-AF65-F5344CB8AC3E}">
        <p14:creationId xmlns:p14="http://schemas.microsoft.com/office/powerpoint/2010/main" val="250695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20</a:t>
            </a:fld>
            <a:endParaRPr lang="en-US" altLang="ja-JP" dirty="0"/>
          </a:p>
        </p:txBody>
      </p:sp>
    </p:spTree>
    <p:extLst>
      <p:ext uri="{BB962C8B-B14F-4D97-AF65-F5344CB8AC3E}">
        <p14:creationId xmlns:p14="http://schemas.microsoft.com/office/powerpoint/2010/main" val="83804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21</a:t>
            </a:fld>
            <a:endParaRPr lang="en-US" altLang="ja-JP" dirty="0"/>
          </a:p>
        </p:txBody>
      </p:sp>
    </p:spTree>
    <p:extLst>
      <p:ext uri="{BB962C8B-B14F-4D97-AF65-F5344CB8AC3E}">
        <p14:creationId xmlns:p14="http://schemas.microsoft.com/office/powerpoint/2010/main" val="251663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22</a:t>
            </a:fld>
            <a:endParaRPr lang="en-US" altLang="ja-JP" dirty="0"/>
          </a:p>
        </p:txBody>
      </p:sp>
    </p:spTree>
    <p:extLst>
      <p:ext uri="{BB962C8B-B14F-4D97-AF65-F5344CB8AC3E}">
        <p14:creationId xmlns:p14="http://schemas.microsoft.com/office/powerpoint/2010/main" val="3678355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S62</a:t>
            </a:r>
            <a:r>
              <a:rPr kumimoji="1" lang="ja-JP" altLang="en-US" dirty="0" smtClean="0"/>
              <a:t>：</a:t>
            </a:r>
            <a:r>
              <a:rPr kumimoji="1" lang="en-US" altLang="ja-JP" dirty="0" smtClean="0"/>
              <a:t>7</a:t>
            </a:r>
            <a:r>
              <a:rPr kumimoji="1" lang="ja-JP" altLang="en-US" dirty="0" smtClean="0"/>
              <a:t>分程度</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23</a:t>
            </a:fld>
            <a:endParaRPr lang="en-US" altLang="ja-JP" dirty="0"/>
          </a:p>
        </p:txBody>
      </p:sp>
    </p:spTree>
    <p:extLst>
      <p:ext uri="{BB962C8B-B14F-4D97-AF65-F5344CB8AC3E}">
        <p14:creationId xmlns:p14="http://schemas.microsoft.com/office/powerpoint/2010/main" val="2462984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24</a:t>
            </a:fld>
            <a:endParaRPr lang="en-US" altLang="ja-JP" dirty="0"/>
          </a:p>
        </p:txBody>
      </p:sp>
    </p:spTree>
    <p:extLst>
      <p:ext uri="{BB962C8B-B14F-4D97-AF65-F5344CB8AC3E}">
        <p14:creationId xmlns:p14="http://schemas.microsoft.com/office/powerpoint/2010/main" val="2072293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■千年王国の詳細は、来年</a:t>
            </a:r>
            <a:r>
              <a:rPr kumimoji="1" lang="en-US" altLang="ja-JP" b="1" u="sng" dirty="0" smtClean="0"/>
              <a:t>GW</a:t>
            </a:r>
            <a:r>
              <a:rPr kumimoji="1" lang="ja-JP" altLang="en-US" b="1" u="sng" dirty="0" smtClean="0"/>
              <a:t>に中川先生がセミナーしてくださる予定</a:t>
            </a:r>
            <a:endParaRPr kumimoji="1" lang="ja-JP" altLang="en-US" b="1" u="sng"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25</a:t>
            </a:fld>
            <a:endParaRPr lang="en-US" altLang="ja-JP" dirty="0"/>
          </a:p>
        </p:txBody>
      </p:sp>
    </p:spTree>
    <p:extLst>
      <p:ext uri="{BB962C8B-B14F-4D97-AF65-F5344CB8AC3E}">
        <p14:creationId xmlns:p14="http://schemas.microsoft.com/office/powerpoint/2010/main" val="2557317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■第一の復活の</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組目の聖徒とは</a:t>
            </a:r>
            <a:endPar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⑴患難時代後半の聖徒　</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栄光に満ちた天の礼拝の幻</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➀まず後半で救われた殉教者たち</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勝利者</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の幻</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宣言での「殉教者への特別な祝福の約束」が成就している幻</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⑵患難時代前半の聖徒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144,000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人のユダヤ人による世界宣教</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➀それによって救われたが、殉教したたましいの幻</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の封印の裁き</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聖徒の迫害</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の幻と同じもの</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*この聖徒は、前半</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年半の宗教バビロンによって殺害されたもの</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26</a:t>
            </a:fld>
            <a:endParaRPr lang="en-US" altLang="ja-JP" dirty="0"/>
          </a:p>
        </p:txBody>
      </p:sp>
    </p:spTree>
    <p:extLst>
      <p:ext uri="{BB962C8B-B14F-4D97-AF65-F5344CB8AC3E}">
        <p14:creationId xmlns:p14="http://schemas.microsoft.com/office/powerpoint/2010/main" val="1037924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■旧約時代聖徒たちとは</a:t>
            </a:r>
            <a:endParaRPr kumimoji="1" lang="en-US" altLang="ja-JP" b="1" u="sng" dirty="0" smtClean="0"/>
          </a:p>
          <a:p>
            <a:r>
              <a:rPr kumimoji="1" lang="ja-JP" altLang="en-US" b="1" u="sng" dirty="0" smtClean="0"/>
              <a:t>～無垢の時代から律法の時代までの聖徒～</a:t>
            </a:r>
            <a:endParaRPr kumimoji="1" lang="en-US" altLang="ja-JP" b="0" u="none" dirty="0" smtClean="0"/>
          </a:p>
          <a:p>
            <a:r>
              <a:rPr kumimoji="1" lang="ja-JP" altLang="en-US" b="0" u="none" dirty="0" smtClean="0"/>
              <a:t>⑴キリストの十字架より以前の聖徒</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27</a:t>
            </a:fld>
            <a:endParaRPr lang="en-US" altLang="ja-JP" dirty="0"/>
          </a:p>
        </p:txBody>
      </p:sp>
    </p:spTree>
    <p:extLst>
      <p:ext uri="{BB962C8B-B14F-4D97-AF65-F5344CB8AC3E}">
        <p14:creationId xmlns:p14="http://schemas.microsoft.com/office/powerpoint/2010/main" val="4007285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28</a:t>
            </a:fld>
            <a:endParaRPr lang="en-US" altLang="ja-JP" dirty="0"/>
          </a:p>
        </p:txBody>
      </p:sp>
    </p:spTree>
    <p:extLst>
      <p:ext uri="{BB962C8B-B14F-4D97-AF65-F5344CB8AC3E}">
        <p14:creationId xmlns:p14="http://schemas.microsoft.com/office/powerpoint/2010/main" val="409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■千年王国の詳細は、来年</a:t>
            </a:r>
            <a:r>
              <a:rPr kumimoji="1" lang="en-US" altLang="ja-JP" b="1" u="sng" dirty="0" smtClean="0"/>
              <a:t>GW</a:t>
            </a:r>
            <a:r>
              <a:rPr kumimoji="1" lang="ja-JP" altLang="en-US" b="1" u="sng" dirty="0" smtClean="0"/>
              <a:t>に中川先生がセミナーしてくださる予定</a:t>
            </a:r>
            <a:endParaRPr kumimoji="1" lang="ja-JP" altLang="en-US" b="1" u="sng"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29</a:t>
            </a:fld>
            <a:endParaRPr lang="en-US" altLang="ja-JP" dirty="0"/>
          </a:p>
        </p:txBody>
      </p:sp>
    </p:spTree>
    <p:extLst>
      <p:ext uri="{BB962C8B-B14F-4D97-AF65-F5344CB8AC3E}">
        <p14:creationId xmlns:p14="http://schemas.microsoft.com/office/powerpoint/2010/main" val="47947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ここまでが</a:t>
            </a:r>
            <a:r>
              <a:rPr kumimoji="1" lang="en-US" altLang="ja-JP" dirty="0" smtClean="0"/>
              <a:t>(1:00)</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a:t>
            </a:fld>
            <a:endParaRPr lang="en-US" altLang="ja-JP" dirty="0"/>
          </a:p>
        </p:txBody>
      </p:sp>
    </p:spTree>
    <p:extLst>
      <p:ext uri="{BB962C8B-B14F-4D97-AF65-F5344CB8AC3E}">
        <p14:creationId xmlns:p14="http://schemas.microsoft.com/office/powerpoint/2010/main" val="155065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S63</a:t>
            </a:r>
            <a:r>
              <a:rPr kumimoji="1" lang="ja-JP" altLang="en-US" dirty="0" smtClean="0"/>
              <a:t>：</a:t>
            </a:r>
            <a:r>
              <a:rPr kumimoji="1" lang="en-US" altLang="ja-JP" dirty="0" smtClean="0"/>
              <a:t>12</a:t>
            </a:r>
            <a:r>
              <a:rPr kumimoji="1" lang="ja-JP" altLang="en-US" dirty="0" smtClean="0"/>
              <a:t>分程度</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30</a:t>
            </a:fld>
            <a:endParaRPr lang="en-US" altLang="ja-JP" dirty="0"/>
          </a:p>
        </p:txBody>
      </p:sp>
    </p:spTree>
    <p:extLst>
      <p:ext uri="{BB962C8B-B14F-4D97-AF65-F5344CB8AC3E}">
        <p14:creationId xmlns:p14="http://schemas.microsoft.com/office/powerpoint/2010/main" val="3050536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31</a:t>
            </a:fld>
            <a:endParaRPr lang="en-US" altLang="ja-JP" dirty="0"/>
          </a:p>
        </p:txBody>
      </p:sp>
    </p:spTree>
    <p:extLst>
      <p:ext uri="{BB962C8B-B14F-4D97-AF65-F5344CB8AC3E}">
        <p14:creationId xmlns:p14="http://schemas.microsoft.com/office/powerpoint/2010/main" val="228405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■神の壮大なご計画</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32</a:t>
            </a:fld>
            <a:endParaRPr lang="en-US" altLang="ja-JP" dirty="0"/>
          </a:p>
        </p:txBody>
      </p:sp>
    </p:spTree>
    <p:extLst>
      <p:ext uri="{BB962C8B-B14F-4D97-AF65-F5344CB8AC3E}">
        <p14:creationId xmlns:p14="http://schemas.microsoft.com/office/powerpoint/2010/main" val="637735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■時間順でない出来事</a:t>
            </a:r>
            <a:endParaRPr lang="en-US" altLang="ja-JP" sz="1200" b="1" u="sng"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⑴暗黒➊</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⑵エリヤの帰還</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⑶第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神殿</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endParaRPr kumimoji="1"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参）フルクテンバウムセミナー</a:t>
            </a:r>
            <a:r>
              <a:rPr kumimoji="1"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2014</a:t>
            </a:r>
            <a:r>
              <a:rPr kumimoji="1"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年</a:t>
            </a:r>
            <a:endParaRPr kumimoji="1"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「携挙・大患難時代・そしてユダヤ人の運命」</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33</a:t>
            </a:fld>
            <a:endParaRPr lang="en-US" altLang="ja-JP" dirty="0"/>
          </a:p>
        </p:txBody>
      </p:sp>
    </p:spTree>
    <p:extLst>
      <p:ext uri="{BB962C8B-B14F-4D97-AF65-F5344CB8AC3E}">
        <p14:creationId xmlns:p14="http://schemas.microsoft.com/office/powerpoint/2010/main" val="689812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■世界統一政府：ダニ</a:t>
            </a:r>
            <a:r>
              <a:rPr kumimoji="1" lang="en-US" altLang="ja-JP" b="1" u="sng" dirty="0" smtClean="0"/>
              <a:t>7</a:t>
            </a:r>
            <a:r>
              <a:rPr kumimoji="1" lang="ja-JP" altLang="en-US" b="1" u="sng" dirty="0" smtClean="0"/>
              <a:t>：</a:t>
            </a:r>
            <a:r>
              <a:rPr kumimoji="1" lang="en-US" altLang="ja-JP" b="1" u="sng" dirty="0" smtClean="0"/>
              <a:t>23</a:t>
            </a:r>
            <a:r>
              <a:rPr kumimoji="1" lang="ja-JP" altLang="en-US" b="1" u="sng" dirty="0" smtClean="0"/>
              <a:t>～</a:t>
            </a:r>
            <a:r>
              <a:rPr kumimoji="1" lang="en-US" altLang="ja-JP" b="1" u="sng" dirty="0" smtClean="0"/>
              <a:t>24</a:t>
            </a:r>
          </a:p>
          <a:p>
            <a:r>
              <a:rPr kumimoji="1" lang="ja-JP" altLang="en-US" b="1" u="sng" dirty="0" smtClean="0"/>
              <a:t>～患難期前に起こる第</a:t>
            </a:r>
            <a:r>
              <a:rPr kumimoji="1" lang="en-US" altLang="ja-JP" b="1" u="sng" dirty="0" smtClean="0"/>
              <a:t>5</a:t>
            </a:r>
            <a:r>
              <a:rPr kumimoji="1" lang="ja-JP" altLang="en-US" b="1" u="sng" dirty="0" smtClean="0"/>
              <a:t>の出来事は、世界統一政府の出現～</a:t>
            </a:r>
            <a:endParaRPr kumimoji="1" lang="en-US" altLang="ja-JP" b="1" u="sng" dirty="0" smtClean="0"/>
          </a:p>
          <a:p>
            <a:r>
              <a:rPr kumimoji="1" lang="ja-JP" altLang="en-US" dirty="0" smtClean="0"/>
              <a:t>⑴第四の異邦人帝国が、最終的に全世界を支配するようになる。</a:t>
            </a:r>
            <a:endParaRPr kumimoji="1" lang="en-US" altLang="ja-JP" dirty="0" smtClean="0"/>
          </a:p>
          <a:p>
            <a:r>
              <a:rPr kumimoji="1" lang="ja-JP" altLang="en-US" dirty="0" smtClean="0"/>
              <a:t>⑵ローマ帝国は、ダニ</a:t>
            </a:r>
            <a:r>
              <a:rPr kumimoji="1" lang="en-US" altLang="ja-JP" dirty="0" smtClean="0"/>
              <a:t>7</a:t>
            </a:r>
            <a:r>
              <a:rPr kumimoji="1" lang="ja-JP" altLang="en-US" dirty="0" smtClean="0"/>
              <a:t>：</a:t>
            </a:r>
            <a:r>
              <a:rPr kumimoji="1" lang="en-US" altLang="ja-JP" dirty="0" smtClean="0"/>
              <a:t>23</a:t>
            </a:r>
            <a:r>
              <a:rPr kumimoji="1" lang="ja-JP" altLang="en-US" dirty="0" smtClean="0"/>
              <a:t>～</a:t>
            </a:r>
            <a:r>
              <a:rPr kumimoji="1" lang="en-US" altLang="ja-JP" dirty="0" smtClean="0"/>
              <a:t>24</a:t>
            </a:r>
            <a:r>
              <a:rPr kumimoji="1" lang="ja-JP" altLang="en-US" dirty="0" smtClean="0"/>
              <a:t>に預言されている帝国ではない。</a:t>
            </a:r>
            <a:endParaRPr kumimoji="1" lang="en-US" altLang="ja-JP" dirty="0" smtClean="0"/>
          </a:p>
          <a:p>
            <a:r>
              <a:rPr kumimoji="1" lang="ja-JP" altLang="en-US" dirty="0" smtClean="0"/>
              <a:t>⑶帝国主義の帝国の第</a:t>
            </a:r>
            <a:r>
              <a:rPr kumimoji="1" lang="en-US" altLang="ja-JP" dirty="0" smtClean="0"/>
              <a:t>1</a:t>
            </a:r>
            <a:r>
              <a:rPr kumimoji="1" lang="ja-JP" altLang="en-US" dirty="0" smtClean="0"/>
              <a:t>～第</a:t>
            </a:r>
            <a:r>
              <a:rPr kumimoji="1" lang="en-US" altLang="ja-JP" dirty="0" smtClean="0"/>
              <a:t>3</a:t>
            </a:r>
            <a:r>
              <a:rPr kumimoji="1" lang="ja-JP" altLang="en-US" dirty="0" smtClean="0"/>
              <a:t>段階の流れ</a:t>
            </a:r>
            <a:endParaRPr kumimoji="1" lang="en-US" altLang="ja-JP" dirty="0" smtClean="0"/>
          </a:p>
          <a:p>
            <a:r>
              <a:rPr kumimoji="1" lang="ja-JP" altLang="en-US" dirty="0" smtClean="0"/>
              <a:t>　➀第一段階が、ローマ帝国である</a:t>
            </a:r>
            <a:endParaRPr kumimoji="1" lang="en-US" altLang="ja-JP" dirty="0" smtClean="0"/>
          </a:p>
          <a:p>
            <a:r>
              <a:rPr kumimoji="1" lang="ja-JP" altLang="en-US" dirty="0" smtClean="0"/>
              <a:t>　②第二段階が、東西に分裂する。バランス・オブ・パワー。</a:t>
            </a:r>
            <a:endParaRPr kumimoji="1" lang="en-US" altLang="ja-JP" dirty="0" smtClean="0"/>
          </a:p>
          <a:p>
            <a:r>
              <a:rPr kumimoji="1" lang="ja-JP" altLang="en-US" dirty="0" smtClean="0"/>
              <a:t>　　・東の軸は、ロシアとイスラム諸国が中心に形成されている。</a:t>
            </a:r>
            <a:endParaRPr kumimoji="1" lang="en-US" altLang="ja-JP" dirty="0" smtClean="0"/>
          </a:p>
          <a:p>
            <a:r>
              <a:rPr kumimoji="1" lang="ja-JP" altLang="en-US" dirty="0" smtClean="0"/>
              <a:t>　　・西の軸は、民主主義国家である。</a:t>
            </a:r>
            <a:endParaRPr kumimoji="1" lang="en-US" altLang="ja-JP" dirty="0" smtClean="0"/>
          </a:p>
          <a:p>
            <a:r>
              <a:rPr kumimoji="1" lang="ja-JP" altLang="en-US" dirty="0" smtClean="0"/>
              <a:t>　　・やがて、この東西の軸が統一政府に道を譲る。</a:t>
            </a:r>
            <a:endParaRPr kumimoji="1" lang="en-US" altLang="ja-JP" dirty="0" smtClean="0"/>
          </a:p>
          <a:p>
            <a:r>
              <a:rPr kumimoji="1" lang="ja-JP" altLang="en-US" dirty="0" smtClean="0"/>
              <a:t>　　・ロシアと、同盟国のイスラム諸国はイスラエルの地で滅びる</a:t>
            </a:r>
            <a:r>
              <a:rPr kumimoji="1" lang="en-US" altLang="ja-JP" dirty="0" smtClean="0"/>
              <a:t>(</a:t>
            </a:r>
            <a:r>
              <a:rPr kumimoji="1" lang="ja-JP" altLang="en-US" dirty="0" smtClean="0"/>
              <a:t>エゼ</a:t>
            </a:r>
            <a:r>
              <a:rPr kumimoji="1" lang="en-US" altLang="ja-JP" dirty="0" smtClean="0"/>
              <a:t>38</a:t>
            </a:r>
            <a:r>
              <a:rPr kumimoji="1" lang="ja-JP" altLang="en-US" dirty="0" smtClean="0"/>
              <a:t>～</a:t>
            </a:r>
            <a:r>
              <a:rPr kumimoji="1" lang="en-US" altLang="ja-JP" dirty="0" smtClean="0"/>
              <a:t>39</a:t>
            </a:r>
            <a:r>
              <a:rPr kumimoji="1" lang="ja-JP" altLang="en-US" dirty="0" smtClean="0"/>
              <a:t>章の預言</a:t>
            </a:r>
            <a:r>
              <a:rPr kumimoji="1" lang="en-US" altLang="ja-JP" dirty="0" smtClean="0"/>
              <a:t>)</a:t>
            </a:r>
          </a:p>
          <a:p>
            <a:r>
              <a:rPr kumimoji="1" lang="ja-JP" altLang="en-US" dirty="0" smtClean="0"/>
              <a:t>　　・また、ロシア国内も裁きを受ける。</a:t>
            </a:r>
            <a:endParaRPr kumimoji="1" lang="en-US" altLang="ja-JP" dirty="0" smtClean="0"/>
          </a:p>
          <a:p>
            <a:r>
              <a:rPr kumimoji="1" lang="ja-JP" altLang="en-US" dirty="0" smtClean="0"/>
              <a:t>　③東の軸が消滅するので、統一政府への道が開かれる。</a:t>
            </a:r>
            <a:endParaRPr kumimoji="1" lang="en-US" altLang="ja-JP" dirty="0" smtClean="0"/>
          </a:p>
          <a:p>
            <a:endParaRPr kumimoji="1" lang="en-US" altLang="ja-JP" dirty="0" smtClean="0"/>
          </a:p>
          <a:p>
            <a:r>
              <a:rPr kumimoji="1"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参）フルクテンバウムセミナー</a:t>
            </a:r>
            <a:r>
              <a:rPr kumimoji="1"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2014</a:t>
            </a:r>
            <a:r>
              <a:rPr kumimoji="1"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年</a:t>
            </a:r>
            <a:endParaRPr kumimoji="1"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「携挙・大患難時代・そしてユダヤ人の運命」</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34</a:t>
            </a:fld>
            <a:endParaRPr lang="en-US" altLang="ja-JP" dirty="0"/>
          </a:p>
        </p:txBody>
      </p:sp>
    </p:spTree>
    <p:extLst>
      <p:ext uri="{BB962C8B-B14F-4D97-AF65-F5344CB8AC3E}">
        <p14:creationId xmlns:p14="http://schemas.microsoft.com/office/powerpoint/2010/main" val="3377530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35</a:t>
            </a:fld>
            <a:endParaRPr lang="en-US" altLang="ja-JP" dirty="0"/>
          </a:p>
        </p:txBody>
      </p:sp>
    </p:spTree>
    <p:extLst>
      <p:ext uri="{BB962C8B-B14F-4D97-AF65-F5344CB8AC3E}">
        <p14:creationId xmlns:p14="http://schemas.microsoft.com/office/powerpoint/2010/main" val="2354414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36</a:t>
            </a:fld>
            <a:endParaRPr lang="en-US" altLang="ja-JP" dirty="0"/>
          </a:p>
        </p:txBody>
      </p:sp>
    </p:spTree>
    <p:extLst>
      <p:ext uri="{BB962C8B-B14F-4D97-AF65-F5344CB8AC3E}">
        <p14:creationId xmlns:p14="http://schemas.microsoft.com/office/powerpoint/2010/main" val="4242844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1200" b="1" u="sng"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■パウロが告白する希望、最大の関心事</a:t>
            </a:r>
            <a:endParaRPr lang="en-US" altLang="ja-JP" sz="1200" b="1" u="sng"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0" dirty="0" smtClean="0">
                <a:solidFill>
                  <a:schemeClr val="accent1">
                    <a:lumMod val="20000"/>
                    <a:lumOff val="80000"/>
                  </a:schemeClr>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⑴死の彼方にある希望</a:t>
            </a:r>
            <a:endParaRPr lang="en-US" altLang="ja-JP" sz="1200" b="0" dirty="0" smtClean="0">
              <a:solidFill>
                <a:schemeClr val="accent1">
                  <a:lumMod val="20000"/>
                  <a:lumOff val="80000"/>
                </a:schemeClr>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➀「主に喜ばれること」</a:t>
            </a:r>
            <a:endParaRPr lang="en-US" altLang="ja-JP"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②「主の前での清算“棚卸”」</a:t>
            </a:r>
            <a:endParaRPr lang="en-US" altLang="ja-JP"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⑵それを楽しみにしながら生きていた</a:t>
            </a:r>
            <a:endParaRPr lang="en-US" altLang="ja-JP"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⑶そして内なる人は日々新たにされていた</a:t>
            </a:r>
            <a:endParaRPr lang="en-US" altLang="ja-JP" sz="1200" b="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■裁きの基準</a:t>
            </a:r>
            <a:endParaRPr lang="en-US" altLang="ja-JP" sz="1200" b="1" u="sng"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⑴裁きの基準は、信者になって以降の行為である</a:t>
            </a:r>
            <a:endParaRPr lang="en-US" altLang="ja-JP"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⑵信者の報奨のための裁きであって、罪の裁きではない</a:t>
            </a:r>
            <a:endParaRPr lang="en-US" altLang="ja-JP"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⑶この裁きは、花嫁</a:t>
            </a:r>
            <a:r>
              <a:rPr lang="en-US" altLang="ja-JP"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教会時代の聖徒</a:t>
            </a:r>
            <a:r>
              <a:rPr lang="en-US" altLang="ja-JP"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の儀式的清めを象徴している</a:t>
            </a:r>
            <a:endParaRPr lang="en-US" altLang="ja-JP" sz="1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37</a:t>
            </a:fld>
            <a:endParaRPr lang="en-US" altLang="ja-JP" dirty="0"/>
          </a:p>
        </p:txBody>
      </p:sp>
    </p:spTree>
    <p:extLst>
      <p:ext uri="{BB962C8B-B14F-4D97-AF65-F5344CB8AC3E}">
        <p14:creationId xmlns:p14="http://schemas.microsoft.com/office/powerpoint/2010/main" val="3958319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38</a:t>
            </a:fld>
            <a:endParaRPr lang="en-US" altLang="ja-JP" dirty="0"/>
          </a:p>
        </p:txBody>
      </p:sp>
    </p:spTree>
    <p:extLst>
      <p:ext uri="{BB962C8B-B14F-4D97-AF65-F5344CB8AC3E}">
        <p14:creationId xmlns:p14="http://schemas.microsoft.com/office/powerpoint/2010/main" val="703443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kumimoji="1" lang="ja-JP" altLang="en-US" b="1" u="sng" dirty="0" smtClean="0"/>
              <a:t>■</a:t>
            </a:r>
            <a:r>
              <a:rPr lang="ja-JP" altLang="en-US" sz="1800" b="1" u="sng"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地域教会の存在目的のひとつ</a:t>
            </a:r>
            <a:endParaRPr lang="en-US" altLang="ja-JP" sz="1800" b="1" u="sng"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～メシアのみからだである教会を建て上げる～</a:t>
            </a:r>
            <a:endParaRPr lang="en-US" altLang="ja-JP" sz="1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⑴メシアのみからだとは、普遍的教会</a:t>
            </a:r>
            <a:endParaRPr lang="en-US" altLang="ja-JP"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⑵普遍的教会は、地域教会の真の信者から成る</a:t>
            </a:r>
            <a:endParaRPr lang="en-US" altLang="ja-JP"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1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11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*エペ</a:t>
            </a:r>
            <a:r>
              <a:rPr lang="en-US" altLang="ja-JP" sz="11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4</a:t>
            </a:r>
            <a:r>
              <a:rPr lang="ja-JP" altLang="en-US" sz="11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11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11</a:t>
            </a:r>
            <a:r>
              <a:rPr lang="ja-JP" altLang="en-US" sz="11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11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16</a:t>
            </a:r>
          </a:p>
          <a:p>
            <a:pPr>
              <a:defRPr/>
            </a:pPr>
            <a:r>
              <a:rPr lang="ja-JP" altLang="en-US"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⑶建て上げるとは、信者たちがみことばを学び異なった教えに惑わされなくなること。</a:t>
            </a:r>
            <a:endParaRPr kumimoji="1" lang="ja-JP" altLang="en-US" b="0"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39</a:t>
            </a:fld>
            <a:endParaRPr lang="en-US" altLang="ja-JP" dirty="0"/>
          </a:p>
        </p:txBody>
      </p:sp>
    </p:spTree>
    <p:extLst>
      <p:ext uri="{BB962C8B-B14F-4D97-AF65-F5344CB8AC3E}">
        <p14:creationId xmlns:p14="http://schemas.microsoft.com/office/powerpoint/2010/main" val="369629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■冒頭で神のご計画の全貌を約</a:t>
            </a:r>
            <a:r>
              <a:rPr kumimoji="1" lang="en-US" altLang="ja-JP" b="1" dirty="0" smtClean="0"/>
              <a:t>10</a:t>
            </a:r>
            <a:r>
              <a:rPr kumimoji="1" lang="ja-JP" altLang="en-US" b="1" dirty="0" smtClean="0"/>
              <a:t>～</a:t>
            </a:r>
            <a:r>
              <a:rPr kumimoji="1" lang="en-US" altLang="ja-JP" b="1" dirty="0" smtClean="0"/>
              <a:t>15</a:t>
            </a:r>
            <a:r>
              <a:rPr kumimoji="1" lang="ja-JP" altLang="en-US" b="1" dirty="0" smtClean="0"/>
              <a:t>分程度で確認します。</a:t>
            </a:r>
            <a:endParaRPr kumimoji="1" lang="en-US" altLang="ja-JP" b="1" dirty="0" smtClean="0"/>
          </a:p>
          <a:p>
            <a:pPr>
              <a:defRPr/>
            </a:pP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回分のイントロ用・可視化資料は、別途、聖書フォーラム</a:t>
            </a:r>
            <a:r>
              <a:rPr lang="en-US" altLang="ja-JP" sz="1200" b="1" u="sng" dirty="0" err="1"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.net</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UP</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済です～</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１．については、</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つの契</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約と</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時代区分、そして最終ゴールの再確認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２．については、終末論全体を</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復活を中心にして、最終ゴールまでの再確認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３．については、「ヨハネの黙示録」の目次構造全体と最終ゴールの再確認</a:t>
            </a:r>
            <a:endParaRPr kumimoji="1" lang="ja-JP" altLang="en-US"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a:t>
            </a:fld>
            <a:endParaRPr lang="en-US" altLang="ja-JP" dirty="0"/>
          </a:p>
        </p:txBody>
      </p:sp>
    </p:spTree>
    <p:extLst>
      <p:ext uri="{BB962C8B-B14F-4D97-AF65-F5344CB8AC3E}">
        <p14:creationId xmlns:p14="http://schemas.microsoft.com/office/powerpoint/2010/main" val="1831329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a:t>
            </a:r>
            <a:r>
              <a:rPr lang="ja-JP" altLang="en-US" sz="1200" b="1" u="sng"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神から報いを受ける建築家の仕事</a:t>
            </a:r>
            <a:endParaRPr lang="en-US" altLang="ja-JP" sz="1200" b="1" u="sng"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～働きの量ではなく、質が問題となる～</a:t>
            </a:r>
            <a:endParaRPr kumimoji="1" lang="en-US" altLang="ja-JP" sz="1400" b="0" dirty="0" smtClean="0"/>
          </a:p>
          <a:p>
            <a:pPr>
              <a:defRPr/>
            </a:pPr>
            <a:r>
              <a:rPr lang="ja-JP" altLang="en-US"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⑴土台とはイエス・キリスト</a:t>
            </a:r>
            <a:endParaRPr lang="en-US" altLang="ja-JP"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u="none"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この土台以外の上に教会を建て上げることはできない</a:t>
            </a:r>
            <a:endParaRPr lang="en-US" altLang="ja-JP" sz="1200" b="0" u="none"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t>　土台の上にどのような建物を建てたかが裁きの基準となる</a:t>
            </a:r>
            <a:endParaRPr lang="en-US" altLang="ja-JP" sz="1400" b="0" u="none"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14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金、銀、宝石</a:t>
            </a:r>
            <a:r>
              <a:rPr lang="ja-JP" altLang="en-US"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を使って建てた」とは</a:t>
            </a:r>
            <a:endParaRPr lang="en-US" altLang="ja-JP"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正しい教え</a:t>
            </a:r>
            <a:r>
              <a:rPr lang="en-US" altLang="ja-JP"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教理</a:t>
            </a:r>
            <a:r>
              <a:rPr lang="en-US" altLang="ja-JP"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がなされ、それが</a:t>
            </a:r>
            <a:r>
              <a:rPr lang="ja-JP" altLang="en-US"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実践</a:t>
            </a:r>
            <a:r>
              <a:rPr lang="en-US" altLang="ja-JP"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愛</a:t>
            </a:r>
            <a:r>
              <a:rPr lang="en-US" altLang="ja-JP" sz="1200" b="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されている状態</a:t>
            </a:r>
            <a:endParaRPr lang="en-US" altLang="ja-JP"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*「教理」と「実践」のバランスがとれている状態</a:t>
            </a:r>
            <a:endParaRPr lang="en-US" altLang="ja-JP"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これは神の御心に沿った働きであり、精錬される</a:t>
            </a:r>
            <a:endParaRPr lang="en-US" altLang="ja-JP"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⑶「木、草、わらを使って建てた」とは</a:t>
            </a:r>
            <a:endParaRPr lang="en-US" altLang="ja-JP" sz="14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教えが間違えていたり、正しい実践がなされていない状態</a:t>
            </a:r>
            <a:endParaRPr lang="en-US" altLang="ja-JP" sz="12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b="0" dirty="0" smtClean="0"/>
              <a:t>　または告白されていない罪をもった生活であり、これは焼かれる　</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40</a:t>
            </a:fld>
            <a:endParaRPr lang="en-US" altLang="ja-JP" dirty="0"/>
          </a:p>
        </p:txBody>
      </p:sp>
    </p:spTree>
    <p:extLst>
      <p:ext uri="{BB962C8B-B14F-4D97-AF65-F5344CB8AC3E}">
        <p14:creationId xmlns:p14="http://schemas.microsoft.com/office/powerpoint/2010/main" val="2608741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S64</a:t>
            </a:r>
            <a:r>
              <a:rPr kumimoji="1" lang="ja-JP" altLang="en-US" dirty="0" smtClean="0"/>
              <a:t>：</a:t>
            </a:r>
            <a:r>
              <a:rPr kumimoji="1" lang="en-US" altLang="ja-JP" dirty="0" smtClean="0"/>
              <a:t>9</a:t>
            </a:r>
            <a:r>
              <a:rPr kumimoji="1" lang="ja-JP" altLang="en-US" dirty="0" smtClean="0"/>
              <a:t>分程度</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41</a:t>
            </a:fld>
            <a:endParaRPr lang="en-US" altLang="ja-JP" dirty="0"/>
          </a:p>
        </p:txBody>
      </p:sp>
    </p:spTree>
    <p:extLst>
      <p:ext uri="{BB962C8B-B14F-4D97-AF65-F5344CB8AC3E}">
        <p14:creationId xmlns:p14="http://schemas.microsoft.com/office/powerpoint/2010/main" val="1725651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42</a:t>
            </a:fld>
            <a:endParaRPr lang="en-US" altLang="ja-JP" dirty="0"/>
          </a:p>
        </p:txBody>
      </p:sp>
    </p:spTree>
    <p:extLst>
      <p:ext uri="{BB962C8B-B14F-4D97-AF65-F5344CB8AC3E}">
        <p14:creationId xmlns:p14="http://schemas.microsoft.com/office/powerpoint/2010/main" val="1522913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43</a:t>
            </a:fld>
            <a:endParaRPr lang="en-US" altLang="ja-JP" dirty="0"/>
          </a:p>
        </p:txBody>
      </p:sp>
    </p:spTree>
    <p:extLst>
      <p:ext uri="{BB962C8B-B14F-4D97-AF65-F5344CB8AC3E}">
        <p14:creationId xmlns:p14="http://schemas.microsoft.com/office/powerpoint/2010/main" val="3869097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■一度、天と地は消え去る</a:t>
            </a:r>
            <a:endParaRPr kumimoji="1" lang="ja-JP" altLang="en-US" b="1" u="sng"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44</a:t>
            </a:fld>
            <a:endParaRPr lang="en-US" altLang="ja-JP" dirty="0"/>
          </a:p>
        </p:txBody>
      </p:sp>
    </p:spTree>
    <p:extLst>
      <p:ext uri="{BB962C8B-B14F-4D97-AF65-F5344CB8AC3E}">
        <p14:creationId xmlns:p14="http://schemas.microsoft.com/office/powerpoint/2010/main" val="120349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45</a:t>
            </a:fld>
            <a:endParaRPr lang="en-US" altLang="ja-JP" dirty="0"/>
          </a:p>
        </p:txBody>
      </p:sp>
    </p:spTree>
    <p:extLst>
      <p:ext uri="{BB962C8B-B14F-4D97-AF65-F5344CB8AC3E}">
        <p14:creationId xmlns:p14="http://schemas.microsoft.com/office/powerpoint/2010/main" val="2997536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46</a:t>
            </a:fld>
            <a:endParaRPr lang="en-US" altLang="ja-JP" dirty="0"/>
          </a:p>
        </p:txBody>
      </p:sp>
    </p:spTree>
    <p:extLst>
      <p:ext uri="{BB962C8B-B14F-4D97-AF65-F5344CB8AC3E}">
        <p14:creationId xmlns:p14="http://schemas.microsoft.com/office/powerpoint/2010/main" val="1668722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47</a:t>
            </a:fld>
            <a:endParaRPr lang="en-US" altLang="ja-JP" dirty="0"/>
          </a:p>
        </p:txBody>
      </p:sp>
    </p:spTree>
    <p:extLst>
      <p:ext uri="{BB962C8B-B14F-4D97-AF65-F5344CB8AC3E}">
        <p14:creationId xmlns:p14="http://schemas.microsoft.com/office/powerpoint/2010/main" val="2909789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48</a:t>
            </a:fld>
            <a:endParaRPr lang="en-US" altLang="ja-JP" dirty="0"/>
          </a:p>
        </p:txBody>
      </p:sp>
    </p:spTree>
    <p:extLst>
      <p:ext uri="{BB962C8B-B14F-4D97-AF65-F5344CB8AC3E}">
        <p14:creationId xmlns:p14="http://schemas.microsoft.com/office/powerpoint/2010/main" val="2221974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49</a:t>
            </a:fld>
            <a:endParaRPr lang="en-US" altLang="ja-JP" dirty="0"/>
          </a:p>
        </p:txBody>
      </p:sp>
    </p:spTree>
    <p:extLst>
      <p:ext uri="{BB962C8B-B14F-4D97-AF65-F5344CB8AC3E}">
        <p14:creationId xmlns:p14="http://schemas.microsoft.com/office/powerpoint/2010/main" val="268543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■聖書全体あるいは黙示録を解釈する上での大前提とる　</a:t>
            </a:r>
            <a:r>
              <a:rPr kumimoji="1" lang="en-US" altLang="ja-JP" b="1" u="sng" dirty="0" smtClean="0"/>
              <a:t>30</a:t>
            </a:r>
            <a:r>
              <a:rPr kumimoji="1" lang="ja-JP" altLang="en-US" b="1" u="sng" dirty="0" smtClean="0"/>
              <a:t>秒</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a:t>
            </a:fld>
            <a:endParaRPr lang="en-US" altLang="ja-JP" dirty="0"/>
          </a:p>
        </p:txBody>
      </p:sp>
    </p:spTree>
    <p:extLst>
      <p:ext uri="{BB962C8B-B14F-4D97-AF65-F5344CB8AC3E}">
        <p14:creationId xmlns:p14="http://schemas.microsoft.com/office/powerpoint/2010/main" val="3675637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50</a:t>
            </a:fld>
            <a:endParaRPr lang="en-US" altLang="ja-JP" dirty="0"/>
          </a:p>
        </p:txBody>
      </p:sp>
    </p:spTree>
    <p:extLst>
      <p:ext uri="{BB962C8B-B14F-4D97-AF65-F5344CB8AC3E}">
        <p14:creationId xmlns:p14="http://schemas.microsoft.com/office/powerpoint/2010/main" val="34981957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51</a:t>
            </a:fld>
            <a:endParaRPr lang="en-US" altLang="ja-JP" dirty="0"/>
          </a:p>
        </p:txBody>
      </p:sp>
    </p:spTree>
    <p:extLst>
      <p:ext uri="{BB962C8B-B14F-4D97-AF65-F5344CB8AC3E}">
        <p14:creationId xmlns:p14="http://schemas.microsoft.com/office/powerpoint/2010/main" val="4231234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3</a:t>
            </a:r>
            <a:r>
              <a:rPr kumimoji="1" lang="ja-JP" altLang="en-US" b="1" u="sng" dirty="0" err="1" smtClean="0"/>
              <a:t>つの</a:t>
            </a:r>
            <a:r>
              <a:rPr kumimoji="1" lang="ja-JP" altLang="en-US" b="1" u="sng" dirty="0" smtClean="0"/>
              <a:t>書物について</a:t>
            </a:r>
            <a:endParaRPr kumimoji="1" lang="en-US" altLang="ja-JP" b="1" u="sng" dirty="0" smtClean="0"/>
          </a:p>
          <a:p>
            <a:r>
              <a:rPr kumimoji="1" lang="en-US" altLang="ja-JP" dirty="0" smtClean="0"/>
              <a:t>(1)</a:t>
            </a:r>
            <a:r>
              <a:rPr kumimoji="1" lang="ja-JP" altLang="en-US" dirty="0" smtClean="0"/>
              <a:t>その他、黙示録には巻物が</a:t>
            </a:r>
            <a:r>
              <a:rPr kumimoji="1" lang="en-US" altLang="ja-JP" dirty="0" smtClean="0"/>
              <a:t>2</a:t>
            </a:r>
            <a:r>
              <a:rPr kumimoji="1" lang="ja-JP" altLang="en-US" dirty="0" smtClean="0"/>
              <a:t>つ出て来た</a:t>
            </a:r>
            <a:endParaRPr kumimoji="1" lang="en-US" altLang="ja-JP" dirty="0" smtClean="0"/>
          </a:p>
          <a:p>
            <a:r>
              <a:rPr kumimoji="1" lang="ja-JP" altLang="en-US" dirty="0" smtClean="0"/>
              <a:t>　➀第一の巻物：</a:t>
            </a:r>
            <a:r>
              <a:rPr kumimoji="1" lang="en-US" altLang="ja-JP" dirty="0" smtClean="0"/>
              <a:t>7</a:t>
            </a:r>
            <a:r>
              <a:rPr kumimoji="1" lang="ja-JP" altLang="en-US" dirty="0" err="1" smtClean="0"/>
              <a:t>つの</a:t>
            </a:r>
            <a:r>
              <a:rPr kumimoji="1" lang="ja-JP" altLang="en-US" dirty="0" smtClean="0"/>
              <a:t>封印で閉じられた巻物</a:t>
            </a:r>
            <a:endParaRPr kumimoji="1" lang="en-US" altLang="ja-JP" dirty="0" smtClean="0"/>
          </a:p>
          <a:p>
            <a:r>
              <a:rPr kumimoji="1" lang="ja-JP" altLang="en-US" dirty="0" smtClean="0"/>
              <a:t>　②第二の巻物：小さくて、開かれたもの</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52</a:t>
            </a:fld>
            <a:endParaRPr lang="en-US" altLang="ja-JP" dirty="0"/>
          </a:p>
        </p:txBody>
      </p:sp>
    </p:spTree>
    <p:extLst>
      <p:ext uri="{BB962C8B-B14F-4D97-AF65-F5344CB8AC3E}">
        <p14:creationId xmlns:p14="http://schemas.microsoft.com/office/powerpoint/2010/main" val="3221859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S65</a:t>
            </a:r>
            <a:r>
              <a:rPr kumimoji="1" lang="ja-JP" altLang="en-US" dirty="0" smtClean="0"/>
              <a:t>：</a:t>
            </a:r>
            <a:r>
              <a:rPr kumimoji="1" lang="en-US" altLang="ja-JP" dirty="0" smtClean="0"/>
              <a:t>18</a:t>
            </a:r>
            <a:r>
              <a:rPr kumimoji="1" lang="ja-JP" altLang="en-US" dirty="0" smtClean="0"/>
              <a:t>分程度</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53</a:t>
            </a:fld>
            <a:endParaRPr lang="en-US" altLang="ja-JP" dirty="0"/>
          </a:p>
        </p:txBody>
      </p:sp>
    </p:spTree>
    <p:extLst>
      <p:ext uri="{BB962C8B-B14F-4D97-AF65-F5344CB8AC3E}">
        <p14:creationId xmlns:p14="http://schemas.microsoft.com/office/powerpoint/2010/main" val="2430940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54</a:t>
            </a:fld>
            <a:endParaRPr lang="en-US" altLang="ja-JP" dirty="0"/>
          </a:p>
        </p:txBody>
      </p:sp>
    </p:spTree>
    <p:extLst>
      <p:ext uri="{BB962C8B-B14F-4D97-AF65-F5344CB8AC3E}">
        <p14:creationId xmlns:p14="http://schemas.microsoft.com/office/powerpoint/2010/main" val="3706839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a:t>
            </a:r>
            <a:r>
              <a:rPr lang="en-US" altLang="ja-JP" sz="1200" b="1" u="sng"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ja-JP" altLang="en-US" sz="1200" b="1" u="sng"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コリント</a:t>
            </a:r>
            <a:r>
              <a:rPr lang="en-US" altLang="ja-JP" sz="1200" b="1" u="sng"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15:23</a:t>
            </a:r>
            <a:r>
              <a:rPr lang="ja-JP" altLang="en-US" sz="1200" b="1" u="sng"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「眠った者の初穂として」</a:t>
            </a:r>
            <a:endParaRPr lang="en-US" altLang="ja-JP" sz="1200" b="1" u="sng"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en-US" altLang="ja-JP" dirty="0" smtClean="0"/>
              <a:t>(1)</a:t>
            </a:r>
            <a:r>
              <a:rPr kumimoji="1" lang="ja-JP" altLang="en-US" dirty="0" smtClean="0"/>
              <a:t>パウロは主の復活を、「眠った者の初穂として死者の中からよみがえった」と表現している</a:t>
            </a:r>
            <a:endParaRPr kumimoji="1" lang="en-US" altLang="ja-JP" dirty="0" smtClean="0"/>
          </a:p>
          <a:p>
            <a:r>
              <a:rPr kumimoji="1" lang="en-US" altLang="ja-JP" dirty="0" smtClean="0"/>
              <a:t>(2)</a:t>
            </a:r>
            <a:r>
              <a:rPr kumimoji="1" lang="ja-JP" altLang="en-US" dirty="0" smtClean="0"/>
              <a:t>背景としては、レビ</a:t>
            </a:r>
            <a:r>
              <a:rPr kumimoji="1" lang="en-US" altLang="ja-JP" dirty="0" smtClean="0"/>
              <a:t>23</a:t>
            </a:r>
            <a:r>
              <a:rPr kumimoji="1" lang="ja-JP" altLang="en-US" dirty="0" smtClean="0">
                <a:sym typeface="Wingdings" panose="05000000000000000000" pitchFamily="2" charset="2"/>
              </a:rPr>
              <a:t>：</a:t>
            </a:r>
            <a:r>
              <a:rPr kumimoji="1" lang="en-US" altLang="ja-JP" dirty="0" smtClean="0">
                <a:sym typeface="Wingdings" panose="05000000000000000000" pitchFamily="2" charset="2"/>
              </a:rPr>
              <a:t>10</a:t>
            </a:r>
            <a:r>
              <a:rPr kumimoji="1" lang="ja-JP" altLang="en-US" dirty="0" smtClean="0">
                <a:sym typeface="Wingdings" panose="05000000000000000000" pitchFamily="2" charset="2"/>
              </a:rPr>
              <a:t>～</a:t>
            </a:r>
            <a:r>
              <a:rPr kumimoji="1" lang="en-US" altLang="ja-JP" dirty="0" smtClean="0">
                <a:sym typeface="Wingdings" panose="05000000000000000000" pitchFamily="2" charset="2"/>
              </a:rPr>
              <a:t>11</a:t>
            </a:r>
            <a:r>
              <a:rPr kumimoji="1" lang="ja-JP" altLang="en-US" dirty="0" smtClean="0">
                <a:sym typeface="Wingdings" panose="05000000000000000000" pitchFamily="2" charset="2"/>
              </a:rPr>
              <a:t>に記された主の</a:t>
            </a:r>
            <a:r>
              <a:rPr kumimoji="1" lang="en-US" altLang="ja-JP" dirty="0" smtClean="0">
                <a:sym typeface="Wingdings" panose="05000000000000000000" pitchFamily="2" charset="2"/>
              </a:rPr>
              <a:t>7</a:t>
            </a:r>
            <a:r>
              <a:rPr kumimoji="1" lang="ja-JP" altLang="en-US" dirty="0" smtClean="0">
                <a:sym typeface="Wingdings" panose="05000000000000000000" pitchFamily="2" charset="2"/>
              </a:rPr>
              <a:t>の例祭の「初穂の祭り」がある</a:t>
            </a:r>
            <a:endParaRPr kumimoji="1" lang="en-US" altLang="ja-JP" dirty="0" smtClean="0">
              <a:sym typeface="Wingdings" panose="05000000000000000000" pitchFamily="2" charset="2"/>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55</a:t>
            </a:fld>
            <a:endParaRPr lang="en-US" altLang="ja-JP" dirty="0"/>
          </a:p>
        </p:txBody>
      </p:sp>
    </p:spTree>
    <p:extLst>
      <p:ext uri="{BB962C8B-B14F-4D97-AF65-F5344CB8AC3E}">
        <p14:creationId xmlns:p14="http://schemas.microsoft.com/office/powerpoint/2010/main" val="15562533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■携挙の</a:t>
            </a:r>
            <a:r>
              <a:rPr kumimoji="1" lang="en-US" altLang="ja-JP" b="1" u="sng" dirty="0" smtClean="0"/>
              <a:t>7</a:t>
            </a:r>
            <a:r>
              <a:rPr kumimoji="1" lang="ja-JP" altLang="en-US" b="1" u="sng" dirty="0" smtClean="0"/>
              <a:t>ステップについて解説されている</a:t>
            </a:r>
            <a:endParaRPr kumimoji="1" lang="en-US" altLang="ja-JP" b="1" u="sng" dirty="0" smtClean="0"/>
          </a:p>
          <a:p>
            <a:r>
              <a:rPr kumimoji="1" lang="ja-JP" altLang="en-US" b="1" dirty="0" smtClean="0"/>
              <a:t>⑴</a:t>
            </a:r>
            <a:r>
              <a:rPr kumimoji="1" lang="en-US" altLang="ja-JP" b="1" dirty="0" smtClean="0"/>
              <a:t>STEP</a:t>
            </a:r>
            <a:r>
              <a:rPr kumimoji="1" lang="ja-JP" altLang="en-US" b="1" dirty="0" smtClean="0"/>
              <a:t>：「主ご自身、天から下って来られる」</a:t>
            </a:r>
            <a:endParaRPr kumimoji="1" lang="en-US" altLang="ja-JP" b="1" dirty="0" smtClean="0"/>
          </a:p>
          <a:p>
            <a:r>
              <a:rPr kumimoji="1" lang="ja-JP" altLang="en-US" b="1" dirty="0" smtClean="0"/>
              <a:t>⑵</a:t>
            </a:r>
            <a:r>
              <a:rPr kumimoji="1" lang="en-US" altLang="ja-JP" b="1" dirty="0" smtClean="0"/>
              <a:t>STEP</a:t>
            </a:r>
            <a:r>
              <a:rPr kumimoji="1" lang="ja-JP" altLang="en-US" b="1" dirty="0" smtClean="0"/>
              <a:t>：「号令と」</a:t>
            </a:r>
            <a:endParaRPr kumimoji="1" lang="en-US" altLang="ja-JP" b="1" dirty="0" smtClean="0"/>
          </a:p>
          <a:p>
            <a:r>
              <a:rPr kumimoji="1" lang="ja-JP" altLang="en-US" dirty="0" smtClean="0"/>
              <a:t>　➀軍の総司令官が発する命令の声である</a:t>
            </a:r>
            <a:endParaRPr kumimoji="1" lang="en-US" altLang="ja-JP" dirty="0" smtClean="0"/>
          </a:p>
          <a:p>
            <a:r>
              <a:rPr kumimoji="1" lang="ja-JP" altLang="en-US" dirty="0" smtClean="0"/>
              <a:t>　②その命令で、死者の復活と生者の天への引き上げが起こる</a:t>
            </a:r>
            <a:endParaRPr kumimoji="1" lang="en-US" altLang="ja-JP" dirty="0" smtClean="0"/>
          </a:p>
          <a:p>
            <a:r>
              <a:rPr kumimoji="1" lang="ja-JP" altLang="en-US" b="1" dirty="0" smtClean="0"/>
              <a:t>⑶</a:t>
            </a:r>
            <a:r>
              <a:rPr kumimoji="1" lang="en-US" altLang="ja-JP" b="1" dirty="0" smtClean="0"/>
              <a:t>STEP</a:t>
            </a:r>
            <a:r>
              <a:rPr kumimoji="1" lang="ja-JP" altLang="en-US" b="1" dirty="0" smtClean="0"/>
              <a:t>：「御使いのかしらの声と」</a:t>
            </a:r>
            <a:endParaRPr kumimoji="1" lang="en-US" altLang="ja-JP" b="1" dirty="0" smtClean="0"/>
          </a:p>
          <a:p>
            <a:r>
              <a:rPr kumimoji="1" lang="ja-JP" altLang="en-US" dirty="0" smtClean="0"/>
              <a:t>　➀天使長ミカエルが用いられる</a:t>
            </a:r>
            <a:endParaRPr kumimoji="1" lang="en-US" altLang="ja-JP" dirty="0" smtClean="0"/>
          </a:p>
          <a:p>
            <a:r>
              <a:rPr kumimoji="1" lang="ja-JP" altLang="en-US" dirty="0" smtClean="0"/>
              <a:t>　②総司令官が命令を出し、副官がそれを復唱するということであろう</a:t>
            </a:r>
            <a:endParaRPr kumimoji="1" lang="en-US" altLang="ja-JP" dirty="0" smtClean="0"/>
          </a:p>
          <a:p>
            <a:r>
              <a:rPr kumimoji="1" lang="ja-JP" altLang="en-US" dirty="0" smtClean="0"/>
              <a:t>　③イエスが命令を出し、天使長の復唱によって計画が動き始める</a:t>
            </a:r>
            <a:endParaRPr kumimoji="1" lang="en-US" altLang="ja-JP" dirty="0" smtClean="0"/>
          </a:p>
          <a:p>
            <a:r>
              <a:rPr kumimoji="1" lang="ja-JP" altLang="en-US" b="1" dirty="0" smtClean="0"/>
              <a:t>⑷</a:t>
            </a:r>
            <a:r>
              <a:rPr kumimoji="1" lang="en-US" altLang="ja-JP" b="1" dirty="0" smtClean="0"/>
              <a:t>STEP</a:t>
            </a:r>
            <a:r>
              <a:rPr kumimoji="1" lang="ja-JP" altLang="en-US" b="1" dirty="0" smtClean="0"/>
              <a:t>：「神のラッパの響きのうちに」</a:t>
            </a:r>
            <a:endParaRPr kumimoji="1" lang="en-US" altLang="ja-JP" b="1" dirty="0" smtClean="0"/>
          </a:p>
          <a:p>
            <a:r>
              <a:rPr kumimoji="1" lang="ja-JP" altLang="en-US" dirty="0" smtClean="0"/>
              <a:t>　➀ラッパの音は、戦争や礼拝に民を招集するためのものである</a:t>
            </a:r>
            <a:endParaRPr kumimoji="1" lang="en-US" altLang="ja-JP" dirty="0" smtClean="0"/>
          </a:p>
          <a:p>
            <a:r>
              <a:rPr kumimoji="1" lang="ja-JP" altLang="en-US" dirty="0" smtClean="0"/>
              <a:t>　②ラッパの響きが、携挙が起こるための引き金となる</a:t>
            </a:r>
            <a:endParaRPr kumimoji="1" lang="en-US" altLang="ja-JP" dirty="0" smtClean="0"/>
          </a:p>
          <a:p>
            <a:r>
              <a:rPr kumimoji="1" lang="ja-JP" altLang="en-US" b="1" dirty="0" smtClean="0"/>
              <a:t>⑸</a:t>
            </a:r>
            <a:r>
              <a:rPr kumimoji="1" lang="en-US" altLang="ja-JP" b="1" dirty="0" smtClean="0"/>
              <a:t>STEP</a:t>
            </a:r>
            <a:r>
              <a:rPr kumimoji="1" lang="ja-JP" altLang="en-US" b="1" dirty="0" smtClean="0"/>
              <a:t>：「キリストにある死者が、まず初めによみがえり」</a:t>
            </a:r>
            <a:endParaRPr kumimoji="1" lang="en-US" altLang="ja-JP" b="1" dirty="0" smtClean="0"/>
          </a:p>
          <a:p>
            <a:r>
              <a:rPr kumimoji="1" lang="ja-JP" altLang="en-US" dirty="0" smtClean="0"/>
              <a:t>　➀死んだ聖徒が携挙から漏れることはない</a:t>
            </a:r>
            <a:endParaRPr kumimoji="1" lang="en-US" altLang="ja-JP" dirty="0" smtClean="0"/>
          </a:p>
          <a:p>
            <a:r>
              <a:rPr kumimoji="1" lang="ja-JP" altLang="en-US" dirty="0" smtClean="0"/>
              <a:t>　②「キリストにある」とは、聖霊のバプテスマによって教会の一員となった者</a:t>
            </a:r>
            <a:endParaRPr kumimoji="1" lang="en-US" altLang="ja-JP" dirty="0" smtClean="0"/>
          </a:p>
          <a:p>
            <a:r>
              <a:rPr kumimoji="1" lang="ja-JP" altLang="en-US" dirty="0" smtClean="0"/>
              <a:t>　③旧約時代の聖徒たちの復活は、先になってから起こることである。</a:t>
            </a:r>
            <a:endParaRPr kumimoji="1" lang="en-US" altLang="ja-JP" dirty="0" smtClean="0"/>
          </a:p>
          <a:p>
            <a:r>
              <a:rPr kumimoji="1" lang="ja-JP" altLang="en-US" b="1" dirty="0" smtClean="0"/>
              <a:t>⑹</a:t>
            </a:r>
            <a:r>
              <a:rPr kumimoji="1" lang="en-US" altLang="ja-JP" b="1" dirty="0" smtClean="0"/>
              <a:t>STEP</a:t>
            </a:r>
            <a:r>
              <a:rPr kumimoji="1" lang="ja-JP" altLang="en-US" b="1" dirty="0" smtClean="0"/>
              <a:t>：「次に、生き残っている私たちが、たちまち彼らといっしょに雲の中に一挙に引き上げられ」</a:t>
            </a:r>
            <a:endParaRPr kumimoji="1" lang="en-US" altLang="ja-JP" b="1" dirty="0" smtClean="0"/>
          </a:p>
          <a:p>
            <a:r>
              <a:rPr kumimoji="1" lang="ja-JP" altLang="en-US" dirty="0" smtClean="0"/>
              <a:t>　➀生きている聖徒たちが、例外なしに天に引き上げられる</a:t>
            </a:r>
            <a:endParaRPr kumimoji="1" lang="en-US" altLang="ja-JP" dirty="0" smtClean="0"/>
          </a:p>
          <a:p>
            <a:r>
              <a:rPr kumimoji="1" lang="ja-JP" altLang="en-US" b="1" dirty="0" smtClean="0"/>
              <a:t>⑺</a:t>
            </a:r>
            <a:r>
              <a:rPr kumimoji="1" lang="en-US" altLang="ja-JP" b="1" dirty="0" smtClean="0"/>
              <a:t>STEP</a:t>
            </a:r>
            <a:r>
              <a:rPr kumimoji="1" lang="ja-JP" altLang="en-US" b="1" dirty="0" smtClean="0"/>
              <a:t>：「</a:t>
            </a:r>
            <a:r>
              <a:rPr lang="ja-JP" altLang="ja-JP" sz="1200" b="1" dirty="0" smtClean="0">
                <a:solidFill>
                  <a:schemeClr val="bg1"/>
                </a:solidFill>
                <a:latin typeface="HGS創英角ﾎﾟｯﾌﾟ体" panose="040B0A00000000000000" pitchFamily="50" charset="-128"/>
                <a:ea typeface="HGS創英角ﾎﾟｯﾌﾟ体" panose="040B0A00000000000000" pitchFamily="50" charset="-128"/>
              </a:rPr>
              <a:t>空中で主と会うのです。このようにして、私たちは、いつまでも主とともにいることになります</a:t>
            </a:r>
            <a:r>
              <a:rPr kumimoji="1" lang="ja-JP" altLang="en-US" b="1" dirty="0" smtClean="0"/>
              <a:t>」</a:t>
            </a:r>
            <a:endParaRPr kumimoji="1" lang="en-US" altLang="ja-JP" b="1" dirty="0" smtClean="0"/>
          </a:p>
          <a:p>
            <a:r>
              <a:rPr kumimoji="1" lang="ja-JP" altLang="en-US" dirty="0" smtClean="0"/>
              <a:t>　➀復活した聖徒たちと引き上げられた聖徒たちが、いっしょに空中で主と会う</a:t>
            </a:r>
            <a:endParaRPr kumimoji="1" lang="en-US" altLang="ja-JP" dirty="0" smtClean="0"/>
          </a:p>
          <a:p>
            <a:r>
              <a:rPr kumimoji="1" lang="ja-JP" altLang="en-US" b="0" dirty="0" smtClean="0"/>
              <a:t>■</a:t>
            </a:r>
            <a:r>
              <a:rPr kumimoji="1" lang="ja-JP" altLang="en-US" b="1" dirty="0" smtClean="0"/>
              <a:t>これはヨハ</a:t>
            </a:r>
            <a:r>
              <a:rPr kumimoji="1" lang="en-US" altLang="ja-JP" b="1" dirty="0" smtClean="0"/>
              <a:t>14</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1</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3</a:t>
            </a:r>
            <a:r>
              <a:rPr kumimoji="1" lang="ja-JP" altLang="en-US" b="1" dirty="0" smtClean="0">
                <a:sym typeface="Wingdings" panose="05000000000000000000" pitchFamily="2" charset="2"/>
              </a:rPr>
              <a:t>「永遠の住まい」の御言葉の成就を含む</a:t>
            </a:r>
            <a:endParaRPr kumimoji="1" lang="en-US" altLang="ja-JP" b="1" dirty="0" smtClean="0">
              <a:sym typeface="Wingdings" panose="05000000000000000000" pitchFamily="2" charset="2"/>
            </a:endParaRPr>
          </a:p>
          <a:p>
            <a:r>
              <a:rPr kumimoji="1" lang="ja-JP" altLang="en-US" dirty="0" smtClean="0">
                <a:sym typeface="Wingdings" panose="05000000000000000000" pitchFamily="2" charset="2"/>
              </a:rPr>
              <a:t>　　・聖書の中の至聖所</a:t>
            </a:r>
            <a:r>
              <a:rPr kumimoji="1" lang="en-US" altLang="ja-JP" dirty="0" smtClean="0">
                <a:sym typeface="Wingdings" panose="05000000000000000000" pitchFamily="2" charset="2"/>
              </a:rPr>
              <a:t>(</a:t>
            </a:r>
            <a:r>
              <a:rPr kumimoji="1" lang="ja-JP" altLang="en-US" dirty="0" smtClean="0">
                <a:sym typeface="Wingdings" panose="05000000000000000000" pitchFamily="2" charset="2"/>
              </a:rPr>
              <a:t>ヨハネ</a:t>
            </a:r>
            <a:r>
              <a:rPr kumimoji="1" lang="en-US" altLang="ja-JP" dirty="0" smtClean="0">
                <a:sym typeface="Wingdings" panose="05000000000000000000" pitchFamily="2" charset="2"/>
              </a:rPr>
              <a:t>14</a:t>
            </a:r>
            <a:r>
              <a:rPr kumimoji="1" lang="ja-JP" altLang="en-US" dirty="0" smtClean="0">
                <a:sym typeface="Wingdings" panose="05000000000000000000" pitchFamily="2" charset="2"/>
              </a:rPr>
              <a:t>～</a:t>
            </a:r>
            <a:r>
              <a:rPr kumimoji="1" lang="en-US" altLang="ja-JP" dirty="0" smtClean="0">
                <a:sym typeface="Wingdings" panose="05000000000000000000" pitchFamily="2" charset="2"/>
              </a:rPr>
              <a:t>17</a:t>
            </a:r>
            <a:r>
              <a:rPr kumimoji="1" lang="ja-JP" altLang="en-US" dirty="0" smtClean="0">
                <a:sym typeface="Wingdings" panose="05000000000000000000" pitchFamily="2" charset="2"/>
              </a:rPr>
              <a:t>章</a:t>
            </a:r>
            <a:r>
              <a:rPr kumimoji="1" lang="en-US" altLang="ja-JP" dirty="0" smtClean="0">
                <a:sym typeface="Wingdings" panose="05000000000000000000" pitchFamily="2" charset="2"/>
              </a:rPr>
              <a:t>)</a:t>
            </a:r>
            <a:r>
              <a:rPr kumimoji="1" lang="ja-JP" altLang="en-US" dirty="0" smtClean="0">
                <a:sym typeface="Wingdings" panose="05000000000000000000" pitchFamily="2" charset="2"/>
              </a:rPr>
              <a:t>といわれる箇所</a:t>
            </a:r>
            <a:endParaRPr kumimoji="1" lang="en-US" altLang="ja-JP" dirty="0" smtClean="0">
              <a:sym typeface="Wingdings" panose="05000000000000000000" pitchFamily="2" charset="2"/>
            </a:endParaRPr>
          </a:p>
          <a:p>
            <a:r>
              <a:rPr kumimoji="1" lang="ja-JP" altLang="en-US" dirty="0" smtClean="0">
                <a:sym typeface="Wingdings" panose="05000000000000000000" pitchFamily="2" charset="2"/>
              </a:rPr>
              <a:t>　　・福音書中のイエスの</a:t>
            </a:r>
            <a:r>
              <a:rPr kumimoji="1" lang="en-US" altLang="ja-JP" dirty="0" smtClean="0">
                <a:sym typeface="Wingdings" panose="05000000000000000000" pitchFamily="2" charset="2"/>
              </a:rPr>
              <a:t>7</a:t>
            </a:r>
            <a:r>
              <a:rPr kumimoji="1" lang="ja-JP" altLang="en-US" dirty="0" err="1" smtClean="0">
                <a:sym typeface="Wingdings" panose="05000000000000000000" pitchFamily="2" charset="2"/>
              </a:rPr>
              <a:t>つの</a:t>
            </a:r>
            <a:r>
              <a:rPr kumimoji="1" lang="ja-JP" altLang="en-US" dirty="0" smtClean="0">
                <a:sym typeface="Wingdings" panose="05000000000000000000" pitchFamily="2" charset="2"/>
              </a:rPr>
              <a:t>説教の</a:t>
            </a:r>
            <a:r>
              <a:rPr kumimoji="1" lang="en-US" altLang="ja-JP" dirty="0" smtClean="0">
                <a:sym typeface="Wingdings" panose="05000000000000000000" pitchFamily="2" charset="2"/>
              </a:rPr>
              <a:t>7</a:t>
            </a:r>
            <a:r>
              <a:rPr kumimoji="1" lang="ja-JP" altLang="en-US" dirty="0" smtClean="0">
                <a:sym typeface="Wingdings" panose="05000000000000000000" pitchFamily="2" charset="2"/>
              </a:rPr>
              <a:t>番目</a:t>
            </a:r>
            <a:endParaRPr kumimoji="1" lang="en-US" altLang="ja-JP" dirty="0" smtClean="0">
              <a:sym typeface="Wingdings" panose="05000000000000000000" pitchFamily="2" charset="2"/>
            </a:endParaRPr>
          </a:p>
          <a:p>
            <a:r>
              <a:rPr kumimoji="1" lang="ja-JP" altLang="en-US" dirty="0" smtClean="0">
                <a:sym typeface="Wingdings" panose="05000000000000000000" pitchFamily="2" charset="2"/>
              </a:rPr>
              <a:t>　　・きわめて霊的に深い内容となっている</a:t>
            </a:r>
            <a:endParaRPr kumimoji="1" lang="en-US" altLang="ja-JP" dirty="0" smtClean="0">
              <a:sym typeface="Wingdings" panose="05000000000000000000" pitchFamily="2" charset="2"/>
            </a:endParaRPr>
          </a:p>
          <a:p>
            <a:r>
              <a:rPr kumimoji="1" lang="ja-JP" altLang="en-US" dirty="0" smtClean="0">
                <a:sym typeface="Wingdings" panose="05000000000000000000" pitchFamily="2" charset="2"/>
              </a:rPr>
              <a:t>　　・ユダが去ってからの食卓での会話</a:t>
            </a:r>
            <a:endParaRPr kumimoji="1" lang="en-US" altLang="ja-JP"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ym typeface="Wingdings" panose="05000000000000000000" pitchFamily="2" charset="2"/>
              </a:rPr>
              <a:t>　　・携挙のタイミングについては何も教えていない。</a:t>
            </a:r>
            <a:endParaRPr kumimoji="1" lang="en-US" altLang="ja-JP" dirty="0" smtClean="0"/>
          </a:p>
          <a:p>
            <a:r>
              <a:rPr kumimoji="1" lang="ja-JP" altLang="en-US" dirty="0" smtClean="0">
                <a:sym typeface="Wingdings" panose="05000000000000000000" pitchFamily="2" charset="2"/>
              </a:rPr>
              <a:t>　　・聖徒たちを天に迎えるためにイエスが戻ってくるという約束</a:t>
            </a:r>
            <a:endParaRPr kumimoji="1" lang="en-US" altLang="ja-JP" dirty="0" smtClean="0">
              <a:sym typeface="Wingdings" panose="05000000000000000000" pitchFamily="2" charset="2"/>
            </a:endParaRPr>
          </a:p>
          <a:p>
            <a:r>
              <a:rPr kumimoji="1" lang="ja-JP" altLang="en-US" dirty="0" smtClean="0">
                <a:sym typeface="Wingdings" panose="05000000000000000000" pitchFamily="2" charset="2"/>
              </a:rPr>
              <a:t>　　・患難期前携挙説とイエスのこの約束とは調和する　　</a:t>
            </a:r>
            <a:endParaRPr kumimoji="1" lang="en-US" altLang="ja-JP" dirty="0" smtClean="0">
              <a:sym typeface="Wingdings" panose="05000000000000000000" pitchFamily="2" charset="2"/>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56</a:t>
            </a:fld>
            <a:endParaRPr lang="en-US" altLang="ja-JP" dirty="0"/>
          </a:p>
        </p:txBody>
      </p:sp>
    </p:spTree>
    <p:extLst>
      <p:ext uri="{BB962C8B-B14F-4D97-AF65-F5344CB8AC3E}">
        <p14:creationId xmlns:p14="http://schemas.microsoft.com/office/powerpoint/2010/main" val="20910428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■「主の</a:t>
            </a:r>
            <a:r>
              <a:rPr kumimoji="1" lang="en-US" altLang="ja-JP" b="1" u="sng" dirty="0" smtClean="0"/>
              <a:t>7</a:t>
            </a:r>
            <a:r>
              <a:rPr kumimoji="1" lang="ja-JP" altLang="en-US" b="1" u="sng" dirty="0" err="1" smtClean="0"/>
              <a:t>つの</a:t>
            </a:r>
            <a:r>
              <a:rPr kumimoji="1" lang="ja-JP" altLang="en-US" b="1" u="sng" dirty="0" smtClean="0"/>
              <a:t>例祭」と「メシアの生涯」について</a:t>
            </a:r>
            <a:endParaRPr kumimoji="1" lang="en-US" altLang="ja-JP" b="1" u="sng" dirty="0" smtClean="0"/>
          </a:p>
          <a:p>
            <a:r>
              <a:rPr kumimoji="1" lang="ja-JP" altLang="en-US" b="1" u="sng" dirty="0" smtClean="0"/>
              <a:t>⑴初穂の祭りはメシアの復活 </a:t>
            </a:r>
            <a:r>
              <a:rPr kumimoji="1" lang="en-US" altLang="ja-JP" b="1" u="sng" dirty="0" smtClean="0"/>
              <a:t>(</a:t>
            </a:r>
            <a:r>
              <a:rPr kumimoji="1" lang="ja-JP" altLang="en-US" b="1" u="sng" dirty="0" smtClean="0"/>
              <a:t>第一の復活の初穂</a:t>
            </a:r>
            <a:r>
              <a:rPr kumimoji="1" lang="en-US" altLang="ja-JP" b="1" u="sng" dirty="0" smtClean="0"/>
              <a:t>)</a:t>
            </a:r>
            <a:r>
              <a:rPr kumimoji="1" lang="ja-JP" altLang="en-US" b="1" u="sng" dirty="0" smtClean="0"/>
              <a:t>を予表</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➀これは主の例祭の第</a:t>
            </a:r>
            <a:r>
              <a:rPr kumimoji="1" lang="en-US" altLang="ja-JP" dirty="0" smtClean="0"/>
              <a:t>3</a:t>
            </a:r>
            <a:r>
              <a:rPr kumimoji="1" lang="ja-JP" altLang="en-US" dirty="0" smtClean="0"/>
              <a:t>番目であり、</a:t>
            </a:r>
            <a:r>
              <a:rPr kumimoji="1" lang="en-US" altLang="ja-JP" dirty="0" smtClean="0"/>
              <a:t>4</a:t>
            </a:r>
            <a:r>
              <a:rPr kumimoji="1" lang="ja-JP" altLang="en-US" dirty="0" smtClean="0"/>
              <a:t>つある春の祭りの第</a:t>
            </a:r>
            <a:r>
              <a:rPr kumimoji="1" lang="en-US" altLang="ja-JP" dirty="0" smtClean="0"/>
              <a:t>3</a:t>
            </a:r>
            <a:r>
              <a:rPr kumimoji="1" lang="ja-JP" altLang="en-US" dirty="0" smtClean="0"/>
              <a:t>番目でもある</a:t>
            </a:r>
            <a:endParaRPr kumimoji="1" lang="en-US" altLang="ja-JP" dirty="0" smtClean="0"/>
          </a:p>
          <a:p>
            <a:r>
              <a:rPr kumimoji="1" lang="ja-JP" altLang="en-US" b="0" dirty="0" smtClean="0"/>
              <a:t>　②過越祭に十字架に付けられ、</a:t>
            </a:r>
            <a:r>
              <a:rPr kumimoji="1" lang="en-US" altLang="ja-JP" b="0" dirty="0" smtClean="0"/>
              <a:t>3</a:t>
            </a:r>
            <a:r>
              <a:rPr kumimoji="1" lang="ja-JP" altLang="en-US" b="0" dirty="0" smtClean="0"/>
              <a:t>日目</a:t>
            </a:r>
            <a:r>
              <a:rPr kumimoji="1" lang="en-US" altLang="ja-JP" b="0" dirty="0" smtClean="0"/>
              <a:t>(</a:t>
            </a:r>
            <a:r>
              <a:rPr kumimoji="1" lang="ja-JP" altLang="en-US" b="0" dirty="0" smtClean="0"/>
              <a:t>週の初めの日：今でいう日曜</a:t>
            </a:r>
            <a:r>
              <a:rPr kumimoji="1" lang="en-US" altLang="ja-JP" b="0" dirty="0" smtClean="0"/>
              <a:t>)</a:t>
            </a:r>
            <a:r>
              <a:rPr kumimoji="1" lang="ja-JP" altLang="en-US" b="0" dirty="0" smtClean="0"/>
              <a:t>に蘇って、これが成就</a:t>
            </a:r>
            <a:endParaRPr kumimoji="1" lang="en-US" altLang="ja-JP" b="0" dirty="0" smtClean="0"/>
          </a:p>
          <a:p>
            <a:r>
              <a:rPr kumimoji="1" lang="ja-JP" altLang="en-US" b="1" u="sng" dirty="0" smtClean="0"/>
              <a:t>⑵ラッパの祭りは、教会の携挙を予表</a:t>
            </a:r>
            <a:endParaRPr kumimoji="1" lang="en-US" altLang="ja-JP" b="1" u="sng" dirty="0" smtClean="0"/>
          </a:p>
          <a:p>
            <a:r>
              <a:rPr kumimoji="1" lang="ja-JP" altLang="en-US" dirty="0" smtClean="0"/>
              <a:t>　➀これは主の例祭の第</a:t>
            </a:r>
            <a:r>
              <a:rPr kumimoji="1" lang="en-US" altLang="ja-JP" dirty="0" smtClean="0"/>
              <a:t>5</a:t>
            </a:r>
            <a:r>
              <a:rPr kumimoji="1" lang="ja-JP" altLang="en-US" dirty="0" smtClean="0"/>
              <a:t>番目、秋の祭りの第</a:t>
            </a:r>
            <a:r>
              <a:rPr kumimoji="1" lang="en-US" altLang="ja-JP" dirty="0" smtClean="0"/>
              <a:t>1</a:t>
            </a:r>
            <a:r>
              <a:rPr kumimoji="1" lang="ja-JP" altLang="en-US" dirty="0" smtClean="0"/>
              <a:t>番目</a:t>
            </a:r>
            <a:endParaRPr kumimoji="1" lang="en-US" altLang="ja-JP" dirty="0" smtClean="0"/>
          </a:p>
          <a:p>
            <a:r>
              <a:rPr kumimoji="1" lang="ja-JP" altLang="en-US" dirty="0" smtClean="0"/>
              <a:t>　②ラッパの祭りは、教会時代の終わりに起こる携挙によって成就する</a:t>
            </a:r>
            <a:endParaRPr kumimoji="1" lang="en-US" altLang="ja-JP" dirty="0" smtClean="0"/>
          </a:p>
          <a:p>
            <a:r>
              <a:rPr kumimoji="1" lang="ja-JP" altLang="en-US" dirty="0" smtClean="0"/>
              <a:t>　　・信者</a:t>
            </a:r>
            <a:r>
              <a:rPr kumimoji="1" lang="en-US" altLang="ja-JP" dirty="0" smtClean="0"/>
              <a:t>(</a:t>
            </a:r>
            <a:r>
              <a:rPr kumimoji="1" lang="ja-JP" altLang="en-US" dirty="0" smtClean="0"/>
              <a:t>普遍的教会</a:t>
            </a:r>
            <a:r>
              <a:rPr kumimoji="1" lang="en-US" altLang="ja-JP" dirty="0" smtClean="0"/>
              <a:t>)</a:t>
            </a:r>
            <a:r>
              <a:rPr kumimoji="1" lang="ja-JP" altLang="en-US" dirty="0" smtClean="0"/>
              <a:t>は、ラッパの音とともに天に引き上げられる</a:t>
            </a:r>
            <a:endParaRPr kumimoji="1" lang="en-US" altLang="ja-JP" dirty="0" smtClean="0"/>
          </a:p>
          <a:p>
            <a:r>
              <a:rPr kumimoji="1" lang="ja-JP" altLang="en-US" dirty="0" smtClean="0"/>
              <a:t>　　・このときに</a:t>
            </a:r>
            <a:r>
              <a:rPr kumimoji="1" lang="ja-JP" altLang="en-US" u="sng" dirty="0" smtClean="0"/>
              <a:t>第一の復活の二組目</a:t>
            </a:r>
            <a:r>
              <a:rPr kumimoji="1" lang="en-US" altLang="ja-JP" u="sng" dirty="0" smtClean="0"/>
              <a:t>(</a:t>
            </a:r>
            <a:r>
              <a:rPr kumimoji="1" lang="ja-JP" altLang="en-US" u="sng" dirty="0" smtClean="0"/>
              <a:t>教会時代の聖徒</a:t>
            </a:r>
            <a:r>
              <a:rPr kumimoji="1" lang="en-US" altLang="ja-JP" u="sng" dirty="0" smtClean="0"/>
              <a:t>)</a:t>
            </a:r>
            <a:r>
              <a:rPr kumimoji="1" lang="ja-JP" altLang="en-US" dirty="0" smtClean="0"/>
              <a:t>の復活が起こる</a:t>
            </a:r>
            <a:endParaRPr kumimoji="1" lang="en-US" altLang="ja-JP" dirty="0" smtClean="0"/>
          </a:p>
          <a:p>
            <a:r>
              <a:rPr kumimoji="1" lang="ja-JP" altLang="en-US" dirty="0" smtClean="0"/>
              <a:t>　③夏の</a:t>
            </a:r>
            <a:r>
              <a:rPr kumimoji="1" lang="en-US" altLang="ja-JP" dirty="0" smtClean="0"/>
              <a:t>4</a:t>
            </a:r>
            <a:r>
              <a:rPr kumimoji="1" lang="ja-JP" altLang="en-US" dirty="0" smtClean="0"/>
              <a:t>か月の中間期</a:t>
            </a:r>
            <a:r>
              <a:rPr kumimoji="1" lang="en-US" altLang="ja-JP" dirty="0" smtClean="0"/>
              <a:t>(</a:t>
            </a:r>
            <a:r>
              <a:rPr kumimoji="1" lang="ja-JP" altLang="en-US" dirty="0" smtClean="0"/>
              <a:t>世界宣教の時代</a:t>
            </a:r>
            <a:r>
              <a:rPr kumimoji="1" lang="en-US" altLang="ja-JP" dirty="0" smtClean="0"/>
              <a:t>)</a:t>
            </a:r>
            <a:r>
              <a:rPr kumimoji="1" lang="ja-JP" altLang="en-US" dirty="0" smtClean="0"/>
              <a:t>は現代を含んでいる教会時代を予表</a:t>
            </a:r>
            <a:endParaRPr kumimoji="1" lang="en-US" altLang="ja-JP" dirty="0" smtClean="0"/>
          </a:p>
          <a:p>
            <a:r>
              <a:rPr kumimoji="1" lang="ja-JP" altLang="en-US" b="1" u="sng" dirty="0" smtClean="0"/>
              <a:t>⑶仮庵の祭りは、メシア的王国を予表</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➀これは主の例祭の第</a:t>
            </a:r>
            <a:r>
              <a:rPr kumimoji="1" lang="en-US" altLang="ja-JP" dirty="0" smtClean="0"/>
              <a:t>7</a:t>
            </a:r>
            <a:r>
              <a:rPr kumimoji="1" lang="ja-JP" altLang="en-US" dirty="0" smtClean="0"/>
              <a:t>番目であり、秋の祭りの第</a:t>
            </a:r>
            <a:r>
              <a:rPr kumimoji="1" lang="en-US" altLang="ja-JP" dirty="0" smtClean="0"/>
              <a:t>3</a:t>
            </a:r>
            <a:r>
              <a:rPr kumimoji="1" lang="ja-JP" altLang="en-US" dirty="0" smtClean="0"/>
              <a:t>番目</a:t>
            </a:r>
            <a:endParaRPr kumimoji="1" lang="en-US" altLang="ja-JP" dirty="0" smtClean="0"/>
          </a:p>
          <a:p>
            <a:r>
              <a:rPr kumimoji="1" lang="ja-JP" altLang="en-US" dirty="0" smtClean="0"/>
              <a:t>　②キリストの地上再臨の後、千年王国が地上に設立されるときに成就する</a:t>
            </a:r>
            <a:endParaRPr kumimoji="1" lang="en-US" altLang="ja-JP" dirty="0" smtClean="0"/>
          </a:p>
          <a:p>
            <a:r>
              <a:rPr kumimoji="1" lang="ja-JP" altLang="en-US" dirty="0" smtClean="0"/>
              <a:t>　　・この時に、</a:t>
            </a:r>
            <a:r>
              <a:rPr kumimoji="1" lang="ja-JP" altLang="en-US" u="sng" dirty="0" smtClean="0"/>
              <a:t>第一の復活の３組目</a:t>
            </a:r>
            <a:r>
              <a:rPr kumimoji="1" lang="en-US" altLang="ja-JP" u="sng" dirty="0" smtClean="0"/>
              <a:t>(</a:t>
            </a:r>
            <a:r>
              <a:rPr kumimoji="1" lang="ja-JP" altLang="en-US" u="sng" dirty="0" smtClean="0"/>
              <a:t>旧約時代と大患難時代の聖徒</a:t>
            </a:r>
            <a:r>
              <a:rPr kumimoji="1" lang="en-US" altLang="ja-JP" u="sng" dirty="0" smtClean="0"/>
              <a:t>)</a:t>
            </a:r>
            <a:r>
              <a:rPr kumimoji="1" lang="ja-JP" altLang="en-US" dirty="0" smtClean="0"/>
              <a:t>の復活が起こる</a:t>
            </a:r>
            <a:endParaRPr kumimoji="1" lang="en-US" altLang="ja-JP" dirty="0" smtClean="0"/>
          </a:p>
          <a:p>
            <a:r>
              <a:rPr kumimoji="1" lang="ja-JP" altLang="en-US" dirty="0" smtClean="0"/>
              <a:t>　③喜びの祭りであり、異邦人の国々も、エルサレムに上って来てこの祭りを祝うようになる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・ラッパの祭りを含め、贖罪の日、仮庵の祭りは、これから成就する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57</a:t>
            </a:fld>
            <a:endParaRPr lang="en-US" altLang="ja-JP" dirty="0"/>
          </a:p>
        </p:txBody>
      </p:sp>
    </p:spTree>
    <p:extLst>
      <p:ext uri="{BB962C8B-B14F-4D97-AF65-F5344CB8AC3E}">
        <p14:creationId xmlns:p14="http://schemas.microsoft.com/office/powerpoint/2010/main" val="36153816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■反キリストの二度目の死と復活、永遠のさばき</a:t>
            </a:r>
            <a:endParaRPr kumimoji="1" lang="en-US" altLang="ja-JP" b="1" u="sng" dirty="0" smtClean="0"/>
          </a:p>
          <a:p>
            <a:r>
              <a:rPr kumimoji="1" lang="ja-JP" altLang="en-US" b="1" u="sng" dirty="0" smtClean="0"/>
              <a:t>～反キリストと偽預言者は、生きたまま火の池に投げ込まれる～</a:t>
            </a:r>
            <a:endParaRPr kumimoji="1" lang="en-US" altLang="ja-JP" b="1" u="sng" dirty="0" smtClean="0"/>
          </a:p>
          <a:p>
            <a:r>
              <a:rPr kumimoji="1" lang="ja-JP" altLang="en-US" b="1" u="sng" dirty="0" smtClean="0"/>
              <a:t>～彼らだけで火の池で</a:t>
            </a:r>
            <a:r>
              <a:rPr kumimoji="1" lang="en-US" altLang="ja-JP" b="1" u="sng" dirty="0" smtClean="0"/>
              <a:t>1,000</a:t>
            </a:r>
            <a:r>
              <a:rPr kumimoji="1" lang="ja-JP" altLang="en-US" b="1" u="sng" dirty="0" smtClean="0"/>
              <a:t>年間過ごす～</a:t>
            </a:r>
            <a:endParaRPr kumimoji="1" lang="ja-JP" altLang="en-US" b="1" u="sng"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58</a:t>
            </a:fld>
            <a:endParaRPr lang="en-US" altLang="ja-JP" dirty="0"/>
          </a:p>
        </p:txBody>
      </p:sp>
    </p:spTree>
    <p:extLst>
      <p:ext uri="{BB962C8B-B14F-4D97-AF65-F5344CB8AC3E}">
        <p14:creationId xmlns:p14="http://schemas.microsoft.com/office/powerpoint/2010/main" val="2254952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■再臨のキリストだけが反キリストを殺せる</a:t>
            </a:r>
            <a:endParaRPr kumimoji="1" lang="ja-JP" altLang="en-US" b="1" u="sng"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59</a:t>
            </a:fld>
            <a:endParaRPr lang="en-US" altLang="ja-JP" dirty="0"/>
          </a:p>
        </p:txBody>
      </p:sp>
    </p:spTree>
    <p:extLst>
      <p:ext uri="{BB962C8B-B14F-4D97-AF65-F5344CB8AC3E}">
        <p14:creationId xmlns:p14="http://schemas.microsoft.com/office/powerpoint/2010/main" val="357319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⑷漸進的啓示</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を理解することも重要　</a:t>
            </a:r>
            <a:r>
              <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神からの啓示は、一時</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一挙に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にではなく</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漸進的（徐々に）に与えられた。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神は、徐々に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歴史と共に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啓示を与え</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に至った。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dirty="0" smtClean="0"/>
              <a:t>　③創世記から黙示録まで</a:t>
            </a:r>
            <a:r>
              <a:rPr kumimoji="1" lang="en-US" altLang="ja-JP" dirty="0" smtClean="0"/>
              <a:t>1500</a:t>
            </a:r>
            <a:r>
              <a:rPr kumimoji="1" lang="ja-JP" altLang="en-US" dirty="0" smtClean="0"/>
              <a:t>年かかった。</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a:t>
            </a:fld>
            <a:endParaRPr lang="en-US" altLang="ja-JP" dirty="0"/>
          </a:p>
        </p:txBody>
      </p:sp>
    </p:spTree>
    <p:extLst>
      <p:ext uri="{BB962C8B-B14F-4D97-AF65-F5344CB8AC3E}">
        <p14:creationId xmlns:p14="http://schemas.microsoft.com/office/powerpoint/2010/main" val="1282983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■イザ</a:t>
            </a:r>
            <a:r>
              <a:rPr kumimoji="1" lang="en-US" altLang="ja-JP" b="1" u="sng" dirty="0" smtClean="0"/>
              <a:t>14</a:t>
            </a:r>
            <a:r>
              <a:rPr kumimoji="1" lang="ja-JP" altLang="en-US" b="1" u="sng" dirty="0" smtClean="0"/>
              <a:t>：</a:t>
            </a:r>
            <a:r>
              <a:rPr kumimoji="1" lang="en-US" altLang="ja-JP" b="1" u="sng" dirty="0" smtClean="0"/>
              <a:t>9</a:t>
            </a:r>
            <a:r>
              <a:rPr kumimoji="1" lang="ja-JP" altLang="en-US" b="1" u="sng" dirty="0" smtClean="0"/>
              <a:t>～</a:t>
            </a:r>
            <a:r>
              <a:rPr kumimoji="1" lang="en-US" altLang="ja-JP" b="1" u="sng" dirty="0" smtClean="0"/>
              <a:t>11</a:t>
            </a:r>
          </a:p>
          <a:p>
            <a:r>
              <a:rPr kumimoji="1" lang="en-US" altLang="ja-JP" dirty="0" smtClean="0"/>
              <a:t>(1)</a:t>
            </a:r>
            <a:r>
              <a:rPr kumimoji="1" lang="ja-JP" altLang="en-US" dirty="0" smtClean="0"/>
              <a:t>死んでシオールにいる諸国の王たちが、反キリストがそこに来たので驚く</a:t>
            </a:r>
            <a:endParaRPr kumimoji="1" lang="en-US" altLang="ja-JP" dirty="0" smtClean="0"/>
          </a:p>
          <a:p>
            <a:r>
              <a:rPr kumimoji="1" lang="en-US" altLang="ja-JP" dirty="0" smtClean="0"/>
              <a:t>(2)</a:t>
            </a:r>
            <a:r>
              <a:rPr kumimoji="1" lang="ja-JP" altLang="en-US" dirty="0" smtClean="0"/>
              <a:t>反キリストの高ぶりは、シオールに落とされるまでに至る</a:t>
            </a:r>
            <a:endParaRPr kumimoji="1" lang="en-US" altLang="ja-JP" dirty="0" smtClean="0"/>
          </a:p>
          <a:p>
            <a:endParaRPr kumimoji="1" lang="en-US" altLang="ja-JP" dirty="0" smtClean="0"/>
          </a:p>
          <a:p>
            <a:r>
              <a:rPr kumimoji="1" lang="ja-JP" altLang="en-US" b="1" u="sng" dirty="0" smtClean="0"/>
              <a:t>■イザ</a:t>
            </a:r>
            <a:r>
              <a:rPr kumimoji="1" lang="en-US" altLang="ja-JP" b="1" u="sng" dirty="0" smtClean="0"/>
              <a:t>14</a:t>
            </a:r>
            <a:r>
              <a:rPr kumimoji="1" lang="ja-JP" altLang="en-US" b="1" u="sng" dirty="0" smtClean="0"/>
              <a:t>：</a:t>
            </a:r>
            <a:r>
              <a:rPr kumimoji="1" lang="en-US" altLang="ja-JP" b="1" u="sng" dirty="0" smtClean="0"/>
              <a:t>16</a:t>
            </a:r>
            <a:r>
              <a:rPr kumimoji="1" lang="ja-JP" altLang="en-US" b="1" u="sng" dirty="0" smtClean="0"/>
              <a:t>～</a:t>
            </a:r>
            <a:r>
              <a:rPr kumimoji="1" lang="en-US" altLang="ja-JP" b="1" u="sng" dirty="0" smtClean="0"/>
              <a:t>20</a:t>
            </a:r>
          </a:p>
          <a:p>
            <a:r>
              <a:rPr kumimoji="1" lang="en-US" altLang="ja-JP" dirty="0" smtClean="0"/>
              <a:t>(1)</a:t>
            </a:r>
            <a:r>
              <a:rPr kumimoji="1" lang="ja-JP" altLang="en-US" dirty="0" smtClean="0"/>
              <a:t>反キリストの死体が驚きを持って見つめられる</a:t>
            </a:r>
            <a:endParaRPr kumimoji="1" lang="en-US" altLang="ja-JP" dirty="0" smtClean="0"/>
          </a:p>
          <a:p>
            <a:r>
              <a:rPr kumimoji="1" lang="en-US" altLang="ja-JP" dirty="0" smtClean="0"/>
              <a:t>(2)</a:t>
            </a:r>
            <a:r>
              <a:rPr kumimoji="1" lang="ja-JP" altLang="en-US" dirty="0" smtClean="0"/>
              <a:t>すべての国の王たちは墓に葬られるが、反キリストはそうではない</a:t>
            </a:r>
            <a:endParaRPr kumimoji="1" lang="en-US" altLang="ja-JP" dirty="0" smtClean="0"/>
          </a:p>
          <a:p>
            <a:r>
              <a:rPr kumimoji="1" lang="en-US" altLang="ja-JP" dirty="0" smtClean="0"/>
              <a:t>(3)</a:t>
            </a:r>
            <a:r>
              <a:rPr kumimoji="1" lang="ja-JP" altLang="en-US" dirty="0" smtClean="0"/>
              <a:t>反キリストの死体は、自らの軍勢に踏みつけられる</a:t>
            </a:r>
            <a:endParaRPr kumimoji="1" lang="en-US" altLang="ja-JP" dirty="0" smtClean="0"/>
          </a:p>
          <a:p>
            <a:r>
              <a:rPr kumimoji="1" lang="en-US" altLang="ja-JP" dirty="0" smtClean="0"/>
              <a:t>(4)</a:t>
            </a:r>
            <a:r>
              <a:rPr kumimoji="1" lang="ja-JP" altLang="en-US" dirty="0" smtClean="0"/>
              <a:t>反キリストの死体が葬られることはない。イザヤは理由を明かさない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60</a:t>
            </a:fld>
            <a:endParaRPr lang="en-US" altLang="ja-JP" dirty="0"/>
          </a:p>
        </p:txBody>
      </p:sp>
    </p:spTree>
    <p:extLst>
      <p:ext uri="{BB962C8B-B14F-4D97-AF65-F5344CB8AC3E}">
        <p14:creationId xmlns:p14="http://schemas.microsoft.com/office/powerpoint/2010/main" val="4139554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■偽の御子として、反キリストは死と復活を通過する。</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61</a:t>
            </a:fld>
            <a:endParaRPr lang="en-US" altLang="ja-JP" dirty="0"/>
          </a:p>
        </p:txBody>
      </p:sp>
    </p:spTree>
    <p:extLst>
      <p:ext uri="{BB962C8B-B14F-4D97-AF65-F5344CB8AC3E}">
        <p14:creationId xmlns:p14="http://schemas.microsoft.com/office/powerpoint/2010/main" val="8175186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■反キリストの死と復活のまとめ</a:t>
            </a:r>
            <a:endParaRPr kumimoji="1" lang="en-US" altLang="ja-JP" b="0" u="sng" dirty="0" smtClean="0"/>
          </a:p>
          <a:p>
            <a:r>
              <a:rPr kumimoji="1" lang="ja-JP" altLang="en-US" b="0" u="none" dirty="0" smtClean="0"/>
              <a:t>⑴大患難時代の始まりに台頭</a:t>
            </a:r>
            <a:endParaRPr kumimoji="1" lang="en-US" altLang="ja-JP" b="0" u="none" dirty="0" smtClean="0"/>
          </a:p>
          <a:p>
            <a:r>
              <a:rPr kumimoji="1" lang="ja-JP" altLang="en-US" b="1" u="none" dirty="0" smtClean="0"/>
              <a:t>⑵</a:t>
            </a:r>
            <a:r>
              <a:rPr kumimoji="1" lang="en-US" altLang="ja-JP" b="1" u="none" dirty="0" smtClean="0"/>
              <a:t>3</a:t>
            </a:r>
            <a:r>
              <a:rPr kumimoji="1" lang="ja-JP" altLang="en-US" b="1" u="none" dirty="0" smtClean="0"/>
              <a:t>年半後の患難時代中間に</a:t>
            </a:r>
            <a:r>
              <a:rPr kumimoji="1" lang="en-US" altLang="ja-JP" b="1" u="none" dirty="0" smtClean="0"/>
              <a:t>1</a:t>
            </a:r>
            <a:r>
              <a:rPr kumimoji="1" lang="ja-JP" altLang="en-US" b="1" u="none" dirty="0" smtClean="0"/>
              <a:t>回目</a:t>
            </a:r>
            <a:r>
              <a:rPr kumimoji="1" lang="en-US" altLang="ja-JP" b="1" u="none" dirty="0" smtClean="0"/>
              <a:t>(</a:t>
            </a:r>
            <a:r>
              <a:rPr kumimoji="1" lang="ja-JP" altLang="en-US" b="1" u="none" dirty="0" smtClean="0"/>
              <a:t>蘇生？</a:t>
            </a:r>
            <a:r>
              <a:rPr kumimoji="1" lang="en-US" altLang="ja-JP" b="1" u="none" dirty="0" smtClean="0"/>
              <a:t>)</a:t>
            </a:r>
            <a:r>
              <a:rPr kumimoji="1" lang="ja-JP" altLang="en-US" b="1" u="none" dirty="0" smtClean="0"/>
              <a:t>の死と復活がある</a:t>
            </a:r>
            <a:endParaRPr kumimoji="1" lang="en-US" altLang="ja-JP" b="1" u="none" dirty="0" smtClean="0"/>
          </a:p>
          <a:p>
            <a:r>
              <a:rPr kumimoji="1" lang="ja-JP" altLang="en-US" b="0" u="none" dirty="0" smtClean="0"/>
              <a:t>　➀</a:t>
            </a:r>
            <a:r>
              <a:rPr kumimoji="1" lang="en-US" altLang="ja-JP" b="0" u="none" dirty="0" smtClean="0"/>
              <a:t>10</a:t>
            </a:r>
            <a:r>
              <a:rPr kumimoji="1" lang="ja-JP" altLang="en-US" b="0" u="none" dirty="0" smtClean="0"/>
              <a:t>人の王に殺され、サタンにより復活</a:t>
            </a:r>
            <a:endParaRPr kumimoji="1" lang="en-US" altLang="ja-JP" b="0" u="none" dirty="0" smtClean="0"/>
          </a:p>
          <a:p>
            <a:r>
              <a:rPr kumimoji="1" lang="ja-JP" altLang="en-US" b="0" u="none" dirty="0" smtClean="0"/>
              <a:t>　　・その後、</a:t>
            </a:r>
            <a:r>
              <a:rPr kumimoji="1" lang="en-US" altLang="ja-JP" b="0" u="none" dirty="0" smtClean="0"/>
              <a:t>3</a:t>
            </a:r>
            <a:r>
              <a:rPr kumimoji="1" lang="ja-JP" altLang="en-US" b="0" u="none" dirty="0" smtClean="0"/>
              <a:t>人の王を殺す</a:t>
            </a:r>
            <a:endParaRPr kumimoji="1" lang="en-US" altLang="ja-JP" b="0" u="none" dirty="0" smtClean="0"/>
          </a:p>
          <a:p>
            <a:r>
              <a:rPr kumimoji="1" lang="ja-JP" altLang="en-US" b="0" u="none" dirty="0" smtClean="0"/>
              <a:t>　　・また二人の証人も殺す</a:t>
            </a:r>
            <a:endParaRPr kumimoji="1" lang="en-US" altLang="ja-JP" b="0" u="none" dirty="0" smtClean="0"/>
          </a:p>
          <a:p>
            <a:r>
              <a:rPr kumimoji="1" lang="ja-JP" altLang="en-US" b="0" u="none" dirty="0" smtClean="0"/>
              <a:t>　　・そして再臨を阻止するため、ユダヤ人を全滅させようと迫害する</a:t>
            </a:r>
            <a:endParaRPr kumimoji="1" lang="en-US" altLang="ja-JP" b="0" u="none" dirty="0" smtClean="0"/>
          </a:p>
          <a:p>
            <a:r>
              <a:rPr kumimoji="1" lang="ja-JP" altLang="en-US" b="1" u="none" dirty="0" smtClean="0"/>
              <a:t>⑶</a:t>
            </a:r>
            <a:r>
              <a:rPr kumimoji="1" lang="en-US" altLang="ja-JP" b="1" u="none" dirty="0" smtClean="0"/>
              <a:t>7</a:t>
            </a:r>
            <a:r>
              <a:rPr kumimoji="1" lang="ja-JP" altLang="en-US" b="1" u="none" dirty="0" smtClean="0"/>
              <a:t>年後の大患難時代の終わりに</a:t>
            </a:r>
            <a:r>
              <a:rPr kumimoji="1" lang="en-US" altLang="ja-JP" b="1" u="none" dirty="0" smtClean="0"/>
              <a:t>2</a:t>
            </a:r>
            <a:r>
              <a:rPr kumimoji="1" lang="ja-JP" altLang="en-US" b="1" u="none" dirty="0" smtClean="0"/>
              <a:t>回目の死と復活がある</a:t>
            </a:r>
            <a:endParaRPr kumimoji="1" lang="en-US" altLang="ja-JP" b="1" u="none" dirty="0" smtClean="0"/>
          </a:p>
          <a:p>
            <a:r>
              <a:rPr kumimoji="1" lang="ja-JP" altLang="en-US" b="0" u="none" dirty="0" smtClean="0"/>
              <a:t>　➀再臨のキリストにより殺され、復活させられ、火の池にいれられる</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62</a:t>
            </a:fld>
            <a:endParaRPr lang="en-US" altLang="ja-JP" dirty="0"/>
          </a:p>
        </p:txBody>
      </p:sp>
    </p:spTree>
    <p:extLst>
      <p:ext uri="{BB962C8B-B14F-4D97-AF65-F5344CB8AC3E}">
        <p14:creationId xmlns:p14="http://schemas.microsoft.com/office/powerpoint/2010/main" val="18471638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63</a:t>
            </a:fld>
            <a:endParaRPr lang="en-US" altLang="ja-JP" dirty="0"/>
          </a:p>
        </p:txBody>
      </p:sp>
    </p:spTree>
    <p:extLst>
      <p:ext uri="{BB962C8B-B14F-4D97-AF65-F5344CB8AC3E}">
        <p14:creationId xmlns:p14="http://schemas.microsoft.com/office/powerpoint/2010/main" val="3753384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64</a:t>
            </a:fld>
            <a:endParaRPr lang="en-US" altLang="ja-JP" dirty="0"/>
          </a:p>
        </p:txBody>
      </p:sp>
    </p:spTree>
    <p:extLst>
      <p:ext uri="{BB962C8B-B14F-4D97-AF65-F5344CB8AC3E}">
        <p14:creationId xmlns:p14="http://schemas.microsoft.com/office/powerpoint/2010/main" val="35259303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65</a:t>
            </a:fld>
            <a:endParaRPr lang="en-US" altLang="ja-JP" dirty="0"/>
          </a:p>
        </p:txBody>
      </p:sp>
    </p:spTree>
    <p:extLst>
      <p:ext uri="{BB962C8B-B14F-4D97-AF65-F5344CB8AC3E}">
        <p14:creationId xmlns:p14="http://schemas.microsoft.com/office/powerpoint/2010/main" val="38881890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66</a:t>
            </a:fld>
            <a:endParaRPr lang="en-US" altLang="ja-JP" dirty="0"/>
          </a:p>
        </p:txBody>
      </p:sp>
    </p:spTree>
    <p:extLst>
      <p:ext uri="{BB962C8B-B14F-4D97-AF65-F5344CB8AC3E}">
        <p14:creationId xmlns:p14="http://schemas.microsoft.com/office/powerpoint/2010/main" val="4355238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■サタン・悪霊の行先について</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⑴キリストの再臨により邪悪が一掃される</a:t>
            </a:r>
            <a:endParaRPr kumimoji="1" lang="en-US" altLang="ja-JP" b="0" u="none" dirty="0" smtClean="0"/>
          </a:p>
          <a:p>
            <a:r>
              <a:rPr kumimoji="1" lang="ja-JP" altLang="en-US" b="1" u="sng" dirty="0" smtClean="0"/>
              <a:t>■旧約時代の死と新約時代の死について</a:t>
            </a:r>
            <a:endParaRPr kumimoji="1" lang="en-US" altLang="ja-JP" b="1" u="sng" dirty="0" smtClean="0"/>
          </a:p>
          <a:p>
            <a:r>
              <a:rPr kumimoji="1" lang="ja-JP" altLang="en-US" b="0" u="none" dirty="0" smtClean="0"/>
              <a:t>⑴旧約時代の死</a:t>
            </a:r>
            <a:endParaRPr kumimoji="1" lang="en-US" altLang="ja-JP" b="0" u="none" dirty="0" smtClean="0"/>
          </a:p>
          <a:p>
            <a:r>
              <a:rPr kumimoji="1" lang="ja-JP" altLang="en-US" b="0" u="none" dirty="0" smtClean="0"/>
              <a:t>　➀第一の死：死者の肉体とたましいは分離し、肉体は墓へ</a:t>
            </a:r>
            <a:endParaRPr kumimoji="1" lang="en-US" altLang="ja-JP" b="0" u="none" dirty="0" smtClean="0"/>
          </a:p>
          <a:p>
            <a:r>
              <a:rPr kumimoji="1" lang="ja-JP" altLang="en-US" b="0" u="none" dirty="0" smtClean="0"/>
              <a:t>　②死者のたましいは、ヘブル語「ハデス」、ギリシア語「シェオル」へ</a:t>
            </a:r>
            <a:endParaRPr kumimoji="1" lang="en-US" altLang="ja-JP" b="0" u="none" dirty="0" smtClean="0"/>
          </a:p>
          <a:p>
            <a:r>
              <a:rPr kumimoji="1" lang="ja-JP" altLang="en-US" b="0" u="none" dirty="0" smtClean="0"/>
              <a:t>　　・日本語では「黄泉」「よみ」「陰府」などと呼ぶ</a:t>
            </a:r>
            <a:endParaRPr kumimoji="1" lang="en-US" altLang="ja-JP" b="0" u="none" dirty="0" smtClean="0"/>
          </a:p>
          <a:p>
            <a:r>
              <a:rPr kumimoji="1" lang="ja-JP" altLang="en-US" b="0" u="none" dirty="0" smtClean="0"/>
              <a:t>　③「ハデス」「シェオル」の二つの領域</a:t>
            </a:r>
            <a:endParaRPr kumimoji="1" lang="en-US" altLang="ja-JP" b="0" u="none" dirty="0" smtClean="0"/>
          </a:p>
          <a:p>
            <a:r>
              <a:rPr kumimoji="1" lang="ja-JP" altLang="en-US" b="0" u="none" dirty="0" smtClean="0"/>
              <a:t>　　・義人はアブラハムのふところへ</a:t>
            </a:r>
            <a:endParaRPr kumimoji="1" lang="en-US" altLang="ja-JP" b="0" u="none" dirty="0" smtClean="0"/>
          </a:p>
          <a:p>
            <a:r>
              <a:rPr kumimoji="1" lang="ja-JP" altLang="en-US" b="0" u="none" dirty="0" smtClean="0"/>
              <a:t>　　・罪人は「苦しみの場所</a:t>
            </a:r>
            <a:r>
              <a:rPr kumimoji="1" lang="en-US" altLang="ja-JP" b="0" u="none" dirty="0" smtClean="0"/>
              <a:t>(</a:t>
            </a:r>
            <a:r>
              <a:rPr kumimoji="1" lang="ja-JP" altLang="en-US" b="0" u="none" dirty="0" smtClean="0"/>
              <a:t>地獄</a:t>
            </a:r>
            <a:r>
              <a:rPr kumimoji="1" lang="en-US" altLang="ja-JP" b="0" u="none" dirty="0" smtClean="0"/>
              <a:t>)</a:t>
            </a:r>
            <a:r>
              <a:rPr kumimoji="1" lang="ja-JP" altLang="en-US" b="0" u="none" dirty="0" smtClean="0"/>
              <a:t>」へ</a:t>
            </a:r>
            <a:endParaRPr kumimoji="1" lang="en-US" altLang="ja-JP" b="0" u="none" dirty="0" smtClean="0"/>
          </a:p>
          <a:p>
            <a:r>
              <a:rPr kumimoji="1" lang="ja-JP" altLang="en-US" b="0" u="none" dirty="0" smtClean="0"/>
              <a:t>⑵新約時代の死</a:t>
            </a:r>
            <a:endParaRPr kumimoji="1" lang="en-US" altLang="ja-JP" b="0" u="none" dirty="0" smtClean="0"/>
          </a:p>
          <a:p>
            <a:r>
              <a:rPr kumimoji="1" lang="ja-JP" altLang="en-US" b="0" u="none" dirty="0" smtClean="0"/>
              <a:t>　➀第一の死：旧約と同じ</a:t>
            </a:r>
            <a:endParaRPr kumimoji="1" lang="en-US" altLang="ja-JP" b="0" u="none" dirty="0" smtClean="0"/>
          </a:p>
          <a:p>
            <a:r>
              <a:rPr kumimoji="1" lang="ja-JP" altLang="en-US" b="0" u="none" dirty="0" smtClean="0"/>
              <a:t>　②義人のたましいは、ただちに天に上げられる</a:t>
            </a:r>
            <a:endParaRPr kumimoji="1" lang="en-US" altLang="ja-JP" b="0" u="none" dirty="0" smtClean="0"/>
          </a:p>
          <a:p>
            <a:r>
              <a:rPr kumimoji="1" lang="ja-JP" altLang="en-US" b="0" u="none" dirty="0" smtClean="0"/>
              <a:t>　③罪人のたましいは、「ハデスの苦しみの場所</a:t>
            </a:r>
            <a:r>
              <a:rPr kumimoji="1" lang="en-US" altLang="ja-JP" b="0" u="none" dirty="0" smtClean="0"/>
              <a:t>(</a:t>
            </a:r>
            <a:r>
              <a:rPr kumimoji="1" lang="ja-JP" altLang="en-US" b="0" u="none" dirty="0" smtClean="0"/>
              <a:t>地獄</a:t>
            </a:r>
            <a:r>
              <a:rPr kumimoji="1" lang="en-US" altLang="ja-JP" b="0" u="none" dirty="0" smtClean="0"/>
              <a:t>)</a:t>
            </a:r>
            <a:r>
              <a:rPr kumimoji="1" lang="ja-JP" altLang="en-US" b="0" u="none" dirty="0" smtClean="0"/>
              <a:t>」へ</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⑶第二の復活と第二の死</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➀まず罪人の復活の初穂として反キリストの復活がある</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②第二の復活</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・白い御座のさばきの前に、あらゆる時代の未信者が復活する</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・第二の復活によって未信者の体とたましいは再び結合</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③第二の死</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・白い御座のさばきの後、未信者は「火の池」に投げ込まれる。</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・その結果、「ハデスの苦しみの場所</a:t>
            </a:r>
            <a:r>
              <a:rPr kumimoji="1" lang="en-US" altLang="ja-JP" b="0" u="none" dirty="0" smtClean="0"/>
              <a:t>(</a:t>
            </a:r>
            <a:r>
              <a:rPr kumimoji="1" lang="ja-JP" altLang="en-US" b="0" u="none" dirty="0" smtClean="0"/>
              <a:t>地獄</a:t>
            </a:r>
            <a:r>
              <a:rPr kumimoji="1" lang="en-US" altLang="ja-JP" b="0" u="none" dirty="0" smtClean="0"/>
              <a:t>)</a:t>
            </a:r>
            <a:r>
              <a:rPr kumimoji="1" lang="ja-JP" altLang="en-US" b="0" u="none" dirty="0" smtClean="0"/>
              <a:t>」も消滅する</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67</a:t>
            </a:fld>
            <a:endParaRPr lang="en-US" altLang="ja-JP" dirty="0"/>
          </a:p>
        </p:txBody>
      </p:sp>
    </p:spTree>
    <p:extLst>
      <p:ext uri="{BB962C8B-B14F-4D97-AF65-F5344CB8AC3E}">
        <p14:creationId xmlns:p14="http://schemas.microsoft.com/office/powerpoint/2010/main" val="1666603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68</a:t>
            </a:fld>
            <a:endParaRPr lang="en-US" altLang="ja-JP" dirty="0"/>
          </a:p>
        </p:txBody>
      </p:sp>
    </p:spTree>
    <p:extLst>
      <p:ext uri="{BB962C8B-B14F-4D97-AF65-F5344CB8AC3E}">
        <p14:creationId xmlns:p14="http://schemas.microsoft.com/office/powerpoint/2010/main" val="1915038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5</a:t>
            </a:r>
            <a:r>
              <a:rPr kumimoji="1" lang="ja-JP" altLang="en-US" dirty="0" smtClean="0"/>
              <a:t>～</a:t>
            </a:r>
            <a:r>
              <a:rPr kumimoji="1" lang="en-US" altLang="ja-JP" dirty="0" smtClean="0"/>
              <a:t>6</a:t>
            </a:r>
            <a:r>
              <a:rPr kumimoji="1" lang="ja-JP" altLang="en-US" dirty="0" smtClean="0"/>
              <a:t>分</a:t>
            </a:r>
            <a:r>
              <a:rPr kumimoji="1" lang="en-US" altLang="ja-JP" dirty="0" smtClean="0"/>
              <a:t>(</a:t>
            </a:r>
            <a:r>
              <a:rPr kumimoji="1" lang="ja-JP" altLang="en-US" dirty="0" smtClean="0"/>
              <a:t>お祈り含む</a:t>
            </a:r>
            <a:r>
              <a:rPr kumimoji="1" lang="en-US" altLang="ja-JP" dirty="0" smtClean="0"/>
              <a:t>)(3:00)</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69</a:t>
            </a:fld>
            <a:endParaRPr lang="en-US" altLang="ja-JP" dirty="0"/>
          </a:p>
        </p:txBody>
      </p:sp>
    </p:spTree>
    <p:extLst>
      <p:ext uri="{BB962C8B-B14F-4D97-AF65-F5344CB8AC3E}">
        <p14:creationId xmlns:p14="http://schemas.microsoft.com/office/powerpoint/2010/main" val="173633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■神のご計画の全体構造</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a:t>
            </a:r>
            <a:r>
              <a:rPr kumimoji="1" lang="ja-JP" altLang="en-US" b="1" u="sng" dirty="0" smtClean="0"/>
              <a:t>　</a:t>
            </a:r>
            <a:r>
              <a:rPr kumimoji="1" lang="en-US" altLang="ja-JP" b="1" u="sng" dirty="0" smtClean="0"/>
              <a:t>3</a:t>
            </a:r>
            <a:r>
              <a:rPr kumimoji="1" lang="ja-JP" altLang="en-US" b="1" u="sng" dirty="0" smtClean="0"/>
              <a:t>分</a:t>
            </a:r>
            <a:endParaRPr kumimoji="1" lang="en-US" altLang="ja-JP" b="1" u="sng" dirty="0" smtClean="0"/>
          </a:p>
          <a:p>
            <a:r>
              <a:rPr kumimoji="1" lang="en-US" altLang="ja-JP" b="1" dirty="0" smtClean="0"/>
              <a:t>POINT</a:t>
            </a:r>
            <a:r>
              <a:rPr kumimoji="1" lang="ja-JP" altLang="en-US" b="1" dirty="0" smtClean="0"/>
              <a:t>⑴聖書は膨大な書、その教えをそのまま適用すると混乱</a:t>
            </a:r>
            <a:endParaRPr kumimoji="1" lang="en-US" altLang="ja-JP" b="1" dirty="0" smtClean="0"/>
          </a:p>
          <a:p>
            <a:r>
              <a:rPr kumimoji="1" lang="ja-JP" altLang="en-US" dirty="0" smtClean="0"/>
              <a:t>　➀</a:t>
            </a:r>
            <a:r>
              <a:rPr kumimoji="1" lang="en-US" altLang="ja-JP" dirty="0" smtClean="0"/>
              <a:t>8</a:t>
            </a:r>
            <a:r>
              <a:rPr kumimoji="1" lang="ja-JP" altLang="en-US" dirty="0" err="1" smtClean="0"/>
              <a:t>つの契</a:t>
            </a:r>
            <a:r>
              <a:rPr kumimoji="1" lang="ja-JP" altLang="en-US" dirty="0" smtClean="0"/>
              <a:t>約と</a:t>
            </a:r>
            <a:r>
              <a:rPr kumimoji="1" lang="en-US" altLang="ja-JP" dirty="0" smtClean="0"/>
              <a:t>7</a:t>
            </a:r>
            <a:r>
              <a:rPr kumimoji="1" lang="ja-JP" altLang="en-US" dirty="0" err="1" smtClean="0"/>
              <a:t>つの</a:t>
            </a:r>
            <a:r>
              <a:rPr kumimoji="1" lang="ja-JP" altLang="en-US" dirty="0" smtClean="0"/>
              <a:t>時代区分</a:t>
            </a:r>
            <a:r>
              <a:rPr kumimoji="1" lang="en-US" altLang="ja-JP" dirty="0" smtClean="0"/>
              <a:t>(DP)</a:t>
            </a:r>
            <a:r>
              <a:rPr kumimoji="1" lang="ja-JP" altLang="en-US" dirty="0" smtClean="0"/>
              <a:t>を理解することが重要</a:t>
            </a:r>
            <a:endParaRPr kumimoji="1" lang="en-US" altLang="ja-JP" dirty="0" smtClean="0"/>
          </a:p>
          <a:p>
            <a:r>
              <a:rPr kumimoji="1" lang="ja-JP" altLang="en-US" dirty="0" smtClean="0"/>
              <a:t>　　</a:t>
            </a:r>
            <a:r>
              <a:rPr kumimoji="1" lang="ja-JP" altLang="en-US" b="1" u="sng" dirty="0" smtClean="0"/>
              <a:t>⇒</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(DP)</a:t>
            </a:r>
            <a:r>
              <a:rPr kumimoji="1" lang="ja-JP" altLang="en-US" b="1" u="sng" dirty="0" smtClean="0"/>
              <a:t>を確認</a:t>
            </a:r>
            <a:endParaRPr kumimoji="1" lang="en-US" altLang="ja-JP" b="1" u="sng" dirty="0" smtClean="0"/>
          </a:p>
          <a:p>
            <a:r>
              <a:rPr kumimoji="1" lang="en-US" altLang="ja-JP" b="1" dirty="0" smtClean="0"/>
              <a:t>POINT</a:t>
            </a:r>
            <a:r>
              <a:rPr kumimoji="1" lang="ja-JP" altLang="en-US" b="1" dirty="0" smtClean="0"/>
              <a:t>⑵現代人は、どの部分が重要であるかを理解するかがポイント</a:t>
            </a:r>
            <a:endParaRPr kumimoji="1" lang="en-US" altLang="ja-JP" b="1" dirty="0" smtClean="0"/>
          </a:p>
          <a:p>
            <a:r>
              <a:rPr kumimoji="1" lang="ja-JP" altLang="en-US" dirty="0" smtClean="0"/>
              <a:t>　➀特に律法</a:t>
            </a:r>
            <a:r>
              <a:rPr kumimoji="1" lang="en-US" altLang="ja-JP" dirty="0" smtClean="0"/>
              <a:t>(</a:t>
            </a:r>
            <a:r>
              <a:rPr kumimoji="1" lang="ja-JP" altLang="en-US" dirty="0" smtClean="0"/>
              <a:t>過去</a:t>
            </a:r>
            <a:r>
              <a:rPr kumimoji="1" lang="en-US" altLang="ja-JP" dirty="0" smtClean="0"/>
              <a:t>)</a:t>
            </a:r>
            <a:r>
              <a:rPr kumimoji="1" lang="ja-JP" altLang="en-US" dirty="0" err="1" smtClean="0"/>
              <a:t>、</a:t>
            </a:r>
            <a:r>
              <a:rPr kumimoji="1" lang="ja-JP" altLang="en-US" dirty="0" smtClean="0"/>
              <a:t>恵み</a:t>
            </a:r>
            <a:r>
              <a:rPr kumimoji="1" lang="en-US" altLang="ja-JP" dirty="0" smtClean="0"/>
              <a:t>(</a:t>
            </a:r>
            <a:r>
              <a:rPr kumimoji="1" lang="ja-JP" altLang="en-US" dirty="0" smtClean="0"/>
              <a:t>現在</a:t>
            </a:r>
            <a:r>
              <a:rPr kumimoji="1" lang="en-US" altLang="ja-JP" dirty="0" smtClean="0"/>
              <a:t>)</a:t>
            </a:r>
            <a:r>
              <a:rPr kumimoji="1" lang="ja-JP" altLang="en-US" dirty="0" err="1" smtClean="0"/>
              <a:t>、</a:t>
            </a:r>
            <a:r>
              <a:rPr kumimoji="1" lang="ja-JP" altLang="en-US" dirty="0" smtClean="0"/>
              <a:t>御国</a:t>
            </a:r>
            <a:r>
              <a:rPr kumimoji="1" lang="en-US" altLang="ja-JP" dirty="0" smtClean="0"/>
              <a:t>(</a:t>
            </a:r>
            <a:r>
              <a:rPr kumimoji="1" lang="ja-JP" altLang="en-US" dirty="0" smtClean="0"/>
              <a:t>未来</a:t>
            </a:r>
            <a:r>
              <a:rPr kumimoji="1" lang="en-US" altLang="ja-JP" dirty="0" smtClean="0"/>
              <a:t>)</a:t>
            </a:r>
            <a:r>
              <a:rPr kumimoji="1" lang="ja-JP" altLang="en-US" dirty="0" smtClean="0"/>
              <a:t>の</a:t>
            </a:r>
            <a:r>
              <a:rPr kumimoji="1" lang="en-US" altLang="ja-JP" dirty="0" smtClean="0"/>
              <a:t>3</a:t>
            </a:r>
            <a:r>
              <a:rPr kumimoji="1" lang="ja-JP" altLang="en-US" dirty="0" smtClean="0"/>
              <a:t>時代が重要</a:t>
            </a:r>
            <a:endParaRPr kumimoji="1" lang="en-US" altLang="ja-JP" dirty="0" smtClean="0"/>
          </a:p>
          <a:p>
            <a:r>
              <a:rPr kumimoji="1" lang="en-US" altLang="ja-JP" b="1" dirty="0" smtClean="0"/>
              <a:t>POINT</a:t>
            </a:r>
            <a:r>
              <a:rPr kumimoji="1" lang="ja-JP" altLang="en-US" b="1" dirty="0" smtClean="0"/>
              <a:t>⑶適用には</a:t>
            </a:r>
            <a:r>
              <a:rPr kumimoji="1" lang="en-US" altLang="ja-JP" b="1" dirty="0" smtClean="0"/>
              <a:t>2</a:t>
            </a:r>
            <a:r>
              <a:rPr kumimoji="1" lang="ja-JP" altLang="en-US" b="1" dirty="0" smtClean="0"/>
              <a:t>種類ある</a:t>
            </a:r>
            <a:endParaRPr kumimoji="1" lang="en-US" altLang="ja-JP" b="1" dirty="0" smtClean="0"/>
          </a:p>
          <a:p>
            <a:r>
              <a:rPr kumimoji="1" lang="ja-JP" altLang="en-US" dirty="0" smtClean="0"/>
              <a:t>　➀第一義的適用：命じられていることを、そのまま適用</a:t>
            </a:r>
            <a:endParaRPr kumimoji="1" lang="en-US" altLang="ja-JP" dirty="0" smtClean="0"/>
          </a:p>
          <a:p>
            <a:r>
              <a:rPr kumimoji="1" lang="ja-JP" altLang="en-US" dirty="0" smtClean="0"/>
              <a:t>　　*恵みの時代の命令だけ</a:t>
            </a:r>
            <a:endParaRPr kumimoji="1" lang="en-US" altLang="ja-JP" dirty="0" smtClean="0"/>
          </a:p>
          <a:p>
            <a:r>
              <a:rPr kumimoji="1" lang="ja-JP" altLang="en-US" dirty="0" smtClean="0"/>
              <a:t>　②第二義的適用：霊的教訓を導き出す</a:t>
            </a:r>
            <a:endParaRPr kumimoji="1" lang="en-US" altLang="ja-JP" dirty="0" smtClean="0"/>
          </a:p>
          <a:p>
            <a:r>
              <a:rPr kumimoji="1" lang="ja-JP" altLang="en-US" dirty="0" smtClean="0"/>
              <a:t>　　*恵みの時代以外は二義的適用にとどめる</a:t>
            </a:r>
            <a:endParaRPr kumimoji="1" lang="en-US" altLang="ja-JP" dirty="0" smtClean="0"/>
          </a:p>
          <a:p>
            <a:r>
              <a:rPr kumimoji="1" lang="ja-JP" altLang="en-US" dirty="0" smtClean="0"/>
              <a:t>　　*律法の時代においては、第一義的適用だった次の例</a:t>
            </a:r>
            <a:endParaRPr kumimoji="1" lang="en-US" altLang="ja-JP" dirty="0" smtClean="0"/>
          </a:p>
          <a:p>
            <a:r>
              <a:rPr kumimoji="1" lang="ja-JP" altLang="en-US" dirty="0" smtClean="0"/>
              <a:t>　　　例</a:t>
            </a:r>
            <a:r>
              <a:rPr kumimoji="1" lang="en-US" altLang="ja-JP" dirty="0" smtClean="0"/>
              <a:t>1)</a:t>
            </a:r>
            <a:r>
              <a:rPr kumimoji="1" lang="ja-JP" altLang="en-US" dirty="0" smtClean="0"/>
              <a:t>安息日に薪を集めて死刑</a:t>
            </a:r>
            <a:endParaRPr kumimoji="1" lang="en-US" altLang="ja-JP" dirty="0" smtClean="0"/>
          </a:p>
          <a:p>
            <a:r>
              <a:rPr kumimoji="1" lang="ja-JP" altLang="en-US" dirty="0" smtClean="0"/>
              <a:t>　　　例</a:t>
            </a:r>
            <a:r>
              <a:rPr kumimoji="1" lang="en-US" altLang="ja-JP" dirty="0" smtClean="0"/>
              <a:t>2)</a:t>
            </a:r>
            <a:r>
              <a:rPr kumimoji="1" lang="ja-JP" altLang="en-US" dirty="0" smtClean="0"/>
              <a:t>礼拝に犠牲の動物を持ってくる</a:t>
            </a:r>
            <a:endParaRPr kumimoji="1" lang="en-US" altLang="ja-JP" dirty="0" smtClean="0"/>
          </a:p>
          <a:p>
            <a:r>
              <a:rPr kumimoji="1" lang="en-US" altLang="ja-JP" b="1" dirty="0" smtClean="0"/>
              <a:t>POINT</a:t>
            </a:r>
            <a:r>
              <a:rPr kumimoji="1" lang="ja-JP" altLang="en-US" b="1" dirty="0" smtClean="0"/>
              <a:t>⑷正しい適用を理解すると</a:t>
            </a:r>
            <a:endParaRPr kumimoji="1" lang="en-US" altLang="ja-JP" b="1" dirty="0" smtClean="0"/>
          </a:p>
          <a:p>
            <a:r>
              <a:rPr kumimoji="1" lang="ja-JP" altLang="en-US" b="0" dirty="0" smtClean="0"/>
              <a:t>　➀誤解による律法主義から解放される</a:t>
            </a:r>
            <a:endParaRPr kumimoji="1" lang="en-US" altLang="ja-JP" b="0" dirty="0" smtClean="0"/>
          </a:p>
          <a:p>
            <a:r>
              <a:rPr kumimoji="1" lang="ja-JP" altLang="en-US" b="0" dirty="0" smtClean="0"/>
              <a:t>　②将来</a:t>
            </a:r>
            <a:r>
              <a:rPr kumimoji="1" lang="en-US" altLang="ja-JP" b="0" dirty="0" smtClean="0"/>
              <a:t>(</a:t>
            </a:r>
            <a:r>
              <a:rPr kumimoji="1" lang="ja-JP" altLang="en-US" b="0" dirty="0" smtClean="0"/>
              <a:t>御国の時代</a:t>
            </a:r>
            <a:r>
              <a:rPr kumimoji="1" lang="en-US" altLang="ja-JP" b="0" dirty="0" smtClean="0"/>
              <a:t>)</a:t>
            </a:r>
            <a:r>
              <a:rPr kumimoji="1" lang="ja-JP" altLang="en-US" b="0" dirty="0" smtClean="0"/>
              <a:t>に成就する秩序を今達成しようとし無用に自分を苦しめることもなくなる。</a:t>
            </a:r>
            <a:endParaRPr kumimoji="1" lang="en-US" altLang="ja-JP" b="0" dirty="0" smtClean="0"/>
          </a:p>
          <a:p>
            <a:r>
              <a:rPr kumimoji="1" lang="en-US" altLang="ja-JP" b="1" u="none" dirty="0" smtClean="0"/>
              <a:t>POINT</a:t>
            </a:r>
            <a:r>
              <a:rPr kumimoji="1" lang="ja-JP" altLang="en-US" b="1" u="none" dirty="0" smtClean="0"/>
              <a:t>⑸今は第</a:t>
            </a:r>
            <a:r>
              <a:rPr kumimoji="1" lang="en-US" altLang="ja-JP" b="1" u="none" dirty="0" smtClean="0"/>
              <a:t>6</a:t>
            </a:r>
            <a:r>
              <a:rPr kumimoji="1" lang="ja-JP" altLang="en-US" b="1" u="none" dirty="0" smtClean="0"/>
              <a:t>番目の</a:t>
            </a:r>
            <a:r>
              <a:rPr kumimoji="1" lang="en-US" altLang="ja-JP" b="1" u="none" dirty="0" smtClean="0"/>
              <a:t>DP(</a:t>
            </a:r>
            <a:r>
              <a:rPr kumimoji="1" lang="ja-JP" altLang="en-US" b="1" u="none" dirty="0" smtClean="0"/>
              <a:t>恵みの時代</a:t>
            </a:r>
            <a:r>
              <a:rPr kumimoji="1" lang="en-US" altLang="ja-JP" b="1" u="none" dirty="0" smtClean="0"/>
              <a:t>)</a:t>
            </a:r>
            <a:r>
              <a:rPr kumimoji="1" lang="ja-JP" altLang="en-US" b="1" u="none" dirty="0" smtClean="0"/>
              <a:t>である。</a:t>
            </a:r>
            <a:endParaRPr kumimoji="1" lang="en-US" altLang="ja-JP" b="1" u="none" dirty="0" smtClean="0"/>
          </a:p>
          <a:p>
            <a:r>
              <a:rPr kumimoji="1" lang="ja-JP" altLang="en-US" b="0" u="none" dirty="0" smtClean="0"/>
              <a:t>　➀しかも、その終わりに近づきつつあり</a:t>
            </a:r>
            <a:endParaRPr kumimoji="1" lang="en-US" altLang="ja-JP" b="0" u="none" dirty="0" smtClean="0"/>
          </a:p>
          <a:p>
            <a:r>
              <a:rPr kumimoji="1" lang="ja-JP" altLang="en-US" b="0" u="none" dirty="0" smtClean="0"/>
              <a:t>　②第</a:t>
            </a:r>
            <a:r>
              <a:rPr kumimoji="1" lang="en-US" altLang="ja-JP" b="0" u="none" dirty="0" smtClean="0"/>
              <a:t>7</a:t>
            </a:r>
            <a:r>
              <a:rPr kumimoji="1" lang="ja-JP" altLang="en-US" b="0" u="none" dirty="0" smtClean="0"/>
              <a:t>番目の</a:t>
            </a:r>
            <a:r>
              <a:rPr kumimoji="1" lang="en-US" altLang="ja-JP" b="0" u="none" dirty="0" smtClean="0"/>
              <a:t>DP(</a:t>
            </a:r>
            <a:r>
              <a:rPr kumimoji="1" lang="ja-JP" altLang="en-US" b="0" u="none" dirty="0" smtClean="0"/>
              <a:t>御国の時代</a:t>
            </a:r>
            <a:r>
              <a:rPr kumimoji="1" lang="en-US" altLang="ja-JP" b="0" u="none" dirty="0" smtClean="0"/>
              <a:t>)</a:t>
            </a:r>
            <a:r>
              <a:rPr kumimoji="1" lang="ja-JP" altLang="en-US" b="0" u="none" dirty="0" smtClean="0"/>
              <a:t>が目の前に迫っている</a:t>
            </a:r>
            <a:endParaRPr kumimoji="1" lang="en-US" altLang="ja-JP" b="1" u="none" dirty="0" smtClean="0"/>
          </a:p>
          <a:p>
            <a:r>
              <a:rPr kumimoji="1" lang="en-US" altLang="ja-JP" b="1" u="sng" dirty="0" smtClean="0"/>
              <a:t>POINT</a:t>
            </a:r>
            <a:r>
              <a:rPr kumimoji="1" lang="ja-JP" altLang="en-US" b="1" u="sng" dirty="0" smtClean="0"/>
              <a:t>⑹最終ゴールは、神の栄光</a:t>
            </a:r>
            <a:r>
              <a:rPr kumimoji="1" lang="en-US" altLang="ja-JP" b="1" u="sng" dirty="0" smtClean="0"/>
              <a:t>(</a:t>
            </a:r>
            <a:r>
              <a:rPr kumimoji="1" lang="ja-JP" altLang="en-US" b="1" u="sng" dirty="0" smtClean="0"/>
              <a:t>永遠の秩序</a:t>
            </a:r>
            <a:r>
              <a:rPr kumimoji="1" lang="en-US" altLang="ja-JP" b="1" u="sng" dirty="0" smtClean="0"/>
              <a:t>)</a:t>
            </a:r>
          </a:p>
          <a:p>
            <a:r>
              <a:rPr kumimoji="1" lang="ja-JP" altLang="en-US" b="1" dirty="0" smtClean="0"/>
              <a:t>　➀サタン堕落前への回復</a:t>
            </a:r>
            <a:r>
              <a:rPr kumimoji="1" lang="en-US" altLang="ja-JP" b="1" dirty="0" smtClean="0"/>
              <a:t>(</a:t>
            </a:r>
            <a:r>
              <a:rPr kumimoji="1" lang="ja-JP" altLang="en-US" b="1" dirty="0" smtClean="0"/>
              <a:t>罪の原因も結果も存在しない世界</a:t>
            </a:r>
            <a:r>
              <a:rPr kumimoji="1" lang="en-US" altLang="ja-JP" b="1" dirty="0" smtClean="0"/>
              <a:t>)</a:t>
            </a:r>
          </a:p>
          <a:p>
            <a:r>
              <a:rPr kumimoji="1" lang="ja-JP" altLang="en-US" b="1" dirty="0" smtClean="0"/>
              <a:t>　②千年王国</a:t>
            </a:r>
            <a:r>
              <a:rPr kumimoji="1" lang="en-US" altLang="ja-JP" b="1" dirty="0" smtClean="0"/>
              <a:t>(</a:t>
            </a:r>
            <a:r>
              <a:rPr kumimoji="1" lang="ja-JP" altLang="en-US" b="1" dirty="0" smtClean="0"/>
              <a:t>御国の時代</a:t>
            </a:r>
            <a:r>
              <a:rPr kumimoji="1" lang="en-US" altLang="ja-JP" b="1" dirty="0" smtClean="0"/>
              <a:t>)</a:t>
            </a:r>
            <a:r>
              <a:rPr kumimoji="1" lang="ja-JP" altLang="en-US" b="1" dirty="0" smtClean="0"/>
              <a:t>は、人類堕落前</a:t>
            </a:r>
            <a:r>
              <a:rPr kumimoji="1" lang="en-US" altLang="ja-JP" b="1" dirty="0" smtClean="0"/>
              <a:t>(</a:t>
            </a:r>
            <a:r>
              <a:rPr kumimoji="1" lang="ja-JP" altLang="en-US" b="1" dirty="0" smtClean="0"/>
              <a:t>無垢の時代</a:t>
            </a:r>
            <a:r>
              <a:rPr kumimoji="1" lang="en-US" altLang="ja-JP" b="1" dirty="0" smtClean="0"/>
              <a:t>)</a:t>
            </a:r>
            <a:r>
              <a:rPr kumimoji="1" lang="ja-JP" altLang="en-US" b="1" dirty="0" smtClean="0"/>
              <a:t>の回復</a:t>
            </a:r>
            <a:endParaRPr kumimoji="1" lang="en-US" altLang="ja-JP" b="1" dirty="0" smtClean="0"/>
          </a:p>
          <a:p>
            <a:r>
              <a:rPr kumimoji="1" lang="ja-JP" altLang="en-US" b="0" dirty="0" smtClean="0"/>
              <a:t>　　*原因であるサタンはアビスに幽閉されている。</a:t>
            </a:r>
            <a:endParaRPr kumimoji="1" lang="en-US" altLang="ja-JP" b="0" dirty="0" smtClean="0"/>
          </a:p>
          <a:p>
            <a:r>
              <a:rPr kumimoji="1" lang="ja-JP" altLang="en-US" b="0" dirty="0" smtClean="0"/>
              <a:t>　　*結果である罪と死は存在している。</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a:t>
            </a:fld>
            <a:endParaRPr lang="en-US" altLang="ja-JP" dirty="0"/>
          </a:p>
        </p:txBody>
      </p:sp>
    </p:spTree>
    <p:extLst>
      <p:ext uri="{BB962C8B-B14F-4D97-AF65-F5344CB8AC3E}">
        <p14:creationId xmlns:p14="http://schemas.microsoft.com/office/powerpoint/2010/main" val="6041851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70</a:t>
            </a:fld>
            <a:endParaRPr lang="en-US" altLang="ja-JP" dirty="0"/>
          </a:p>
        </p:txBody>
      </p:sp>
    </p:spTree>
    <p:extLst>
      <p:ext uri="{BB962C8B-B14F-4D97-AF65-F5344CB8AC3E}">
        <p14:creationId xmlns:p14="http://schemas.microsoft.com/office/powerpoint/2010/main" val="249345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71</a:t>
            </a:fld>
            <a:endParaRPr lang="en-US" altLang="ja-JP" dirty="0"/>
          </a:p>
        </p:txBody>
      </p:sp>
    </p:spTree>
    <p:extLst>
      <p:ext uri="{BB962C8B-B14F-4D97-AF65-F5344CB8AC3E}">
        <p14:creationId xmlns:p14="http://schemas.microsoft.com/office/powerpoint/2010/main" val="17890857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72</a:t>
            </a:fld>
            <a:endParaRPr lang="en-US" altLang="ja-JP" dirty="0"/>
          </a:p>
        </p:txBody>
      </p:sp>
    </p:spTree>
    <p:extLst>
      <p:ext uri="{BB962C8B-B14F-4D97-AF65-F5344CB8AC3E}">
        <p14:creationId xmlns:p14="http://schemas.microsoft.com/office/powerpoint/2010/main" val="38633642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73</a:t>
            </a:fld>
            <a:endParaRPr lang="en-US" altLang="ja-JP" dirty="0"/>
          </a:p>
        </p:txBody>
      </p:sp>
    </p:spTree>
    <p:extLst>
      <p:ext uri="{BB962C8B-B14F-4D97-AF65-F5344CB8AC3E}">
        <p14:creationId xmlns:p14="http://schemas.microsoft.com/office/powerpoint/2010/main" val="22692674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74</a:t>
            </a:fld>
            <a:endParaRPr lang="en-US" altLang="ja-JP" dirty="0"/>
          </a:p>
        </p:txBody>
      </p:sp>
    </p:spTree>
    <p:extLst>
      <p:ext uri="{BB962C8B-B14F-4D97-AF65-F5344CB8AC3E}">
        <p14:creationId xmlns:p14="http://schemas.microsoft.com/office/powerpoint/2010/main" val="34148908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75</a:t>
            </a:fld>
            <a:endParaRPr lang="en-US" altLang="ja-JP" dirty="0"/>
          </a:p>
        </p:txBody>
      </p:sp>
    </p:spTree>
    <p:extLst>
      <p:ext uri="{BB962C8B-B14F-4D97-AF65-F5344CB8AC3E}">
        <p14:creationId xmlns:p14="http://schemas.microsoft.com/office/powerpoint/2010/main" val="316086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336550"/>
            <a:ext cx="4116388" cy="2314575"/>
          </a:xfrm>
        </p:spPr>
      </p:sp>
      <p:sp>
        <p:nvSpPr>
          <p:cNvPr id="3" name="ノート プレースホルダー 2"/>
          <p:cNvSpPr>
            <a:spLocks noGrp="1"/>
          </p:cNvSpPr>
          <p:nvPr>
            <p:ph type="body" idx="1"/>
          </p:nvPr>
        </p:nvSpPr>
        <p:spPr/>
        <p:txBody>
          <a:bodyPr/>
          <a:lstStyle/>
          <a:p>
            <a:r>
              <a:rPr kumimoji="1" lang="ja-JP" altLang="en-US" b="1" u="sng" dirty="0" smtClean="0">
                <a:latin typeface="ＭＳ Ｐゴシック 本文"/>
              </a:rPr>
              <a:t>■終末論の年代記</a:t>
            </a:r>
            <a:r>
              <a:rPr kumimoji="1" lang="en-US" altLang="ja-JP" b="1" u="sng" dirty="0" smtClean="0">
                <a:latin typeface="ＭＳ Ｐゴシック 本文"/>
              </a:rPr>
              <a:t>(</a:t>
            </a:r>
            <a:r>
              <a:rPr kumimoji="1" lang="ja-JP" altLang="en-US" b="1" u="sng" dirty="0" smtClean="0">
                <a:latin typeface="ＭＳ Ｐゴシック 本文"/>
              </a:rPr>
              <a:t>全体構造</a:t>
            </a:r>
            <a:r>
              <a:rPr kumimoji="1" lang="en-US" altLang="ja-JP" b="1" u="sng" dirty="0" smtClean="0">
                <a:latin typeface="ＭＳ Ｐゴシック 本文"/>
              </a:rPr>
              <a:t>)</a:t>
            </a:r>
            <a:r>
              <a:rPr kumimoji="1" lang="ja-JP" altLang="en-US" b="1" u="sng" dirty="0" smtClean="0">
                <a:latin typeface="ＭＳ Ｐゴシック 本文"/>
              </a:rPr>
              <a:t>　</a:t>
            </a:r>
            <a:r>
              <a:rPr kumimoji="1" lang="en-US" altLang="ja-JP" b="1" u="sng" dirty="0" smtClean="0">
                <a:latin typeface="ＭＳ Ｐゴシック 本文"/>
              </a:rPr>
              <a:t>3</a:t>
            </a:r>
            <a:r>
              <a:rPr kumimoji="1" lang="ja-JP" altLang="en-US" b="1" u="sng" dirty="0" smtClean="0">
                <a:latin typeface="ＭＳ Ｐゴシック 本文"/>
              </a:rPr>
              <a:t>分</a:t>
            </a:r>
            <a:endParaRPr kumimoji="1" lang="en-US" altLang="ja-JP" b="1" u="sng" dirty="0" smtClean="0">
              <a:latin typeface="ＭＳ Ｐゴシック 本文"/>
            </a:endParaRPr>
          </a:p>
          <a:p>
            <a:r>
              <a:rPr kumimoji="1" lang="ja-JP" altLang="en-US" u="none" dirty="0" smtClean="0">
                <a:latin typeface="ＭＳ Ｐゴシック 本文"/>
              </a:rPr>
              <a:t>⑴</a:t>
            </a:r>
            <a:r>
              <a:rPr lang="ja-JP" altLang="en-US" sz="1200" u="none" dirty="0" smtClean="0">
                <a:latin typeface="ＭＳ Ｐゴシック 本文"/>
                <a:ea typeface="HGS創英角ﾎﾟｯﾌﾟ体" panose="040B0A00000000000000" pitchFamily="50" charset="-128"/>
                <a:cs typeface="メイリオ" panose="020B0604030504040204" pitchFamily="50" charset="-128"/>
              </a:rPr>
              <a:t>終末論全体を二種類の復活を中心に最終ゴールの再確認</a:t>
            </a:r>
            <a:endParaRPr lang="en-US" altLang="ja-JP" sz="1200" u="none" dirty="0" smtClean="0">
              <a:latin typeface="ＭＳ Ｐゴシック 本文"/>
              <a:ea typeface="HGS創英角ﾎﾟｯﾌﾟ体" panose="040B0A00000000000000" pitchFamily="50" charset="-128"/>
              <a:cs typeface="メイリオ" panose="020B0604030504040204" pitchFamily="50" charset="-128"/>
            </a:endParaRPr>
          </a:p>
          <a:p>
            <a:r>
              <a:rPr kumimoji="1" lang="ja-JP" altLang="en-US" sz="1200" u="none" dirty="0" smtClean="0">
                <a:latin typeface="ＭＳ Ｐゴシック 本文"/>
                <a:ea typeface="HGS創英角ﾎﾟｯﾌﾟ体" panose="040B0A00000000000000" pitchFamily="50" charset="-128"/>
              </a:rPr>
              <a:t>～～～チャート確認～～～～～～～～～～～～～～～～</a:t>
            </a:r>
            <a:endParaRPr kumimoji="1" lang="en-US" altLang="ja-JP" sz="1200" u="none" dirty="0" smtClean="0">
              <a:latin typeface="ＭＳ Ｐゴシック 本文"/>
              <a:ea typeface="HGS創英角ﾎﾟｯﾌﾟ体" panose="040B0A00000000000000" pitchFamily="50" charset="-128"/>
            </a:endParaRPr>
          </a:p>
          <a:p>
            <a:r>
              <a:rPr kumimoji="1" lang="ja-JP" altLang="en-US" b="0" u="none" dirty="0" smtClean="0">
                <a:latin typeface="ＭＳ Ｐゴシック 本文"/>
              </a:rPr>
              <a:t>⑵再臨を境にビフォー＆アフターである。</a:t>
            </a:r>
            <a:endParaRPr kumimoji="1" lang="en-US" altLang="ja-JP" b="0" u="none" dirty="0" smtClean="0">
              <a:latin typeface="ＭＳ Ｐゴシック 本文"/>
            </a:endParaRPr>
          </a:p>
          <a:p>
            <a:r>
              <a:rPr kumimoji="1" lang="ja-JP" altLang="en-US" b="0" u="none" dirty="0" smtClean="0">
                <a:latin typeface="ＭＳ Ｐゴシック 本文"/>
              </a:rPr>
              <a:t>　➀再臨が、恵みの時代を終わらせる</a:t>
            </a:r>
            <a:endParaRPr kumimoji="1" lang="en-US" altLang="ja-JP" b="0" u="none" dirty="0" smtClean="0">
              <a:latin typeface="ＭＳ Ｐゴシック 本文"/>
            </a:endParaRPr>
          </a:p>
          <a:p>
            <a:r>
              <a:rPr kumimoji="1" lang="ja-JP" altLang="en-US" b="0" u="none" dirty="0" smtClean="0">
                <a:latin typeface="ＭＳ Ｐゴシック 本文"/>
              </a:rPr>
              <a:t>　②ユダヤ人の国家的回心により再臨が起こる</a:t>
            </a:r>
            <a:endParaRPr kumimoji="1" lang="en-US" altLang="ja-JP" b="0" u="none" dirty="0" smtClean="0">
              <a:latin typeface="ＭＳ Ｐゴシック 本文"/>
            </a:endParaRPr>
          </a:p>
          <a:p>
            <a:r>
              <a:rPr kumimoji="1" lang="ja-JP" altLang="en-US" b="0" u="none" dirty="0" smtClean="0">
                <a:latin typeface="ＭＳ Ｐゴシック 本文"/>
              </a:rPr>
              <a:t>　③再臨のキリストにより邪悪が一掃される</a:t>
            </a:r>
            <a:endParaRPr kumimoji="1" lang="en-US" altLang="ja-JP" b="0" u="none" dirty="0" smtClean="0">
              <a:latin typeface="ＭＳ Ｐゴシック 本文"/>
            </a:endParaRPr>
          </a:p>
          <a:p>
            <a:r>
              <a:rPr kumimoji="1" lang="ja-JP" altLang="en-US" b="0" u="none" dirty="0" smtClean="0">
                <a:latin typeface="ＭＳ Ｐゴシック 本文"/>
              </a:rPr>
              <a:t>　④再臨以後、全時代の聖徒が出そろい</a:t>
            </a:r>
            <a:endParaRPr kumimoji="1" lang="en-US" altLang="ja-JP" b="0" u="none" dirty="0" smtClean="0">
              <a:latin typeface="ＭＳ Ｐゴシック 本文"/>
            </a:endParaRPr>
          </a:p>
          <a:p>
            <a:r>
              <a:rPr kumimoji="1" lang="ja-JP" altLang="en-US" b="0" u="none" dirty="0" smtClean="0">
                <a:latin typeface="ＭＳ Ｐゴシック 本文"/>
              </a:rPr>
              <a:t>　　千年王国、ゴールである永遠の秩序まで主とともに過ごす</a:t>
            </a:r>
            <a:endParaRPr kumimoji="1" lang="en-US" altLang="ja-JP" b="0" u="none"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8</a:t>
            </a:fld>
            <a:endParaRPr lang="en-US" altLang="ja-JP" dirty="0"/>
          </a:p>
        </p:txBody>
      </p:sp>
    </p:spTree>
    <p:extLst>
      <p:ext uri="{BB962C8B-B14F-4D97-AF65-F5344CB8AC3E}">
        <p14:creationId xmlns:p14="http://schemas.microsoft.com/office/powerpoint/2010/main" val="91217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■黙示録の目次の全体構造　</a:t>
            </a:r>
            <a:r>
              <a:rPr kumimoji="1" lang="en-US" altLang="ja-JP" b="1" u="sng" dirty="0" smtClean="0"/>
              <a:t>2</a:t>
            </a:r>
            <a:r>
              <a:rPr kumimoji="1" lang="ja-JP" altLang="en-US" b="1" u="sng" dirty="0" smtClean="0"/>
              <a:t>分</a:t>
            </a:r>
            <a:r>
              <a:rPr kumimoji="1" lang="en-US" altLang="ja-JP" b="1" u="sng" dirty="0" smtClean="0"/>
              <a:t>30</a:t>
            </a:r>
            <a:r>
              <a:rPr kumimoji="1" lang="ja-JP" altLang="en-US" b="1" u="sng" dirty="0" smtClean="0"/>
              <a:t>秒</a:t>
            </a:r>
            <a:endParaRPr kumimoji="1" lang="en-US" altLang="ja-JP" b="1" u="sng" dirty="0" smtClean="0"/>
          </a:p>
          <a:p>
            <a:r>
              <a:rPr kumimoji="1" lang="ja-JP" altLang="en-US" b="1" u="none" dirty="0" smtClean="0"/>
              <a:t>⑴</a:t>
            </a:r>
            <a:r>
              <a:rPr kumimoji="1" lang="en-US" altLang="ja-JP" b="1" u="none" dirty="0" smtClean="0"/>
              <a:t>1</a:t>
            </a:r>
            <a:r>
              <a:rPr kumimoji="1" lang="ja-JP" altLang="en-US" b="1" u="none" dirty="0" smtClean="0"/>
              <a:t>章に最重要項目が凝縮している</a:t>
            </a:r>
            <a:endParaRPr kumimoji="1" lang="en-US" altLang="ja-JP" b="1" u="none" dirty="0" smtClean="0"/>
          </a:p>
          <a:p>
            <a:r>
              <a:rPr kumimoji="1" lang="ja-JP" altLang="en-US" b="0" u="none" dirty="0" smtClean="0"/>
              <a:t>　➀イエスキリストの黙示であることが</a:t>
            </a:r>
            <a:r>
              <a:rPr kumimoji="1" lang="en-US" altLang="ja-JP" b="0" u="none" dirty="0" smtClean="0"/>
              <a:t>1:1</a:t>
            </a:r>
            <a:r>
              <a:rPr kumimoji="1" lang="ja-JP" altLang="en-US" b="0" u="none" dirty="0" smtClean="0"/>
              <a:t>で出てくる</a:t>
            </a:r>
            <a:endParaRPr kumimoji="1" lang="en-US" altLang="ja-JP" b="0" u="none" dirty="0" smtClean="0"/>
          </a:p>
          <a:p>
            <a:r>
              <a:rPr kumimoji="1" lang="ja-JP" altLang="en-US" b="0" u="none" dirty="0" smtClean="0"/>
              <a:t>　②黙示録のテーマが</a:t>
            </a:r>
            <a:r>
              <a:rPr kumimoji="1" lang="en-US" altLang="ja-JP" b="0" u="none" dirty="0" smtClean="0"/>
              <a:t>1:7</a:t>
            </a:r>
            <a:r>
              <a:rPr kumimoji="1" lang="ja-JP" altLang="en-US" b="0" u="none" dirty="0" smtClean="0"/>
              <a:t>で出てくる</a:t>
            </a:r>
            <a:endParaRPr kumimoji="1" lang="en-US" altLang="ja-JP" b="0" u="none" dirty="0" smtClean="0"/>
          </a:p>
          <a:p>
            <a:r>
              <a:rPr kumimoji="1" lang="ja-JP" altLang="en-US" b="0" u="none" dirty="0" smtClean="0"/>
              <a:t>　③黙示録のアウトラインが</a:t>
            </a:r>
            <a:r>
              <a:rPr kumimoji="1" lang="en-US" altLang="ja-JP" b="0" u="none" dirty="0" smtClean="0"/>
              <a:t>1:19</a:t>
            </a:r>
            <a:r>
              <a:rPr kumimoji="1" lang="ja-JP" altLang="en-US" b="0" u="none" dirty="0" smtClean="0"/>
              <a:t>で出てくる</a:t>
            </a:r>
          </a:p>
          <a:p>
            <a:r>
              <a:rPr kumimoji="1" lang="ja-JP" altLang="en-US" b="1" u="sng" dirty="0" smtClean="0"/>
              <a:t>⑵大体</a:t>
            </a:r>
            <a:r>
              <a:rPr kumimoji="1" lang="en-US" altLang="ja-JP" b="1" u="sng" dirty="0" smtClean="0"/>
              <a:t>1</a:t>
            </a:r>
            <a:r>
              <a:rPr kumimoji="1" lang="ja-JP" altLang="en-US" b="1" u="sng" dirty="0" smtClean="0"/>
              <a:t>～</a:t>
            </a:r>
            <a:r>
              <a:rPr kumimoji="1" lang="en-US" altLang="ja-JP" b="1" u="sng" dirty="0" smtClean="0"/>
              <a:t>2</a:t>
            </a:r>
            <a:r>
              <a:rPr kumimoji="1" lang="ja-JP" altLang="en-US" b="1" u="sng" dirty="0" smtClean="0"/>
              <a:t>章単位毎の構成・区分となっている</a:t>
            </a:r>
            <a:endParaRPr kumimoji="1" lang="en-US" altLang="ja-JP" b="1" u="sng" dirty="0" smtClean="0"/>
          </a:p>
          <a:p>
            <a:r>
              <a:rPr kumimoji="1" lang="ja-JP" altLang="en-US" b="1" u="sng" dirty="0" smtClean="0"/>
              <a:t>⑶クライマックスは</a:t>
            </a:r>
            <a:r>
              <a:rPr kumimoji="1" lang="en-US" altLang="ja-JP" b="1" u="sng" dirty="0" smtClean="0"/>
              <a:t>19</a:t>
            </a:r>
            <a:r>
              <a:rPr kumimoji="1" lang="ja-JP" altLang="en-US" b="1" u="sng" dirty="0" smtClean="0"/>
              <a:t>章の再臨、そして再臨までのプロセスが</a:t>
            </a:r>
            <a:r>
              <a:rPr kumimoji="1" lang="en-US" altLang="ja-JP" b="1" u="sng" dirty="0" smtClean="0"/>
              <a:t>4</a:t>
            </a:r>
            <a:r>
              <a:rPr kumimoji="1" lang="ja-JP" altLang="en-US" b="1" u="sng" dirty="0" smtClean="0"/>
              <a:t>～</a:t>
            </a:r>
            <a:r>
              <a:rPr kumimoji="1" lang="en-US" altLang="ja-JP" b="1" u="sng" dirty="0" smtClean="0"/>
              <a:t>18</a:t>
            </a:r>
            <a:r>
              <a:rPr kumimoji="1" lang="ja-JP" altLang="en-US" b="1" u="sng" dirty="0" smtClean="0"/>
              <a:t>章</a:t>
            </a:r>
            <a:endParaRPr kumimoji="1" lang="en-US" altLang="ja-JP" b="1" u="sng" dirty="0" smtClean="0"/>
          </a:p>
          <a:p>
            <a:r>
              <a:rPr kumimoji="1" lang="ja-JP" altLang="en-US" b="1" u="sng" dirty="0" smtClean="0"/>
              <a:t>⑷ゴールは</a:t>
            </a:r>
            <a:r>
              <a:rPr kumimoji="1" lang="en-US" altLang="ja-JP" b="1" u="sng" dirty="0" smtClean="0"/>
              <a:t>21</a:t>
            </a:r>
            <a:r>
              <a:rPr kumimoji="1" lang="ja-JP" altLang="en-US" b="1" u="sng" dirty="0" smtClean="0"/>
              <a:t>～</a:t>
            </a:r>
            <a:r>
              <a:rPr kumimoji="1" lang="en-US" altLang="ja-JP" b="1" u="sng" dirty="0" smtClean="0"/>
              <a:t>22</a:t>
            </a:r>
            <a:r>
              <a:rPr kumimoji="1" lang="en-US" altLang="ja-JP" b="1" u="sng" dirty="0" smtClean="0">
                <a:sym typeface="Wingdings" panose="05000000000000000000" pitchFamily="2" charset="2"/>
              </a:rPr>
              <a:t>:5</a:t>
            </a:r>
            <a:r>
              <a:rPr kumimoji="1" lang="ja-JP" altLang="en-US" b="1" u="sng" dirty="0" smtClean="0">
                <a:sym typeface="Wingdings" panose="05000000000000000000" pitchFamily="2" charset="2"/>
              </a:rPr>
              <a:t>の</a:t>
            </a:r>
            <a:r>
              <a:rPr kumimoji="1" lang="ja-JP" altLang="en-US" b="1" u="sng" dirty="0" smtClean="0"/>
              <a:t>永遠の御国</a:t>
            </a:r>
            <a:r>
              <a:rPr kumimoji="1" lang="en-US" altLang="ja-JP" b="1" u="sng" dirty="0" smtClean="0"/>
              <a:t>(</a:t>
            </a:r>
            <a:r>
              <a:rPr kumimoji="1" lang="ja-JP" altLang="en-US" b="1" u="sng" dirty="0" smtClean="0"/>
              <a:t>秩序</a:t>
            </a:r>
            <a:r>
              <a:rPr kumimoji="1" lang="en-US" altLang="ja-JP" b="1" u="sng" dirty="0" smtClean="0"/>
              <a:t>)</a:t>
            </a:r>
            <a:r>
              <a:rPr kumimoji="1" lang="ja-JP" altLang="en-US" b="1" u="sng" dirty="0" err="1" smtClean="0"/>
              <a:t>、</a:t>
            </a:r>
            <a:r>
              <a:rPr kumimoji="1" lang="ja-JP" altLang="en-US" b="1" u="sng" dirty="0" smtClean="0"/>
              <a:t>神の栄光</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9</a:t>
            </a:fld>
            <a:endParaRPr lang="en-US" altLang="ja-JP" dirty="0"/>
          </a:p>
        </p:txBody>
      </p:sp>
    </p:spTree>
    <p:extLst>
      <p:ext uri="{BB962C8B-B14F-4D97-AF65-F5344CB8AC3E}">
        <p14:creationId xmlns:p14="http://schemas.microsoft.com/office/powerpoint/2010/main" val="215827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689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412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878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9400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525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168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53447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4583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42348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9882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4577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9E7A-84C3-4C0A-A1A5-F0265B908280}" type="datetimeFigureOut">
              <a:rPr kumimoji="1" lang="ja-JP" altLang="en-US" smtClean="0"/>
              <a:t>2017/1/9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7288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8600" y="73164"/>
            <a:ext cx="11673840" cy="1200329"/>
          </a:xfrm>
          <a:prstGeom prst="rect">
            <a:avLst/>
          </a:prstGeom>
          <a:noFill/>
        </p:spPr>
        <p:txBody>
          <a:bodyPr wrap="square">
            <a:spAutoFit/>
          </a:bodyPr>
          <a:lstStyle/>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Bible Forum in</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KOBE</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2504045" y="5049374"/>
            <a:ext cx="9494465" cy="1754326"/>
          </a:xfrm>
          <a:prstGeom prst="rect">
            <a:avLst/>
          </a:prstGeom>
          <a:noFill/>
        </p:spPr>
        <p:txBody>
          <a:bodyPr wrap="square">
            <a:spAutoFit/>
          </a:bodyPr>
          <a:lstStyle/>
          <a:p>
            <a:pPr algn="r">
              <a:defRPr/>
            </a:pP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ニックネーム</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KBF</a:t>
            </a:r>
            <a:r>
              <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神戸ビーフ</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KMBF(</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コンビーフ</a:t>
            </a: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grpSp>
        <p:nvGrpSpPr>
          <p:cNvPr id="15" name="グループ化 14"/>
          <p:cNvGrpSpPr/>
          <p:nvPr/>
        </p:nvGrpSpPr>
        <p:grpSpPr>
          <a:xfrm>
            <a:off x="4770120" y="1419346"/>
            <a:ext cx="7277100" cy="3396494"/>
            <a:chOff x="5557141" y="1058328"/>
            <a:chExt cx="6585644" cy="4320962"/>
          </a:xfrm>
        </p:grpSpPr>
        <p:pic>
          <p:nvPicPr>
            <p:cNvPr id="16" name="図 15"/>
            <p:cNvPicPr>
              <a:picLocks noChangeAspect="1"/>
            </p:cNvPicPr>
            <p:nvPr/>
          </p:nvPicPr>
          <p:blipFill>
            <a:blip r:embed="rId3"/>
            <a:stretch>
              <a:fillRect/>
            </a:stretch>
          </p:blipFill>
          <p:spPr>
            <a:xfrm>
              <a:off x="5557141" y="1058328"/>
              <a:ext cx="6585644" cy="4320962"/>
            </a:xfrm>
            <a:prstGeom prst="rect">
              <a:avLst/>
            </a:prstGeom>
          </p:spPr>
        </p:pic>
        <p:sp>
          <p:nvSpPr>
            <p:cNvPr id="17" name="サブタイトル 2"/>
            <p:cNvSpPr txBox="1">
              <a:spLocks/>
            </p:cNvSpPr>
            <p:nvPr/>
          </p:nvSpPr>
          <p:spPr>
            <a:xfrm>
              <a:off x="5571739" y="1084572"/>
              <a:ext cx="6552000" cy="1023807"/>
            </a:xfrm>
            <a:prstGeom prst="rect">
              <a:avLst/>
            </a:prstGeom>
            <a:solidFill>
              <a:schemeClr val="bg1">
                <a:alpha val="30000"/>
              </a:schemeClr>
            </a:solidFill>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MOTOMACHI</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Bible </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grpSp>
        <p:nvGrpSpPr>
          <p:cNvPr id="12" name="グループ化 11"/>
          <p:cNvGrpSpPr/>
          <p:nvPr/>
        </p:nvGrpSpPr>
        <p:grpSpPr>
          <a:xfrm>
            <a:off x="51277" y="3565672"/>
            <a:ext cx="7200000" cy="2880000"/>
            <a:chOff x="654517" y="1556792"/>
            <a:chExt cx="6242699" cy="2304257"/>
          </a:xfrm>
        </p:grpSpPr>
        <p:pic>
          <p:nvPicPr>
            <p:cNvPr id="13" name="図 12"/>
            <p:cNvPicPr>
              <a:picLocks noChangeAspect="1"/>
            </p:cNvPicPr>
            <p:nvPr/>
          </p:nvPicPr>
          <p:blipFill>
            <a:blip r:embed="rId4"/>
            <a:stretch>
              <a:fillRect/>
            </a:stretch>
          </p:blipFill>
          <p:spPr>
            <a:xfrm>
              <a:off x="654517" y="1556793"/>
              <a:ext cx="6242699" cy="2304256"/>
            </a:xfrm>
            <a:prstGeom prst="rect">
              <a:avLst/>
            </a:prstGeom>
          </p:spPr>
        </p:pic>
        <p:sp>
          <p:nvSpPr>
            <p:cNvPr id="14" name="サブタイトル 2"/>
            <p:cNvSpPr txBox="1">
              <a:spLocks/>
            </p:cNvSpPr>
            <p:nvPr/>
          </p:nvSpPr>
          <p:spPr>
            <a:xfrm>
              <a:off x="654517" y="1556792"/>
              <a:ext cx="6242699" cy="498129"/>
            </a:xfrm>
            <a:prstGeom prst="rect">
              <a:avLst/>
            </a:prstGeom>
            <a:solidFill>
              <a:schemeClr val="bg1">
                <a:alpha val="70000"/>
              </a:schemeClr>
            </a:solidFill>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Bible 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spTree>
    <p:extLst>
      <p:ext uri="{BB962C8B-B14F-4D97-AF65-F5344CB8AC3E}">
        <p14:creationId xmlns:p14="http://schemas.microsoft.com/office/powerpoint/2010/main" val="431319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84682" y="5542786"/>
            <a:ext cx="11160000" cy="477054"/>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1:19 </a:t>
            </a:r>
            <a:r>
              <a:rPr lang="ja-JP" altLang="ja-JP" sz="2500" b="1" dirty="0">
                <a:solidFill>
                  <a:schemeClr val="bg1"/>
                </a:solidFill>
              </a:rPr>
              <a:t>そこで、あなたの見た事、今ある事、この後に起こる事を書きしるせ。　」</a:t>
            </a:r>
          </a:p>
        </p:txBody>
      </p:sp>
      <p:sp>
        <p:nvSpPr>
          <p:cNvPr id="20" name="テキスト ボックス 19"/>
          <p:cNvSpPr txBox="1"/>
          <p:nvPr/>
        </p:nvSpPr>
        <p:spPr>
          <a:xfrm>
            <a:off x="313895" y="4540708"/>
            <a:ext cx="10764000" cy="900000"/>
          </a:xfrm>
          <a:prstGeom prst="rect">
            <a:avLst/>
          </a:prstGeom>
          <a:noFill/>
        </p:spPr>
        <p:txBody>
          <a:bodyPr wrap="square">
            <a:spAutoFit/>
          </a:bodyPr>
          <a:lstStyle/>
          <a:p>
            <a:pPr>
              <a:defRPr/>
            </a:pPr>
            <a:r>
              <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682" y="3333322"/>
            <a:ext cx="11160000" cy="861774"/>
          </a:xfrm>
          <a:prstGeom prst="rect">
            <a:avLst/>
          </a:prstGeom>
          <a:noFill/>
        </p:spPr>
        <p:txBody>
          <a:bodyPr wrap="square">
            <a:spAutoFit/>
          </a:bodyPr>
          <a:lstStyle/>
          <a:p>
            <a:pPr>
              <a:defRPr/>
            </a:pPr>
            <a:r>
              <a:rPr lang="ja-JP" altLang="ja-JP" sz="2500" b="1" dirty="0">
                <a:solidFill>
                  <a:schemeClr val="bg1"/>
                </a:solidFill>
              </a:rPr>
              <a:t>「　</a:t>
            </a:r>
            <a:r>
              <a:rPr lang="en-US" altLang="ja-JP" sz="2500" b="1" dirty="0">
                <a:solidFill>
                  <a:schemeClr val="bg1"/>
                </a:solidFill>
              </a:rPr>
              <a:t>1:7 </a:t>
            </a:r>
            <a:r>
              <a:rPr lang="ja-JP" altLang="ja-JP" sz="2500" b="1" dirty="0">
                <a:solidFill>
                  <a:schemeClr val="bg1"/>
                </a:solidFill>
              </a:rPr>
              <a:t>見よ、彼が、雲に乗って来られる。　すべての目、ことに彼を突き刺した者たちが、彼を見る。　地上の諸族はみな、彼のゆえに嘆く。　しかり。　アーメン。　」</a:t>
            </a:r>
            <a:endParaRPr lang="ja-JP" altLang="ja-JP" sz="2500" dirty="0">
              <a:solidFill>
                <a:schemeClr val="bg1"/>
              </a:solidFill>
            </a:endParaRPr>
          </a:p>
        </p:txBody>
      </p:sp>
      <p:sp>
        <p:nvSpPr>
          <p:cNvPr id="6" name="テキスト ボックス 5"/>
          <p:cNvSpPr txBox="1"/>
          <p:nvPr/>
        </p:nvSpPr>
        <p:spPr>
          <a:xfrm>
            <a:off x="313895" y="2475068"/>
            <a:ext cx="10764000" cy="900000"/>
          </a:xfrm>
          <a:prstGeom prst="rect">
            <a:avLst/>
          </a:prstGeom>
          <a:noFill/>
        </p:spPr>
        <p:txBody>
          <a:bodyPr wrap="square">
            <a:spAutoFit/>
          </a:bodyPr>
          <a:lstStyle/>
          <a:p>
            <a:pPr>
              <a:defRPr/>
            </a:pPr>
            <a:r>
              <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884682" y="1084092"/>
            <a:ext cx="11160000" cy="1246495"/>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 </a:t>
            </a:r>
            <a:r>
              <a:rPr lang="ja-JP" altLang="ja-JP" sz="2500" b="1" u="sng" dirty="0">
                <a:solidFill>
                  <a:schemeClr val="bg1"/>
                </a:solidFill>
              </a:rPr>
              <a:t>イエス・キリストの黙示</a:t>
            </a:r>
            <a:r>
              <a:rPr lang="ja-JP" altLang="ja-JP" sz="2500" b="1" dirty="0">
                <a:solidFill>
                  <a:schemeClr val="bg1"/>
                </a:solidFill>
              </a:rPr>
              <a:t>。　これは、すぐに起こるはずの事をそのしもべたちに示すため、神がキリストにお与えになったものである。　そしてキリストは、その御使いを遣わして、これをしもべヨハネにお告げになった。</a:t>
            </a:r>
            <a:r>
              <a:rPr lang="ja-JP" altLang="en-US" sz="2500" b="1" dirty="0">
                <a:solidFill>
                  <a:schemeClr val="bg1"/>
                </a:solidFill>
              </a:rPr>
              <a:t>」</a:t>
            </a:r>
            <a:endParaRPr lang="en-US" altLang="ja-JP" sz="2500" b="1"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313895" y="122825"/>
            <a:ext cx="10764000" cy="900000"/>
          </a:xfrm>
          <a:prstGeom prst="rect">
            <a:avLst/>
          </a:prstGeom>
          <a:noFill/>
        </p:spPr>
        <p:txBody>
          <a:bodyPr wrap="square">
            <a:spAutoFit/>
          </a:bodyPr>
          <a:lstStyle/>
          <a:p>
            <a:pPr>
              <a:defRPr/>
            </a:pPr>
            <a:r>
              <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）１：１「イエスキリストの黙示」</a:t>
            </a:r>
            <a:endParaRPr lang="en-US" altLang="ja-JP" sz="48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155443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89304" y="950520"/>
            <a:ext cx="12013236" cy="5016758"/>
          </a:xfrm>
          <a:prstGeom prst="rect">
            <a:avLst/>
          </a:prstGeom>
          <a:noFill/>
        </p:spPr>
        <p:txBody>
          <a:bodyPr wrap="square">
            <a:spAutoFit/>
          </a:bodyPr>
          <a:lstStyle/>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⑴</a:t>
            </a:r>
            <a:r>
              <a:rPr lang="ja-JP" altLang="en-US" sz="2800" dirty="0">
                <a:solidFill>
                  <a:schemeClr val="bg1"/>
                </a:solidFill>
                <a:latin typeface="+mj-ea"/>
              </a:rPr>
              <a:t>黙示録のテーマは、</a:t>
            </a:r>
            <a:r>
              <a:rPr lang="ja-JP" altLang="en-US" sz="2800" dirty="0">
                <a:solidFill>
                  <a:srgbClr val="FFFF00"/>
                </a:solidFill>
                <a:latin typeface="+mj-ea"/>
              </a:rPr>
              <a:t>主の再臨とそのプロセス</a:t>
            </a:r>
            <a:r>
              <a:rPr lang="ja-JP" altLang="en-US" sz="2800" dirty="0">
                <a:solidFill>
                  <a:schemeClr val="bg1"/>
                </a:solidFill>
                <a:latin typeface="+mj-ea"/>
              </a:rPr>
              <a:t>（黙</a:t>
            </a:r>
            <a:r>
              <a:rPr lang="en-US" altLang="ja-JP" sz="2800" dirty="0">
                <a:solidFill>
                  <a:schemeClr val="bg1"/>
                </a:solidFill>
                <a:latin typeface="+mj-ea"/>
              </a:rPr>
              <a:t>1</a:t>
            </a:r>
            <a:r>
              <a:rPr lang="ja-JP" altLang="en-US" sz="2800" dirty="0">
                <a:solidFill>
                  <a:schemeClr val="bg1"/>
                </a:solidFill>
                <a:latin typeface="+mj-ea"/>
              </a:rPr>
              <a:t>：</a:t>
            </a:r>
            <a:r>
              <a:rPr lang="en-US" altLang="ja-JP" sz="2800" dirty="0">
                <a:solidFill>
                  <a:schemeClr val="bg1"/>
                </a:solidFill>
                <a:latin typeface="+mj-ea"/>
              </a:rPr>
              <a:t>7</a:t>
            </a:r>
            <a:r>
              <a:rPr lang="ja-JP" altLang="en-US" sz="2800" dirty="0" smtClean="0">
                <a:solidFill>
                  <a:schemeClr val="bg1"/>
                </a:solidFill>
                <a:latin typeface="+mj-ea"/>
              </a:rPr>
              <a:t>）</a:t>
            </a:r>
            <a:endParaRPr lang="en-US" altLang="ja-JP" sz="2800"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⑵</a:t>
            </a:r>
            <a:r>
              <a:rPr lang="ja-JP" altLang="en-US" sz="2800" dirty="0">
                <a:solidFill>
                  <a:schemeClr val="bg1"/>
                </a:solidFill>
                <a:latin typeface="+mj-ea"/>
              </a:rPr>
              <a:t>再臨の条件は、</a:t>
            </a:r>
            <a:r>
              <a:rPr lang="ja-JP" altLang="en-US" sz="2800" dirty="0">
                <a:solidFill>
                  <a:srgbClr val="FFFF00"/>
                </a:solidFill>
                <a:latin typeface="+mj-ea"/>
              </a:rPr>
              <a:t>ユダヤ人の民族的回心</a:t>
            </a:r>
            <a:r>
              <a:rPr lang="en-US" altLang="ja-JP" sz="2800" dirty="0">
                <a:solidFill>
                  <a:schemeClr val="bg1"/>
                </a:solidFill>
                <a:latin typeface="+mj-ea"/>
              </a:rPr>
              <a:t>(</a:t>
            </a:r>
            <a:r>
              <a:rPr lang="ja-JP" altLang="en-US" sz="2800" dirty="0">
                <a:solidFill>
                  <a:schemeClr val="bg1"/>
                </a:solidFill>
                <a:latin typeface="+mj-ea"/>
              </a:rPr>
              <a:t>ゼカリヤ</a:t>
            </a:r>
            <a:r>
              <a:rPr lang="en-US" altLang="ja-JP" sz="2800" dirty="0">
                <a:solidFill>
                  <a:schemeClr val="bg1"/>
                </a:solidFill>
                <a:latin typeface="+mj-ea"/>
              </a:rPr>
              <a:t>12</a:t>
            </a:r>
            <a:r>
              <a:rPr lang="ja-JP" altLang="en-US" sz="2800" dirty="0">
                <a:solidFill>
                  <a:schemeClr val="bg1"/>
                </a:solidFill>
                <a:latin typeface="+mj-ea"/>
              </a:rPr>
              <a:t>：</a:t>
            </a:r>
            <a:r>
              <a:rPr lang="en-US" altLang="ja-JP" sz="2800" dirty="0">
                <a:solidFill>
                  <a:schemeClr val="bg1"/>
                </a:solidFill>
                <a:latin typeface="+mj-ea"/>
              </a:rPr>
              <a:t>10</a:t>
            </a:r>
            <a:r>
              <a:rPr lang="ja-JP" altLang="en-US" sz="2800" dirty="0">
                <a:solidFill>
                  <a:schemeClr val="bg1"/>
                </a:solidFill>
                <a:latin typeface="+mj-ea"/>
              </a:rPr>
              <a:t>）</a:t>
            </a:r>
            <a:endParaRPr lang="en-US" altLang="ja-JP" sz="2800" dirty="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⑶終末論の出来事の流れ</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b="1" dirty="0" smtClean="0">
                <a:solidFill>
                  <a:srgbClr val="FFFF00"/>
                </a:solidFill>
                <a:latin typeface="+mj-ea"/>
                <a:ea typeface="+mj-ea"/>
              </a:rPr>
              <a:t>携挙</a:t>
            </a:r>
            <a:r>
              <a:rPr lang="ja-JP" altLang="en-US" sz="2800" b="1" dirty="0">
                <a:solidFill>
                  <a:srgbClr val="FFFF00"/>
                </a:solidFill>
                <a:latin typeface="+mj-ea"/>
                <a:ea typeface="+mj-ea"/>
              </a:rPr>
              <a:t>→大患難時代→ユダヤ人の民族的</a:t>
            </a:r>
            <a:r>
              <a:rPr lang="ja-JP" altLang="en-US" sz="2800" b="1" dirty="0" smtClean="0">
                <a:solidFill>
                  <a:srgbClr val="FFFF00"/>
                </a:solidFill>
                <a:latin typeface="+mj-ea"/>
                <a:ea typeface="+mj-ea"/>
              </a:rPr>
              <a:t>回心→</a:t>
            </a:r>
            <a:r>
              <a:rPr lang="ja-JP" altLang="en-US" sz="2800" b="1" dirty="0">
                <a:solidFill>
                  <a:srgbClr val="FFFF00"/>
                </a:solidFill>
                <a:latin typeface="+mj-ea"/>
                <a:ea typeface="+mj-ea"/>
              </a:rPr>
              <a:t>メシアの</a:t>
            </a:r>
            <a:r>
              <a:rPr lang="ja-JP" altLang="en-US" sz="2800" b="1" dirty="0" smtClean="0">
                <a:solidFill>
                  <a:srgbClr val="FFFF00"/>
                </a:solidFill>
                <a:latin typeface="+mj-ea"/>
                <a:ea typeface="+mj-ea"/>
              </a:rPr>
              <a:t>再臨→</a:t>
            </a:r>
            <a:r>
              <a:rPr lang="ja-JP" altLang="en-US" sz="2800" b="1" dirty="0">
                <a:solidFill>
                  <a:srgbClr val="FFFF00"/>
                </a:solidFill>
                <a:latin typeface="+mj-ea"/>
                <a:ea typeface="+mj-ea"/>
              </a:rPr>
              <a:t>千年</a:t>
            </a:r>
            <a:r>
              <a:rPr lang="ja-JP" altLang="en-US" sz="2800" b="1" dirty="0" smtClean="0">
                <a:solidFill>
                  <a:srgbClr val="FFFF00"/>
                </a:solidFill>
                <a:latin typeface="+mj-ea"/>
                <a:ea typeface="+mj-ea"/>
              </a:rPr>
              <a:t>王国</a:t>
            </a:r>
            <a:endParaRPr lang="en-US" altLang="ja-JP" sz="2800" b="1" dirty="0">
              <a:solidFill>
                <a:schemeClr val="bg1"/>
              </a:solidFill>
              <a:latin typeface="+mj-ea"/>
              <a:ea typeface="+mj-ea"/>
            </a:endParaRPr>
          </a:p>
          <a:p>
            <a:pPr>
              <a:defRPr/>
            </a:pPr>
            <a:endParaRPr lang="en-US" altLang="ja-JP" sz="1000" dirty="0">
              <a:solidFill>
                <a:srgbClr val="FFFF00"/>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⑷大患難時代の反ユダヤ</a:t>
            </a:r>
            <a:r>
              <a:rPr lang="ja-JP" altLang="en-US" sz="2800" dirty="0">
                <a:solidFill>
                  <a:schemeClr val="bg1"/>
                </a:solidFill>
                <a:latin typeface="+mj-ea"/>
                <a:ea typeface="+mj-ea"/>
              </a:rPr>
              <a:t>主義の</a:t>
            </a:r>
            <a:r>
              <a:rPr lang="ja-JP" altLang="en-US" sz="2800" dirty="0" smtClean="0">
                <a:solidFill>
                  <a:schemeClr val="bg1"/>
                </a:solidFill>
                <a:latin typeface="+mj-ea"/>
                <a:ea typeface="+mj-ea"/>
              </a:rPr>
              <a:t>最大目的</a:t>
            </a:r>
            <a:r>
              <a:rPr lang="ja-JP" altLang="en-US" sz="2800" dirty="0">
                <a:solidFill>
                  <a:schemeClr val="bg1"/>
                </a:solidFill>
                <a:latin typeface="+mj-ea"/>
                <a:ea typeface="+mj-ea"/>
              </a:rPr>
              <a:t>は、霊的な</a:t>
            </a:r>
            <a:r>
              <a:rPr lang="ja-JP" altLang="en-US" sz="2800" dirty="0" smtClean="0">
                <a:solidFill>
                  <a:schemeClr val="bg1"/>
                </a:solidFill>
                <a:latin typeface="+mj-ea"/>
                <a:ea typeface="+mj-ea"/>
              </a:rPr>
              <a:t>もの</a:t>
            </a:r>
            <a:r>
              <a:rPr lang="en-US" altLang="ja-JP" sz="2800" b="1" dirty="0" smtClean="0">
                <a:solidFill>
                  <a:srgbClr val="FFFF00"/>
                </a:solidFill>
                <a:latin typeface="+mj-ea"/>
                <a:ea typeface="+mj-ea"/>
              </a:rPr>
              <a:t>(</a:t>
            </a:r>
            <a:r>
              <a:rPr lang="ja-JP" altLang="en-US" sz="2800" b="1" dirty="0" smtClean="0">
                <a:solidFill>
                  <a:srgbClr val="FFFF00"/>
                </a:solidFill>
                <a:latin typeface="+mj-ea"/>
                <a:ea typeface="+mj-ea"/>
              </a:rPr>
              <a:t>再臨の阻止</a:t>
            </a:r>
            <a:r>
              <a:rPr lang="en-US" altLang="ja-JP" sz="2800" b="1" dirty="0" smtClean="0">
                <a:solidFill>
                  <a:srgbClr val="FFFF00"/>
                </a:solidFill>
                <a:latin typeface="+mj-ea"/>
                <a:ea typeface="+mj-ea"/>
              </a:rPr>
              <a:t>)</a:t>
            </a:r>
            <a:endParaRPr lang="en-US" altLang="ja-JP" sz="2800" dirty="0">
              <a:solidFill>
                <a:schemeClr val="bg1"/>
              </a:solidFill>
              <a:latin typeface="+mj-ea"/>
              <a:ea typeface="+mj-ea"/>
            </a:endParaRPr>
          </a:p>
          <a:p>
            <a:pPr>
              <a:defRPr/>
            </a:pPr>
            <a:endParaRPr lang="en-US" altLang="ja-JP" sz="1000" dirty="0" smtClean="0">
              <a:solidFill>
                <a:schemeClr val="bg1"/>
              </a:solidFill>
              <a:latin typeface="+mj-ea"/>
              <a:ea typeface="+mj-ea"/>
            </a:endParaRPr>
          </a:p>
          <a:p>
            <a:pPr>
              <a:defRPr/>
            </a:pPr>
            <a:r>
              <a:rPr lang="ja-JP" altLang="en-US" sz="2800" dirty="0" smtClean="0">
                <a:solidFill>
                  <a:schemeClr val="bg1"/>
                </a:solidFill>
                <a:latin typeface="+mj-ea"/>
                <a:ea typeface="+mj-ea"/>
              </a:rPr>
              <a:t>　　⑸執筆経緯は</a:t>
            </a:r>
            <a:r>
              <a:rPr lang="ja-JP" altLang="en-US" sz="2000" b="1" dirty="0" smtClean="0">
                <a:solidFill>
                  <a:srgbClr val="FFFF00"/>
                </a:solidFill>
                <a:latin typeface="+mj-ea"/>
                <a:ea typeface="+mj-ea"/>
              </a:rPr>
              <a:t>　</a:t>
            </a:r>
            <a:r>
              <a:rPr lang="ja-JP" altLang="en-US" sz="2800" b="1" dirty="0" smtClean="0">
                <a:solidFill>
                  <a:srgbClr val="FFFF00"/>
                </a:solidFill>
                <a:latin typeface="+mj-ea"/>
                <a:ea typeface="+mj-ea"/>
              </a:rPr>
              <a:t>「迫害の中にいる人々」</a:t>
            </a:r>
            <a:r>
              <a:rPr lang="ja-JP" altLang="en-US" sz="2800" b="1" dirty="0" smtClean="0">
                <a:solidFill>
                  <a:schemeClr val="bg1"/>
                </a:solidFill>
                <a:latin typeface="+mj-ea"/>
                <a:ea typeface="+mj-ea"/>
              </a:rPr>
              <a:t>と</a:t>
            </a:r>
            <a:r>
              <a:rPr lang="ja-JP" altLang="en-US" sz="2800" b="1" dirty="0" smtClean="0">
                <a:solidFill>
                  <a:srgbClr val="FFFF00"/>
                </a:solidFill>
                <a:latin typeface="+mj-ea"/>
                <a:ea typeface="+mj-ea"/>
              </a:rPr>
              <a:t>「教会全体」</a:t>
            </a:r>
            <a:r>
              <a:rPr lang="ja-JP" altLang="en-US" sz="2800" b="1" dirty="0" smtClean="0">
                <a:solidFill>
                  <a:schemeClr val="bg1"/>
                </a:solidFill>
                <a:latin typeface="+mj-ea"/>
                <a:ea typeface="+mj-ea"/>
              </a:rPr>
              <a:t>へ</a:t>
            </a:r>
            <a:r>
              <a:rPr lang="ja-JP" altLang="en-US" sz="2800" b="1" dirty="0">
                <a:solidFill>
                  <a:schemeClr val="bg1"/>
                </a:solidFill>
                <a:latin typeface="+mj-ea"/>
                <a:ea typeface="+mj-ea"/>
              </a:rPr>
              <a:t>の</a:t>
            </a:r>
            <a:r>
              <a:rPr lang="ja-JP" altLang="en-US" sz="2800" b="1" dirty="0" smtClean="0">
                <a:solidFill>
                  <a:schemeClr val="bg1"/>
                </a:solidFill>
                <a:latin typeface="+mj-ea"/>
                <a:ea typeface="+mj-ea"/>
              </a:rPr>
              <a:t>励ましと矯正</a:t>
            </a:r>
            <a:endParaRPr lang="en-US" altLang="ja-JP" sz="2800" b="1"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b="1" dirty="0" smtClean="0">
                <a:solidFill>
                  <a:schemeClr val="bg1"/>
                </a:solidFill>
                <a:latin typeface="+mj-ea"/>
                <a:ea typeface="+mj-ea"/>
              </a:rPr>
              <a:t>　</a:t>
            </a:r>
            <a:r>
              <a:rPr lang="ja-JP" altLang="en-US" sz="2400" b="1" dirty="0" smtClean="0">
                <a:solidFill>
                  <a:schemeClr val="bg1"/>
                </a:solidFill>
                <a:latin typeface="+mj-ea"/>
                <a:ea typeface="+mj-ea"/>
              </a:rPr>
              <a:t>「</a:t>
            </a:r>
            <a:r>
              <a:rPr lang="en-US" altLang="ja-JP" sz="2400" b="1" dirty="0" smtClean="0">
                <a:solidFill>
                  <a:schemeClr val="bg1"/>
                </a:solidFill>
                <a:latin typeface="+mj-ea"/>
                <a:ea typeface="+mj-ea"/>
              </a:rPr>
              <a:t> </a:t>
            </a:r>
            <a:r>
              <a:rPr lang="en-US" altLang="ja-JP" sz="2400" b="1" dirty="0">
                <a:solidFill>
                  <a:schemeClr val="bg1"/>
                </a:solidFill>
                <a:latin typeface="+mj-ea"/>
                <a:ea typeface="+mj-ea"/>
              </a:rPr>
              <a:t>22</a:t>
            </a:r>
            <a:r>
              <a:rPr lang="ja-JP" altLang="en-US" sz="2400" b="1" dirty="0">
                <a:solidFill>
                  <a:schemeClr val="bg1"/>
                </a:solidFill>
                <a:latin typeface="+mj-ea"/>
                <a:ea typeface="+mj-ea"/>
              </a:rPr>
              <a:t>：</a:t>
            </a:r>
            <a:r>
              <a:rPr lang="en-US" altLang="ja-JP" sz="2400" b="1" dirty="0" smtClean="0">
                <a:solidFill>
                  <a:schemeClr val="bg1"/>
                </a:solidFill>
                <a:latin typeface="+mj-ea"/>
                <a:ea typeface="+mj-ea"/>
              </a:rPr>
              <a:t>7 </a:t>
            </a:r>
            <a:r>
              <a:rPr lang="ja-JP" altLang="en-US" sz="2400" b="1" dirty="0" smtClean="0">
                <a:solidFill>
                  <a:schemeClr val="bg1"/>
                </a:solidFill>
                <a:latin typeface="+mj-ea"/>
                <a:ea typeface="+mj-ea"/>
              </a:rPr>
              <a:t>見よ</a:t>
            </a:r>
            <a:r>
              <a:rPr lang="ja-JP" altLang="en-US" sz="2400" b="1" dirty="0">
                <a:solidFill>
                  <a:schemeClr val="bg1"/>
                </a:solidFill>
                <a:latin typeface="+mj-ea"/>
                <a:ea typeface="+mj-ea"/>
              </a:rPr>
              <a:t>。わたしはすぐに来る</a:t>
            </a:r>
            <a:r>
              <a:rPr lang="ja-JP" altLang="en-US" sz="2400" b="1" dirty="0" smtClean="0">
                <a:solidFill>
                  <a:schemeClr val="bg1"/>
                </a:solidFill>
                <a:latin typeface="+mj-ea"/>
                <a:ea typeface="+mj-ea"/>
              </a:rPr>
              <a:t>。この</a:t>
            </a:r>
            <a:r>
              <a:rPr lang="ja-JP" altLang="en-US" sz="2400" b="1" dirty="0">
                <a:solidFill>
                  <a:schemeClr val="bg1"/>
                </a:solidFill>
                <a:latin typeface="+mj-ea"/>
                <a:ea typeface="+mj-ea"/>
              </a:rPr>
              <a:t>書の預言のことばを</a:t>
            </a:r>
            <a:r>
              <a:rPr lang="ja-JP" altLang="en-US" sz="2400" b="1" dirty="0">
                <a:solidFill>
                  <a:srgbClr val="FFFF00"/>
                </a:solidFill>
                <a:latin typeface="+mj-ea"/>
                <a:ea typeface="+mj-ea"/>
              </a:rPr>
              <a:t>堅く守る</a:t>
            </a:r>
            <a:r>
              <a:rPr lang="ja-JP" altLang="en-US" sz="2400" b="1" dirty="0">
                <a:solidFill>
                  <a:schemeClr val="bg1"/>
                </a:solidFill>
                <a:latin typeface="+mj-ea"/>
                <a:ea typeface="+mj-ea"/>
              </a:rPr>
              <a:t>者は、幸いである。」</a:t>
            </a:r>
            <a:endParaRPr lang="en-US" altLang="ja-JP" sz="2400" b="1" dirty="0">
              <a:solidFill>
                <a:schemeClr val="bg1"/>
              </a:solidFill>
              <a:latin typeface="+mj-ea"/>
              <a:ea typeface="+mj-ea"/>
            </a:endParaRPr>
          </a:p>
          <a:p>
            <a:pPr>
              <a:defRPr/>
            </a:pPr>
            <a:r>
              <a:rPr lang="ja-JP" altLang="en-US" sz="1000" dirty="0">
                <a:solidFill>
                  <a:schemeClr val="bg1"/>
                </a:solidFill>
                <a:latin typeface="+mj-ea"/>
                <a:ea typeface="+mj-ea"/>
              </a:rPr>
              <a:t>　　</a:t>
            </a:r>
            <a:endParaRPr lang="en-US" altLang="ja-JP" sz="1000" dirty="0" smtClean="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400" dirty="0" smtClean="0">
                <a:solidFill>
                  <a:schemeClr val="bg1"/>
                </a:solidFill>
                <a:latin typeface="+mj-ea"/>
                <a:ea typeface="+mj-ea"/>
              </a:rPr>
              <a:t>　   </a:t>
            </a:r>
            <a:r>
              <a:rPr lang="ja-JP" altLang="en-US" sz="2000" dirty="0" smtClean="0">
                <a:solidFill>
                  <a:schemeClr val="bg1"/>
                </a:solidFill>
                <a:latin typeface="+mj-ea"/>
                <a:ea typeface="+mj-ea"/>
              </a:rPr>
              <a:t>「堅く守る」</a:t>
            </a:r>
            <a:r>
              <a:rPr lang="ja-JP" altLang="en-US" sz="2000" dirty="0">
                <a:solidFill>
                  <a:schemeClr val="bg1"/>
                </a:solidFill>
                <a:latin typeface="+mj-ea"/>
                <a:ea typeface="+mj-ea"/>
              </a:rPr>
              <a:t>とは</a:t>
            </a:r>
            <a:r>
              <a:rPr lang="ja-JP" altLang="en-US" sz="2000" dirty="0" smtClean="0">
                <a:solidFill>
                  <a:schemeClr val="bg1"/>
                </a:solidFill>
                <a:latin typeface="+mj-ea"/>
                <a:ea typeface="+mj-ea"/>
              </a:rPr>
              <a:t>、「</a:t>
            </a:r>
            <a:r>
              <a:rPr lang="ja-JP" altLang="en-US" sz="2000" dirty="0">
                <a:solidFill>
                  <a:schemeClr val="bg1"/>
                </a:solidFill>
                <a:latin typeface="+mj-ea"/>
                <a:ea typeface="+mj-ea"/>
              </a:rPr>
              <a:t>心に留め見張っている状態」を言います</a:t>
            </a:r>
            <a:r>
              <a:rPr lang="ja-JP" altLang="en-US" sz="2000" dirty="0" smtClean="0">
                <a:solidFill>
                  <a:schemeClr val="bg1"/>
                </a:solidFill>
                <a:latin typeface="+mj-ea"/>
                <a:ea typeface="+mj-ea"/>
              </a:rPr>
              <a:t>。</a:t>
            </a:r>
            <a:endParaRPr lang="en-US" altLang="ja-JP" sz="2000" dirty="0" smtClean="0">
              <a:solidFill>
                <a:schemeClr val="bg1"/>
              </a:solidFill>
              <a:latin typeface="+mj-ea"/>
              <a:ea typeface="+mj-ea"/>
            </a:endParaRPr>
          </a:p>
          <a:p>
            <a:pPr>
              <a:defRPr/>
            </a:pPr>
            <a:r>
              <a:rPr lang="ja-JP" altLang="en-US" sz="2000" dirty="0">
                <a:solidFill>
                  <a:schemeClr val="bg1"/>
                </a:solidFill>
                <a:latin typeface="+mj-ea"/>
                <a:ea typeface="+mj-ea"/>
              </a:rPr>
              <a:t>　</a:t>
            </a:r>
            <a:r>
              <a:rPr lang="ja-JP" altLang="en-US" sz="2000" dirty="0" smtClean="0">
                <a:solidFill>
                  <a:schemeClr val="bg1"/>
                </a:solidFill>
                <a:latin typeface="+mj-ea"/>
                <a:ea typeface="+mj-ea"/>
              </a:rPr>
              <a:t>　　  黙示録</a:t>
            </a:r>
            <a:r>
              <a:rPr lang="ja-JP" altLang="en-US" sz="2000" dirty="0">
                <a:solidFill>
                  <a:schemeClr val="bg1"/>
                </a:solidFill>
                <a:latin typeface="+mj-ea"/>
                <a:ea typeface="+mj-ea"/>
              </a:rPr>
              <a:t>のテーマを理解し、主の大いなる再臨の日を</a:t>
            </a:r>
            <a:r>
              <a:rPr lang="ja-JP" altLang="en-US" sz="2000" dirty="0" smtClean="0">
                <a:solidFill>
                  <a:schemeClr val="bg1"/>
                </a:solidFill>
                <a:latin typeface="+mj-ea"/>
                <a:ea typeface="+mj-ea"/>
              </a:rPr>
              <a:t>待ちましょう！</a:t>
            </a:r>
            <a:endParaRPr lang="en-US" altLang="ja-JP" sz="2000" dirty="0" smtClean="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u="sng" dirty="0" smtClean="0">
                <a:solidFill>
                  <a:schemeClr val="bg1"/>
                </a:solidFill>
                <a:latin typeface="+mj-ea"/>
                <a:ea typeface="+mj-ea"/>
              </a:rPr>
              <a:t>そして再臨の条件であるユダヤ人の民族的回心を祈りつつ、教会としての責務を果たしましょう！</a:t>
            </a:r>
            <a:endParaRPr lang="en-US" altLang="ja-JP" sz="2000" u="sng" dirty="0">
              <a:solidFill>
                <a:schemeClr val="bg1"/>
              </a:solidFill>
              <a:latin typeface="+mj-ea"/>
              <a:ea typeface="+mj-ea"/>
            </a:endParaRPr>
          </a:p>
        </p:txBody>
      </p:sp>
      <p:sp>
        <p:nvSpPr>
          <p:cNvPr id="5" name="テキスト ボックス 4"/>
          <p:cNvSpPr txBox="1"/>
          <p:nvPr/>
        </p:nvSpPr>
        <p:spPr>
          <a:xfrm>
            <a:off x="35350" y="-14670"/>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黙示録の要点</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241373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8998" y="39922"/>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ユダヤ人に対する教会の責務まとめ</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466294" y="3088673"/>
            <a:ext cx="11229836" cy="1723549"/>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．物質的な物を分かち合う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27</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➀異邦人は霊的な祝福をユダヤ人から受けた。</a:t>
            </a: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②それゆえ、物質的な祝福を届けるべきである。</a:t>
            </a: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経済的な必要性　</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ユダヤ人伝道への支援</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68566" y="1054016"/>
            <a:ext cx="11229836" cy="1785104"/>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．福音を伝える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16</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➀動詞は現在形。今も真理である。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②福音は、ユダヤ人に、次に異邦人に伝える。</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パウロの伝道の原則でもある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③この原則は、あらゆる団体、個人、地域に適用される。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470838" y="5123330"/>
            <a:ext cx="11229836" cy="116955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．ユダヤ人のために祈る</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➀詩</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122:6</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②イザ</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③イザ</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④ロマ</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a:t>
            </a:r>
          </a:p>
        </p:txBody>
      </p:sp>
    </p:spTree>
    <p:extLst>
      <p:ext uri="{BB962C8B-B14F-4D97-AF65-F5344CB8AC3E}">
        <p14:creationId xmlns:p14="http://schemas.microsoft.com/office/powerpoint/2010/main" val="112673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4716" y="181790"/>
            <a:ext cx="11668835" cy="4062651"/>
          </a:xfrm>
          <a:prstGeom prst="rect">
            <a:avLst/>
          </a:prstGeom>
          <a:noFill/>
        </p:spPr>
        <p:txBody>
          <a:bodyPr wrap="square">
            <a:spAutoFit/>
          </a:bodyPr>
          <a:lstStyle/>
          <a:p>
            <a:pPr>
              <a:defRPr/>
            </a:pPr>
            <a:r>
              <a:rPr lang="en-US" altLang="ja-JP"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4400" dirty="0" err="1"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4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回）黙示録</a:t>
            </a:r>
            <a:r>
              <a:rPr lang="en-US" altLang="ja-JP" sz="4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章アウトライン</a:t>
            </a:r>
            <a:endParaRPr lang="en-US" altLang="ja-JP" sz="4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4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「縛られるサタン」</a:t>
            </a:r>
            <a:endPar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「千年王国」</a:t>
            </a:r>
            <a:endParaRPr lang="en-US" altLang="ja-JP" sz="28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「解き放たれるサタン」「サタンのさばき」</a:t>
            </a:r>
            <a:endPar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「白い御座のさばき」</a:t>
            </a:r>
            <a:endPar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「第二の復活と第二の死」</a:t>
            </a:r>
            <a:endParaRPr lang="en-US" altLang="ja-JP" sz="28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4440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0"/>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13" name="図 12"/>
          <p:cNvPicPr>
            <a:picLocks noChangeAspect="1"/>
          </p:cNvPicPr>
          <p:nvPr/>
        </p:nvPicPr>
        <p:blipFill>
          <a:blip r:embed="rId3"/>
          <a:stretch>
            <a:fillRect/>
          </a:stretch>
        </p:blipFill>
        <p:spPr>
          <a:xfrm>
            <a:off x="128016" y="832380"/>
            <a:ext cx="11952000" cy="5874637"/>
          </a:xfrm>
          <a:prstGeom prst="rect">
            <a:avLst/>
          </a:prstGeom>
        </p:spPr>
      </p:pic>
      <p:sp>
        <p:nvSpPr>
          <p:cNvPr id="22" name="テキスト ボックス 21"/>
          <p:cNvSpPr txBox="1"/>
          <p:nvPr/>
        </p:nvSpPr>
        <p:spPr>
          <a:xfrm>
            <a:off x="52068" y="-16904"/>
            <a:ext cx="12327501" cy="830997"/>
          </a:xfrm>
          <a:prstGeom prst="rect">
            <a:avLst/>
          </a:prstGeom>
          <a:noFill/>
        </p:spPr>
        <p:txBody>
          <a:bodyPr wrap="square">
            <a:spAutoFit/>
          </a:bodyPr>
          <a:lstStyle/>
          <a:p>
            <a:pPr>
              <a:defRPr/>
            </a:pPr>
            <a:r>
              <a:rPr lang="en-US" altLang="ja-JP"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a:t>
            </a:r>
            <a:r>
              <a:rPr lang="ja-JP" altLang="en-US" sz="4800" dirty="0" err="1"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今後学ぶことの展望</a:t>
            </a:r>
            <a:r>
              <a:rPr lang="en-US" altLang="ja-JP"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a:t>
            </a: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回まで</a:t>
            </a:r>
            <a:r>
              <a:rPr lang="en-US" altLang="ja-JP"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 name="角丸四角形 19"/>
          <p:cNvSpPr/>
          <p:nvPr/>
        </p:nvSpPr>
        <p:spPr>
          <a:xfrm>
            <a:off x="8610853" y="4697451"/>
            <a:ext cx="2404284"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10</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(10/29)</a:t>
            </a:r>
          </a:p>
        </p:txBody>
      </p:sp>
      <p:sp>
        <p:nvSpPr>
          <p:cNvPr id="21" name="角丸四角形 20"/>
          <p:cNvSpPr/>
          <p:nvPr/>
        </p:nvSpPr>
        <p:spPr>
          <a:xfrm>
            <a:off x="8391397" y="5940696"/>
            <a:ext cx="240655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a:solidFill>
                  <a:schemeClr val="tx1"/>
                </a:solidFill>
                <a:latin typeface="+mj-ea"/>
                <a:ea typeface="+mj-ea"/>
              </a:rPr>
              <a:t>11</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(11/26)</a:t>
            </a:r>
          </a:p>
        </p:txBody>
      </p:sp>
      <p:sp>
        <p:nvSpPr>
          <p:cNvPr id="23" name="角丸四角形 22"/>
          <p:cNvSpPr/>
          <p:nvPr/>
        </p:nvSpPr>
        <p:spPr>
          <a:xfrm>
            <a:off x="8391397" y="6236515"/>
            <a:ext cx="2404292"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12</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(12/24)</a:t>
            </a:r>
          </a:p>
        </p:txBody>
      </p:sp>
      <p:sp>
        <p:nvSpPr>
          <p:cNvPr id="12" name="右大かっこ 11"/>
          <p:cNvSpPr/>
          <p:nvPr/>
        </p:nvSpPr>
        <p:spPr>
          <a:xfrm>
            <a:off x="8161519" y="4010228"/>
            <a:ext cx="328111" cy="1836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 name="カギ線コネクタ 5"/>
          <p:cNvCxnSpPr/>
          <p:nvPr/>
        </p:nvCxnSpPr>
        <p:spPr>
          <a:xfrm flipH="1">
            <a:off x="6714694" y="3316407"/>
            <a:ext cx="252000" cy="252000"/>
          </a:xfrm>
          <a:prstGeom prst="bentConnector3">
            <a:avLst>
              <a:gd name="adj1" fmla="val 100000"/>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4" name="星 5 13"/>
          <p:cNvSpPr/>
          <p:nvPr/>
        </p:nvSpPr>
        <p:spPr>
          <a:xfrm>
            <a:off x="11685678" y="4752641"/>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5" name="角丸四角形 14"/>
          <p:cNvSpPr/>
          <p:nvPr/>
        </p:nvSpPr>
        <p:spPr>
          <a:xfrm>
            <a:off x="10279960" y="4643452"/>
            <a:ext cx="173765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b="1" dirty="0" smtClean="0">
                <a:solidFill>
                  <a:schemeClr val="tx1"/>
                </a:solidFill>
                <a:latin typeface="+mj-ea"/>
                <a:ea typeface="+mj-ea"/>
              </a:rPr>
              <a:t>本日</a:t>
            </a:r>
            <a:endParaRPr lang="en-US" altLang="ja-JP" sz="2000" b="1" dirty="0" smtClean="0">
              <a:solidFill>
                <a:schemeClr val="tx1"/>
              </a:solidFill>
              <a:latin typeface="+mj-ea"/>
              <a:ea typeface="+mj-ea"/>
            </a:endParaRPr>
          </a:p>
        </p:txBody>
      </p:sp>
    </p:spTree>
    <p:extLst>
      <p:ext uri="{BB962C8B-B14F-4D97-AF65-F5344CB8AC3E}">
        <p14:creationId xmlns:p14="http://schemas.microsoft.com/office/powerpoint/2010/main" val="1069641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22830" y="374775"/>
            <a:ext cx="11900848" cy="3046988"/>
          </a:xfrm>
          <a:prstGeom prst="rect">
            <a:avLst/>
          </a:prstGeom>
          <a:noFill/>
        </p:spPr>
        <p:txBody>
          <a:bodyPr wrap="square">
            <a:spAutoFit/>
          </a:bodyPr>
          <a:lstStyle/>
          <a:p>
            <a:pPr>
              <a:defRPr/>
            </a:pPr>
            <a:r>
              <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36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結論：神が望んでおられること</a:t>
            </a:r>
            <a:endPar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⑴何に従い、何にエネルギーを費やすべきか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⑵何に希望を持って地上生涯を送るべきか</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⑶キリストのさばきの座で報奨される建築家とは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⑷厳粛な神のさばきの事実を真剣に受け止めるならば</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463522" y="4856932"/>
            <a:ext cx="11450470" cy="1077218"/>
          </a:xfrm>
          <a:prstGeom prst="rect">
            <a:avLst/>
          </a:prstGeom>
          <a:noFill/>
        </p:spPr>
        <p:txBody>
          <a:bodyPr wrap="square">
            <a:spAutoFit/>
          </a:bodyPr>
          <a:lstStyle/>
          <a:p>
            <a:pPr>
              <a:defRPr/>
            </a:pPr>
            <a:r>
              <a:rPr lang="ja-JP" altLang="en-US" sz="32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このメッセージは、御国の時代と</a:t>
            </a:r>
            <a:endParaRPr lang="en-US" altLang="ja-JP" sz="32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その後に起こる出来事について学ぼうとするものである。</a:t>
            </a: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538880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63552" y="692696"/>
            <a:ext cx="8424936" cy="1200329"/>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ここからが本論！</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495600" y="2759498"/>
            <a:ext cx="7113240" cy="1200329"/>
          </a:xfrm>
          <a:prstGeom prst="rect">
            <a:avLst/>
          </a:prstGeom>
          <a:noFill/>
        </p:spPr>
        <p:txBody>
          <a:bodyPr wrap="square">
            <a:spAutoFit/>
          </a:bodyPr>
          <a:lstStyle/>
          <a:p>
            <a:pPr algn="ctr">
              <a:defRPr/>
            </a:pPr>
            <a:r>
              <a:rPr lang="ja-JP" altLang="en-US"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86268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4992" y="1735348"/>
            <a:ext cx="12162017" cy="3231654"/>
          </a:xfrm>
          <a:prstGeom prst="rect">
            <a:avLst/>
          </a:prstGeom>
          <a:noFill/>
        </p:spPr>
        <p:txBody>
          <a:bodyPr wrap="square">
            <a:spAutoFit/>
          </a:bodyPr>
          <a:lstStyle/>
          <a:p>
            <a:pPr algn="ctr">
              <a:defRPr/>
            </a:pP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～御国の時代について～</a:t>
            </a:r>
            <a:endPar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～白い御座のさばき</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と数々の</a:t>
            </a:r>
            <a:r>
              <a:rPr lang="ja-JP" altLang="en-US" sz="3200" b="1"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書物</a:t>
            </a: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～第二の復活と第二の死について</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444987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938529" y="138862"/>
            <a:ext cx="8259324" cy="6536258"/>
          </a:xfrm>
          <a:prstGeom prst="rect">
            <a:avLst/>
          </a:prstGeom>
        </p:spPr>
      </p:pic>
      <p:sp>
        <p:nvSpPr>
          <p:cNvPr id="11" name="星 5 10"/>
          <p:cNvSpPr/>
          <p:nvPr/>
        </p:nvSpPr>
        <p:spPr>
          <a:xfrm>
            <a:off x="2084600" y="3361286"/>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86885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783618"/>
            <a:ext cx="11054686" cy="3539430"/>
          </a:xfrm>
          <a:prstGeom prst="rect">
            <a:avLst/>
          </a:prstGeom>
          <a:noFill/>
        </p:spPr>
        <p:txBody>
          <a:bodyPr wrap="square">
            <a:spAutoFit/>
          </a:bodyPr>
          <a:lstStyle/>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御使いが</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底知れぬ所</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のかぎと大きな鎖とを手に持って</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、天から下って来るのを見た。</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20:2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悪魔</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でありサタンである</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竜</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、あの</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古い蛇</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捕らえ、これを千年の間縛って</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20:3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底知れぬ所に投げ込んで、そこを閉じ、その上に封印して、千年の終わるまでは、それが諸国の民を惑わすことのないようにした。サタンは、そのあとでしばらくの間、解き放されなければならない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「縛られるサタン」</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2959970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09433" y="134938"/>
            <a:ext cx="11492757" cy="6555641"/>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神戸元町聖書フォーラム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聖書解説コレクション</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「ヨハネの黙示録」講</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解メッセージ</a:t>
            </a:r>
            <a:endPar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2016/10/29(</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66699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角丸四角形 226"/>
          <p:cNvSpPr/>
          <p:nvPr/>
        </p:nvSpPr>
        <p:spPr>
          <a:xfrm>
            <a:off x="10252809" y="4077557"/>
            <a:ext cx="972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角丸四角形 225"/>
          <p:cNvSpPr/>
          <p:nvPr/>
        </p:nvSpPr>
        <p:spPr>
          <a:xfrm>
            <a:off x="10250537" y="3638549"/>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角丸四角形 224"/>
          <p:cNvSpPr/>
          <p:nvPr/>
        </p:nvSpPr>
        <p:spPr>
          <a:xfrm>
            <a:off x="10239166" y="3013017"/>
            <a:ext cx="86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角丸四角形 223"/>
          <p:cNvSpPr/>
          <p:nvPr/>
        </p:nvSpPr>
        <p:spPr>
          <a:xfrm>
            <a:off x="8765199" y="2903835"/>
            <a:ext cx="1152000" cy="79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角丸四角形 221"/>
          <p:cNvSpPr/>
          <p:nvPr/>
        </p:nvSpPr>
        <p:spPr>
          <a:xfrm>
            <a:off x="8640095" y="3515713"/>
            <a:ext cx="118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角丸四角形 220"/>
          <p:cNvSpPr/>
          <p:nvPr/>
        </p:nvSpPr>
        <p:spPr>
          <a:xfrm>
            <a:off x="9428008" y="3175864"/>
            <a:ext cx="396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角丸四角形 216"/>
          <p:cNvSpPr/>
          <p:nvPr/>
        </p:nvSpPr>
        <p:spPr>
          <a:xfrm>
            <a:off x="10180025" y="5178474"/>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9101438" y="59378"/>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46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478385" y="-9496"/>
            <a:ext cx="4160516"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60996"/>
            <a:ext cx="118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47153"/>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69786"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7861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1037792"/>
            <a:ext cx="0" cy="154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38670"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30" name="角丸四角形 229"/>
          <p:cNvSpPr/>
          <p:nvPr/>
        </p:nvSpPr>
        <p:spPr>
          <a:xfrm>
            <a:off x="235305" y="39787"/>
            <a:ext cx="18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5" name="角丸四角形 214"/>
          <p:cNvSpPr/>
          <p:nvPr/>
        </p:nvSpPr>
        <p:spPr>
          <a:xfrm>
            <a:off x="9431258" y="225426"/>
            <a:ext cx="75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8" name="角丸四角形 21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3" name="角丸四角形 232"/>
          <p:cNvSpPr/>
          <p:nvPr/>
        </p:nvSpPr>
        <p:spPr>
          <a:xfrm>
            <a:off x="861697" y="1101292"/>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8" name="テキスト ボックス 14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角丸四角形 22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17" name="図 16"/>
          <p:cNvPicPr>
            <a:picLocks noChangeAspect="1"/>
          </p:cNvPicPr>
          <p:nvPr/>
        </p:nvPicPr>
        <p:blipFill>
          <a:blip r:embed="rId5"/>
          <a:stretch>
            <a:fillRect/>
          </a:stretch>
        </p:blipFill>
        <p:spPr>
          <a:xfrm>
            <a:off x="153480" y="617508"/>
            <a:ext cx="864000" cy="264283"/>
          </a:xfrm>
          <a:prstGeom prst="rect">
            <a:avLst/>
          </a:prstGeom>
        </p:spPr>
      </p:pic>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4" name="角丸四角形 233"/>
          <p:cNvSpPr/>
          <p:nvPr/>
        </p:nvSpPr>
        <p:spPr>
          <a:xfrm>
            <a:off x="208871" y="1581241"/>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8" name="テキスト ボックス 197"/>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0" name="テキスト ボックス 19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3" name="テキスト ボックス 202"/>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テキスト ボックス 209"/>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3" name="テキスト ボックス 212"/>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右中かっこ 234"/>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1" name="テキスト ボックス 190"/>
          <p:cNvSpPr txBox="1"/>
          <p:nvPr/>
        </p:nvSpPr>
        <p:spPr>
          <a:xfrm>
            <a:off x="4818007"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4" name="角丸四角形 193"/>
          <p:cNvSpPr/>
          <p:nvPr/>
        </p:nvSpPr>
        <p:spPr>
          <a:xfrm>
            <a:off x="9945223" y="3528779"/>
            <a:ext cx="1944000" cy="360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テキスト ボックス 235"/>
          <p:cNvSpPr txBox="1"/>
          <p:nvPr/>
        </p:nvSpPr>
        <p:spPr>
          <a:xfrm>
            <a:off x="2113953" y="4995854"/>
            <a:ext cx="2448000" cy="246221"/>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宣言：鉢の裁きの理由</a:t>
            </a:r>
            <a:endPar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7" name="テキスト ボックス 236"/>
          <p:cNvSpPr txBox="1"/>
          <p:nvPr/>
        </p:nvSpPr>
        <p:spPr>
          <a:xfrm>
            <a:off x="4762934" y="219264"/>
            <a:ext cx="20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➆天に現れた巨大なしるし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38" name="直線矢印コネクタ 237"/>
          <p:cNvCxnSpPr/>
          <p:nvPr/>
        </p:nvCxnSpPr>
        <p:spPr>
          <a:xfrm>
            <a:off x="1355980" y="478717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9" name="テキスト ボックス 238"/>
          <p:cNvSpPr txBox="1"/>
          <p:nvPr/>
        </p:nvSpPr>
        <p:spPr>
          <a:xfrm>
            <a:off x="1817152" y="4547602"/>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0" name="テキスト ボックス 239"/>
          <p:cNvSpPr txBox="1"/>
          <p:nvPr/>
        </p:nvSpPr>
        <p:spPr>
          <a:xfrm>
            <a:off x="3747" y="4547602"/>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41" name="直線矢印コネクタ 240"/>
          <p:cNvCxnSpPr/>
          <p:nvPr/>
        </p:nvCxnSpPr>
        <p:spPr>
          <a:xfrm>
            <a:off x="1355980" y="4546012"/>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2" name="テキスト ボックス 241"/>
          <p:cNvSpPr txBox="1"/>
          <p:nvPr/>
        </p:nvSpPr>
        <p:spPr>
          <a:xfrm>
            <a:off x="3845520" y="4302624"/>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3" name="テキスト ボックス 242"/>
          <p:cNvSpPr txBox="1"/>
          <p:nvPr/>
        </p:nvSpPr>
        <p:spPr>
          <a:xfrm>
            <a:off x="1106" y="4302624"/>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54715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1069" y="111269"/>
            <a:ext cx="11805313" cy="6606053"/>
          </a:xfrm>
          <a:prstGeom prst="rect">
            <a:avLst/>
          </a:prstGeom>
        </p:spPr>
      </p:pic>
      <p:sp>
        <p:nvSpPr>
          <p:cNvPr id="4" name="角丸四角形 3"/>
          <p:cNvSpPr/>
          <p:nvPr/>
        </p:nvSpPr>
        <p:spPr>
          <a:xfrm>
            <a:off x="453662" y="2743850"/>
            <a:ext cx="11268000" cy="648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083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52068" y="-16904"/>
            <a:ext cx="12327501"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サタン・悪霊の行先</a:t>
            </a:r>
            <a:endParaRPr lang="en-US" altLang="ja-JP" sz="54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477672" y="906426"/>
            <a:ext cx="11402285" cy="5748405"/>
          </a:xfrm>
          <a:prstGeom prst="rect">
            <a:avLst/>
          </a:prstGeom>
        </p:spPr>
      </p:pic>
      <p:sp>
        <p:nvSpPr>
          <p:cNvPr id="5" name="角丸四角形 4"/>
          <p:cNvSpPr/>
          <p:nvPr/>
        </p:nvSpPr>
        <p:spPr>
          <a:xfrm>
            <a:off x="519384" y="1790845"/>
            <a:ext cx="11360573" cy="756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22496" y="5022347"/>
            <a:ext cx="11357461" cy="1632484"/>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90531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755648" y="136316"/>
            <a:ext cx="8547207" cy="6538804"/>
          </a:xfrm>
          <a:prstGeom prst="rect">
            <a:avLst/>
          </a:prstGeom>
        </p:spPr>
      </p:pic>
      <p:sp>
        <p:nvSpPr>
          <p:cNvPr id="11" name="星 5 10"/>
          <p:cNvSpPr/>
          <p:nvPr/>
        </p:nvSpPr>
        <p:spPr>
          <a:xfrm>
            <a:off x="1890207" y="4014907"/>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763771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342421"/>
            <a:ext cx="11054686" cy="3046988"/>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また私は、多くの座を見た。彼らはその上にすわった。そしてさばきを行う権威が彼らに与えられた。また私は、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イエスのあかしと神のことばとのゆえに首をはねられた人たち</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のたましいと、獣やその像を拝まず、その額や手に獣の刻印を押されなかった人たちを見た。彼らは生き返って、</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キリストとともに、千年の間王となった</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u="sng"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「千年王国」</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*キリストの支配（</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463127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6641" y="3696507"/>
            <a:ext cx="1332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01652" y="3671616"/>
            <a:ext cx="166837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縛られるサタン</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角丸四角形 16"/>
          <p:cNvSpPr/>
          <p:nvPr/>
        </p:nvSpPr>
        <p:spPr>
          <a:xfrm>
            <a:off x="6588641" y="1497009"/>
            <a:ext cx="2513979" cy="2196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958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6" name="角丸四角形 235"/>
          <p:cNvSpPr/>
          <p:nvPr/>
        </p:nvSpPr>
        <p:spPr>
          <a:xfrm>
            <a:off x="2986902" y="5924764"/>
            <a:ext cx="1620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30" name="角丸四角形 229"/>
          <p:cNvSpPr/>
          <p:nvPr/>
        </p:nvSpPr>
        <p:spPr>
          <a:xfrm>
            <a:off x="2081686" y="4617"/>
            <a:ext cx="2988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a:off x="5690021" y="6623"/>
            <a:ext cx="3096000" cy="21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46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478385" y="-9496"/>
            <a:ext cx="4160516"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0" name="テキスト ボックス 129"/>
          <p:cNvSpPr txBox="1"/>
          <p:nvPr/>
        </p:nvSpPr>
        <p:spPr>
          <a:xfrm>
            <a:off x="2863619" y="360996"/>
            <a:ext cx="118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半時の静けさ</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47153"/>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69786"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78615"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1037792"/>
            <a:ext cx="0" cy="154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38670"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09" name="テキスト ボックス 20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2" name="テキスト ボックス 211"/>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8" name="角丸四角形 21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28" name="テキスト ボックス 227"/>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8" name="テキスト ボックス 14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角丸四角形 22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17" name="図 16"/>
          <p:cNvPicPr>
            <a:picLocks noChangeAspect="1"/>
          </p:cNvPicPr>
          <p:nvPr/>
        </p:nvPicPr>
        <p:blipFill>
          <a:blip r:embed="rId5"/>
          <a:stretch>
            <a:fillRect/>
          </a:stretch>
        </p:blipFill>
        <p:spPr>
          <a:xfrm>
            <a:off x="153480" y="617508"/>
            <a:ext cx="864000" cy="264283"/>
          </a:xfrm>
          <a:prstGeom prst="rect">
            <a:avLst/>
          </a:prstGeom>
        </p:spPr>
      </p:pic>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8" name="テキスト ボックス 197"/>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0" name="テキスト ボックス 19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3" name="テキスト ボックス 202"/>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テキスト ボックス 209"/>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3" name="テキスト ボックス 212"/>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5" name="右中かっこ 234"/>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1" name="テキスト ボックス 190"/>
          <p:cNvSpPr txBox="1"/>
          <p:nvPr/>
        </p:nvSpPr>
        <p:spPr>
          <a:xfrm>
            <a:off x="4818007"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3" name="テキスト ボックス 182"/>
          <p:cNvSpPr txBox="1"/>
          <p:nvPr/>
        </p:nvSpPr>
        <p:spPr>
          <a:xfrm>
            <a:off x="2113953" y="4995854"/>
            <a:ext cx="2448000" cy="246221"/>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宣言：鉢の裁きの理由</a:t>
            </a:r>
            <a:endPar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6" name="テキスト ボックス 185"/>
          <p:cNvSpPr txBox="1"/>
          <p:nvPr/>
        </p:nvSpPr>
        <p:spPr>
          <a:xfrm>
            <a:off x="4762934" y="219264"/>
            <a:ext cx="20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➆天に現れた巨大なしるし</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88" name="直線矢印コネクタ 187"/>
          <p:cNvCxnSpPr/>
          <p:nvPr/>
        </p:nvCxnSpPr>
        <p:spPr>
          <a:xfrm>
            <a:off x="1355980" y="478717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9" name="テキスト ボックス 188"/>
          <p:cNvSpPr txBox="1"/>
          <p:nvPr/>
        </p:nvSpPr>
        <p:spPr>
          <a:xfrm>
            <a:off x="1817152" y="4547602"/>
            <a:ext cx="378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0" name="テキスト ボックス 189"/>
          <p:cNvSpPr txBox="1"/>
          <p:nvPr/>
        </p:nvSpPr>
        <p:spPr>
          <a:xfrm>
            <a:off x="3747" y="4547602"/>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94" name="直線矢印コネクタ 193"/>
          <p:cNvCxnSpPr/>
          <p:nvPr/>
        </p:nvCxnSpPr>
        <p:spPr>
          <a:xfrm>
            <a:off x="1355980" y="4546012"/>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5" name="テキスト ボックス 214"/>
          <p:cNvSpPr txBox="1"/>
          <p:nvPr/>
        </p:nvSpPr>
        <p:spPr>
          <a:xfrm>
            <a:off x="3845520" y="4302624"/>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7" name="テキスト ボックス 216"/>
          <p:cNvSpPr txBox="1"/>
          <p:nvPr/>
        </p:nvSpPr>
        <p:spPr>
          <a:xfrm>
            <a:off x="1106" y="4302624"/>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1516926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3963" y="124691"/>
            <a:ext cx="11804073" cy="6608619"/>
          </a:xfrm>
          <a:prstGeom prst="rect">
            <a:avLst/>
          </a:prstGeom>
        </p:spPr>
      </p:pic>
      <p:sp>
        <p:nvSpPr>
          <p:cNvPr id="4" name="角丸四角形 3"/>
          <p:cNvSpPr/>
          <p:nvPr/>
        </p:nvSpPr>
        <p:spPr>
          <a:xfrm>
            <a:off x="1582616" y="351693"/>
            <a:ext cx="6383216" cy="5544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8878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342421"/>
            <a:ext cx="11054686" cy="3046988"/>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そのほかの死者は、千年の終わるまでは、生き返らなかった。これが第一の復活である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この</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第一の復活</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にあずかる者は幸いな者、聖なる者である。</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この人々に対しては、第二の死は、なんの力も持っていない。彼らは神とキリストとの祭司となり、キリストとともに、千年の間王となる</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「千年王国」</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*第一の復活（</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14418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6641" y="3696507"/>
            <a:ext cx="1332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01652" y="3671616"/>
            <a:ext cx="166837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縛られるサタン</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角丸四角形 16"/>
          <p:cNvSpPr/>
          <p:nvPr/>
        </p:nvSpPr>
        <p:spPr>
          <a:xfrm>
            <a:off x="6588641" y="1497009"/>
            <a:ext cx="2513979" cy="2196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9075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50836"/>
            <a:ext cx="11900848" cy="6278642"/>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お願い！</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このパワーポイント資料は</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Clay </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コレクション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を基に作成しております。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ハーベスト・タイム・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ミニストリーズから発売の</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電子版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紙版テキスト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と合わせて</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必</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ずご参照・ご活用下さい！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*神戸聖書フォーラムでまとめ買いしております。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お求めの際はお気軽にお声掛け下さい。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62425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773936" y="117102"/>
            <a:ext cx="8629883" cy="6612882"/>
          </a:xfrm>
          <a:prstGeom prst="rect">
            <a:avLst/>
          </a:prstGeom>
        </p:spPr>
      </p:pic>
      <p:sp>
        <p:nvSpPr>
          <p:cNvPr id="11" name="星 5 10"/>
          <p:cNvSpPr/>
          <p:nvPr/>
        </p:nvSpPr>
        <p:spPr>
          <a:xfrm>
            <a:off x="1900083" y="4138055"/>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3953210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342421"/>
            <a:ext cx="11054686" cy="4524315"/>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20:7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しかし千年の終わりに、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サタンはその牢から解き放され、</a:t>
            </a:r>
            <a:r>
              <a:rPr lang="en-US" altLang="ja-JP" sz="3200" u="sng"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20:8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地の四方にある諸国の民、すなわち、</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ゴグとマゴグ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を惑わすために出て行き、戦いのために彼らを召集する。彼らの数は海</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べの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砂のようである。</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20:9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彼らは、地上の広い平地に上って来て、聖徒たちの陣営と愛された都とを取り囲んだ。すると、天から火が降って来て、彼らを焼き尽くした。</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20:10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そして、彼らを惑わした悪魔は</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火と硫黄との池</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に投げ込まれた。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そこは獣も、にせ預言者もいる所で、彼らは永遠に昼も夜も苦しみを受ける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「解き放たれるサタン」</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「サタンのさばき」</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718429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6641" y="3696507"/>
            <a:ext cx="1332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01652" y="3671616"/>
            <a:ext cx="166837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縛られるサタン</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角丸四角形 16"/>
          <p:cNvSpPr/>
          <p:nvPr/>
        </p:nvSpPr>
        <p:spPr>
          <a:xfrm>
            <a:off x="8782862" y="3707016"/>
            <a:ext cx="1908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391381" y="3682125"/>
            <a:ext cx="2660243"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サタンの解放とさばき</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 name="角丸四角形 18"/>
          <p:cNvSpPr/>
          <p:nvPr/>
        </p:nvSpPr>
        <p:spPr>
          <a:xfrm>
            <a:off x="8468965" y="3635182"/>
            <a:ext cx="2484000" cy="468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0195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971683"/>
            <a:ext cx="10740787" cy="4247317"/>
          </a:xfrm>
          <a:prstGeom prst="rect">
            <a:avLst/>
          </a:prstGeom>
          <a:noFill/>
        </p:spPr>
        <p:txBody>
          <a:bodyPr wrap="square">
            <a:spAutoFit/>
          </a:bodyPr>
          <a:lstStyle/>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１．第一次、第二次世界大戦</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２．イスラエル国家の再建</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３．ユダヤ人の支配下におかれたエルサレム</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rgbClr val="FFFF00"/>
                </a:solidFill>
                <a:latin typeface="HGS創英角ﾎﾟｯﾌﾟ体" panose="040B0A00000000000000" pitchFamily="50" charset="-128"/>
                <a:ea typeface="HGS創英角ﾎﾟｯﾌﾟ体" panose="040B0A00000000000000" pitchFamily="50" charset="-128"/>
              </a:rPr>
              <a:t>４．北の諸国連合の侵攻　エゼ</a:t>
            </a:r>
            <a:r>
              <a:rPr lang="en-US" altLang="ja-JP" sz="3000" dirty="0" smtClean="0">
                <a:solidFill>
                  <a:srgbClr val="FFFF00"/>
                </a:solidFill>
                <a:latin typeface="HGS創英角ﾎﾟｯﾌﾟ体" panose="040B0A00000000000000" pitchFamily="50" charset="-128"/>
                <a:ea typeface="HGS創英角ﾎﾟｯﾌﾟ体" panose="040B0A00000000000000" pitchFamily="50" charset="-128"/>
              </a:rPr>
              <a:t>38:1</a:t>
            </a:r>
            <a:r>
              <a:rPr lang="ja-JP" altLang="en-US" sz="30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000" dirty="0" smtClean="0">
                <a:solidFill>
                  <a:srgbClr val="FFFF00"/>
                </a:solidFill>
                <a:latin typeface="HGS創英角ﾎﾟｯﾌﾟ体" panose="040B0A00000000000000" pitchFamily="50" charset="-128"/>
                <a:ea typeface="HGS創英角ﾎﾟｯﾌﾟ体" panose="040B0A00000000000000" pitchFamily="50" charset="-128"/>
              </a:rPr>
              <a:t>39:16</a:t>
            </a: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５．世界統一政府</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６．</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の王国</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７．反キリストの出現</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８．平和と偽りの安全の時期</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９．</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年の契約</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144234"/>
            <a:ext cx="12014578"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順に起こる出来事</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患難期前に起こる一連の出来事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79990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25071" y="204716"/>
            <a:ext cx="11754391" cy="6428096"/>
          </a:xfrm>
          <a:prstGeom prst="rect">
            <a:avLst/>
          </a:prstGeom>
        </p:spPr>
      </p:pic>
      <p:sp>
        <p:nvSpPr>
          <p:cNvPr id="5" name="星 5 4"/>
          <p:cNvSpPr/>
          <p:nvPr/>
        </p:nvSpPr>
        <p:spPr>
          <a:xfrm>
            <a:off x="7720450" y="260756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6" name="星 5 5"/>
          <p:cNvSpPr/>
          <p:nvPr/>
        </p:nvSpPr>
        <p:spPr>
          <a:xfrm>
            <a:off x="2910620" y="591368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7" name="星 5 6"/>
          <p:cNvSpPr/>
          <p:nvPr/>
        </p:nvSpPr>
        <p:spPr>
          <a:xfrm>
            <a:off x="7880229" y="4625721"/>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 name="星 5 8"/>
          <p:cNvSpPr/>
          <p:nvPr/>
        </p:nvSpPr>
        <p:spPr>
          <a:xfrm>
            <a:off x="7763667" y="185920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0" name="星 5 9"/>
          <p:cNvSpPr/>
          <p:nvPr/>
        </p:nvSpPr>
        <p:spPr>
          <a:xfrm>
            <a:off x="9068049" y="5315451"/>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2" name="星 5 11"/>
          <p:cNvSpPr/>
          <p:nvPr/>
        </p:nvSpPr>
        <p:spPr>
          <a:xfrm>
            <a:off x="9616238" y="4567097"/>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4" name="星 5 13"/>
          <p:cNvSpPr/>
          <p:nvPr/>
        </p:nvSpPr>
        <p:spPr>
          <a:xfrm>
            <a:off x="8799642" y="4569370"/>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5" name="星 5 14"/>
          <p:cNvSpPr/>
          <p:nvPr/>
        </p:nvSpPr>
        <p:spPr>
          <a:xfrm>
            <a:off x="9714046" y="3805093"/>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6" name="星 5 15"/>
          <p:cNvSpPr/>
          <p:nvPr/>
        </p:nvSpPr>
        <p:spPr>
          <a:xfrm>
            <a:off x="9716318" y="1582779"/>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7" name="星 5 16"/>
          <p:cNvSpPr/>
          <p:nvPr/>
        </p:nvSpPr>
        <p:spPr>
          <a:xfrm>
            <a:off x="9609408" y="370398"/>
            <a:ext cx="180000" cy="1800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endParaRPr>
          </a:p>
        </p:txBody>
      </p:sp>
      <p:sp>
        <p:nvSpPr>
          <p:cNvPr id="18" name="星 5 17"/>
          <p:cNvSpPr/>
          <p:nvPr/>
        </p:nvSpPr>
        <p:spPr>
          <a:xfrm>
            <a:off x="8202675" y="157488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9" name="星 5 18"/>
          <p:cNvSpPr/>
          <p:nvPr/>
        </p:nvSpPr>
        <p:spPr>
          <a:xfrm>
            <a:off x="8095764" y="36250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3" name="円/楕円 2"/>
          <p:cNvSpPr/>
          <p:nvPr/>
        </p:nvSpPr>
        <p:spPr>
          <a:xfrm>
            <a:off x="6332561" y="928048"/>
            <a:ext cx="142483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円/楕円 19"/>
          <p:cNvSpPr/>
          <p:nvPr/>
        </p:nvSpPr>
        <p:spPr>
          <a:xfrm>
            <a:off x="9896901" y="3687174"/>
            <a:ext cx="666465"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円/楕円 20"/>
          <p:cNvSpPr/>
          <p:nvPr/>
        </p:nvSpPr>
        <p:spPr>
          <a:xfrm>
            <a:off x="9616239" y="4426431"/>
            <a:ext cx="1181416" cy="39578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角丸四角形 21"/>
          <p:cNvSpPr/>
          <p:nvPr/>
        </p:nvSpPr>
        <p:spPr>
          <a:xfrm>
            <a:off x="225071" y="5206632"/>
            <a:ext cx="10692000" cy="1368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572000" y="204715"/>
            <a:ext cx="6385644" cy="5001917"/>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6289711" y="525751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5" name="角丸四角形 24"/>
          <p:cNvSpPr/>
          <p:nvPr/>
        </p:nvSpPr>
        <p:spPr>
          <a:xfrm>
            <a:off x="8094122" y="500131"/>
            <a:ext cx="2548719"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rgbClr val="0070C0"/>
                </a:solidFill>
              </a:rPr>
              <a:t>10</a:t>
            </a:r>
            <a:r>
              <a:rPr kumimoji="1" lang="ja-JP" altLang="en-US" sz="3600" dirty="0" smtClean="0">
                <a:solidFill>
                  <a:srgbClr val="0070C0"/>
                </a:solidFill>
              </a:rPr>
              <a:t>本の角</a:t>
            </a:r>
            <a:endParaRPr kumimoji="1" lang="ja-JP" altLang="en-US" sz="3600" dirty="0">
              <a:solidFill>
                <a:srgbClr val="0070C0"/>
              </a:solidFill>
            </a:endParaRPr>
          </a:p>
        </p:txBody>
      </p:sp>
      <p:sp>
        <p:nvSpPr>
          <p:cNvPr id="26" name="角丸四角形 25"/>
          <p:cNvSpPr/>
          <p:nvPr/>
        </p:nvSpPr>
        <p:spPr>
          <a:xfrm>
            <a:off x="9049644" y="5757389"/>
            <a:ext cx="1908000" cy="585784"/>
          </a:xfrm>
          <a:prstGeom prst="roundRect">
            <a:avLst/>
          </a:prstGeom>
          <a:noFill/>
          <a:ln w="1047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rgbClr val="0070C0"/>
                </a:solidFill>
              </a:rPr>
              <a:t>7</a:t>
            </a:r>
            <a:r>
              <a:rPr lang="ja-JP" altLang="en-US" sz="3600" dirty="0" err="1" smtClean="0">
                <a:solidFill>
                  <a:srgbClr val="0070C0"/>
                </a:solidFill>
              </a:rPr>
              <a:t>つ</a:t>
            </a:r>
            <a:r>
              <a:rPr kumimoji="1" lang="ja-JP" altLang="en-US" sz="3600" dirty="0" err="1" smtClean="0">
                <a:solidFill>
                  <a:srgbClr val="0070C0"/>
                </a:solidFill>
              </a:rPr>
              <a:t>の</a:t>
            </a:r>
            <a:r>
              <a:rPr kumimoji="1" lang="ja-JP" altLang="en-US" sz="3600" dirty="0" smtClean="0">
                <a:solidFill>
                  <a:srgbClr val="0070C0"/>
                </a:solidFill>
              </a:rPr>
              <a:t>頭</a:t>
            </a:r>
            <a:endParaRPr kumimoji="1" lang="ja-JP" altLang="en-US" sz="3600" dirty="0">
              <a:solidFill>
                <a:srgbClr val="0070C0"/>
              </a:solidFill>
            </a:endParaRPr>
          </a:p>
        </p:txBody>
      </p:sp>
    </p:spTree>
    <p:extLst>
      <p:ext uri="{BB962C8B-B14F-4D97-AF65-F5344CB8AC3E}">
        <p14:creationId xmlns:p14="http://schemas.microsoft.com/office/powerpoint/2010/main" val="8082093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3021408"/>
            <a:ext cx="10740787" cy="2554545"/>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19:20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すると、獣は捕らえられた。また、獣の前でしるしを行い、それによって獣の刻印を受けた人々と獣の像を拝む人々とを惑わしたあのにせ預言者も、彼といっしょに捕らえられた。そして、このふたりは、硫黄の燃えている火の池に、生きたままで投げ込ま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697876"/>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60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19:17</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*ハルマゲドンの戦いの結果（</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火と硫黄との池</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～獣</a:t>
            </a:r>
            <a:r>
              <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a:t>
            </a:r>
            <a:r>
              <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も偽預言者もいる～</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196420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814026"/>
            <a:ext cx="10740787" cy="4524315"/>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15:25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キリストの支配は、すべての敵をその足の下に置くまで、と定められているからです。</a:t>
            </a:r>
            <a:r>
              <a:rPr lang="en-US" altLang="ja-JP" sz="3200" u="sng"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15:26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最後の敵である死も滅ぼされます。</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15:27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「彼は万物をその足の下に従わせた」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からです。ところで、万物が従わせられた、と言うとき、万物を従わせたその方がそれに含められていないことは明らかです。</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15:28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万物が御子に従うとき、御子自身も、ご自分に万物を従わせた方に従われます。これは、神が、すべてにおいてすべてとなられるためです</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u="sng"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152644"/>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コリ</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15:24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28</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キリストに一切の権威が与えられる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14077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380648" y="2705529"/>
            <a:ext cx="9649072" cy="2062103"/>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5</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なぜ</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なら、私たちはみな、キリストのさばきの座に現れて、善であれ悪であれ、各自その肉体にあってした行為に応じて</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報いを受ける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ことになるからです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244152" y="1739539"/>
            <a:ext cx="11947848" cy="769441"/>
          </a:xfrm>
          <a:prstGeom prst="rect">
            <a:avLst/>
          </a:prstGeom>
          <a:noFill/>
        </p:spPr>
        <p:txBody>
          <a:bodyPr wrap="square">
            <a:spAutoFit/>
          </a:bodyPr>
          <a:lstStyle/>
          <a:p>
            <a:pPr>
              <a:defRPr/>
            </a:pPr>
            <a:r>
              <a:rPr lang="en-US" altLang="ja-JP" sz="4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コリント</a:t>
            </a:r>
            <a:r>
              <a:rPr lang="en-US" altLang="ja-JP" sz="4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5:10</a:t>
            </a:r>
            <a:r>
              <a:rPr lang="ja-JP" altLang="en-US" sz="4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「死の彼方にある希望」</a:t>
            </a:r>
            <a:endParaRPr lang="en-US" altLang="ja-JP" sz="4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キリストのさばきの座</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～パウロが告白する希望、最大の関心事～</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702883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220133" y="135467"/>
            <a:ext cx="11819934" cy="6620682"/>
          </a:xfrm>
          <a:prstGeom prst="rect">
            <a:avLst/>
          </a:prstGeom>
        </p:spPr>
      </p:pic>
      <p:sp>
        <p:nvSpPr>
          <p:cNvPr id="40" name="星 5 39"/>
          <p:cNvSpPr/>
          <p:nvPr/>
        </p:nvSpPr>
        <p:spPr>
          <a:xfrm>
            <a:off x="817524" y="4413425"/>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2999852" y="3467451"/>
            <a:ext cx="684000" cy="252000"/>
          </a:xfrm>
          <a:prstGeom prst="round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43"/>
          <p:cNvCxnSpPr/>
          <p:nvPr/>
        </p:nvCxnSpPr>
        <p:spPr>
          <a:xfrm rot="16200000">
            <a:off x="3361160" y="2574377"/>
            <a:ext cx="2448000"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4176021" y="2006610"/>
            <a:ext cx="828000" cy="252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773353" y="3400549"/>
            <a:ext cx="1083008"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➀婚約</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7" name="テキスト ボックス 46"/>
          <p:cNvSpPr txBox="1"/>
          <p:nvPr/>
        </p:nvSpPr>
        <p:spPr>
          <a:xfrm>
            <a:off x="4049288" y="1950323"/>
            <a:ext cx="1051344"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②出迎え</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角丸四角形 47"/>
          <p:cNvSpPr/>
          <p:nvPr/>
        </p:nvSpPr>
        <p:spPr>
          <a:xfrm>
            <a:off x="4015251" y="663340"/>
            <a:ext cx="1116000" cy="504000"/>
          </a:xfrm>
          <a:prstGeom prst="roundRect">
            <a:avLst/>
          </a:prstGeom>
          <a:solidFill>
            <a:srgbClr val="FFFF00">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572166" y="635695"/>
            <a:ext cx="1994789" cy="584775"/>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聖化の完成</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（栄化）</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角丸四角形 49"/>
          <p:cNvSpPr/>
          <p:nvPr/>
        </p:nvSpPr>
        <p:spPr>
          <a:xfrm>
            <a:off x="3455782" y="353993"/>
            <a:ext cx="1728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287155" y="310221"/>
            <a:ext cx="2009061"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キリストの裁きの座</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角丸四角形 51"/>
          <p:cNvSpPr/>
          <p:nvPr/>
        </p:nvSpPr>
        <p:spPr>
          <a:xfrm>
            <a:off x="5275087" y="713384"/>
            <a:ext cx="1296000" cy="252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080479" y="681846"/>
            <a:ext cx="164089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③小羊の婚姻</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角丸四角形 53"/>
          <p:cNvSpPr/>
          <p:nvPr/>
        </p:nvSpPr>
        <p:spPr>
          <a:xfrm>
            <a:off x="5508893" y="4279833"/>
            <a:ext cx="1260000" cy="252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1700235" y="3902556"/>
            <a:ext cx="2920621"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598927" y="1249910"/>
            <a:ext cx="1368000"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rot="5400000">
            <a:off x="4773731" y="2574377"/>
            <a:ext cx="2448000"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5261887" y="350752"/>
            <a:ext cx="2160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248902" y="306980"/>
            <a:ext cx="2304000" cy="338554"/>
          </a:xfrm>
          <a:prstGeom prst="rect">
            <a:avLst/>
          </a:prstGeom>
          <a:noFill/>
        </p:spPr>
        <p:txBody>
          <a:bodyPr wrap="square">
            <a:spAutoFit/>
          </a:bodyPr>
          <a:lstStyle/>
          <a:p>
            <a:pP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第四の「ハレルヤ」の声</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5259309" y="4239176"/>
            <a:ext cx="1668379" cy="338554"/>
          </a:xfrm>
          <a:prstGeom prst="rect">
            <a:avLst/>
          </a:prstGeom>
          <a:noFill/>
        </p:spPr>
        <p:txBody>
          <a:bodyPr wrap="square">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メイリオ" panose="020B0604030504040204" pitchFamily="50" charset="-128"/>
              </a:rPr>
              <a:t>④</a:t>
            </a: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 name="星 5 23"/>
          <p:cNvSpPr/>
          <p:nvPr/>
        </p:nvSpPr>
        <p:spPr>
          <a:xfrm>
            <a:off x="3814724" y="431182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3350513" y="264649"/>
            <a:ext cx="1944000" cy="396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5424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36728" y="2830557"/>
            <a:ext cx="11150221" cy="3539430"/>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与えられた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神の恵みによって、私は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賢い建築家</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のように、</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土台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を据えました。そして、ほかの人がその上に家を建てています。しかし、どのように建てるかについてはそれぞれが注意しなければなりません</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いうのは、だれも、すでに据えられている土台のほかに、ほかの物を据えることはできないからです。その</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土台とはイエス・キリスト</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24228" y="1989325"/>
            <a:ext cx="9906000"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コリント</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547309" y="148028"/>
            <a:ext cx="10942824" cy="1477328"/>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キリストという土台の上に建てる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賢い建築家（パウロ）の教会建設の</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秘訣～</a:t>
            </a:r>
            <a:endParaRPr lang="en-US" altLang="ja-JP"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11193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54594" y="103212"/>
            <a:ext cx="12024000" cy="4493538"/>
          </a:xfrm>
          <a:prstGeom prst="rect">
            <a:avLst/>
          </a:prstGeom>
          <a:noFill/>
        </p:spPr>
        <p:txBody>
          <a:bodyPr wrap="square">
            <a:spAutoFit/>
          </a:bodyPr>
          <a:lstStyle/>
          <a:p>
            <a:pPr algn="ctr">
              <a:defRPr/>
            </a:pPr>
            <a:r>
              <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ja-JP" altLang="en-US" sz="5400" dirty="0" err="1"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イントロダクション</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．神のご計画の</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全貌（全体構造）を</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再確認！</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．終末論</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の全貌（全体構造）を再確認</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３．「ヨハネの黙示録」の全体構造を再理解！</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16610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36728" y="442191"/>
            <a:ext cx="11150221" cy="4031873"/>
          </a:xfrm>
          <a:prstGeom prst="rect">
            <a:avLst/>
          </a:prstGeom>
          <a:noFill/>
        </p:spPr>
        <p:txBody>
          <a:bodyPr wrap="square">
            <a:spAutoFit/>
          </a:bodyPr>
          <a:lstStyle/>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12</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もし、だれかがこの</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土台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の上に、</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金、銀、宝石</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、木、草、わらなどで建てるなら</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13</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各人</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の働きは明瞭になります。その日がそれを明らかにするのです。というのは、その日は火とともに現れ、この火がその力で各人の働きの真価をためすからです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14</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もし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だれかの建てた建物が残れば、</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その人は</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報いを受けます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15</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もし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だれかの建てた建物が焼ければ、その人は損害を受けますが、自分自身は、火の中をくぐるようにして助かります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66046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737360" y="160020"/>
            <a:ext cx="8613648" cy="6460236"/>
          </a:xfrm>
          <a:prstGeom prst="rect">
            <a:avLst/>
          </a:prstGeom>
        </p:spPr>
      </p:pic>
      <p:sp>
        <p:nvSpPr>
          <p:cNvPr id="11" name="星 5 10"/>
          <p:cNvSpPr/>
          <p:nvPr/>
        </p:nvSpPr>
        <p:spPr>
          <a:xfrm>
            <a:off x="1865829" y="4688393"/>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4159675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869453"/>
            <a:ext cx="11054686" cy="4031873"/>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20:11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大きな白い御座と、そこに着座しておられる方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を見た。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地も天もその御前から逃げ去って、あとかたもなくなった</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20:12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また私は、死んだ人々が、大きい者も、小さい者も御座の前に立っているのを見た。そして、</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数々の書物</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が開かれた。また、別の一つの書物も開かれたが、それは、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いのちの書</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であった。死んだ人々は、これらの書物に書きしるされているところに従って、自分の行いに応じてさばかれた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「白い御座のさばき」</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3904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2129343"/>
            <a:ext cx="10740787" cy="1077218"/>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5:22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また、父はだれをもさばかず、すべてのさばきを子にゆだねられました。</a:t>
            </a:r>
          </a:p>
        </p:txBody>
      </p:sp>
      <p:sp>
        <p:nvSpPr>
          <p:cNvPr id="20" name="テキスト ボックス 19"/>
          <p:cNvSpPr txBox="1"/>
          <p:nvPr/>
        </p:nvSpPr>
        <p:spPr>
          <a:xfrm>
            <a:off x="177422" y="1373365"/>
            <a:ext cx="12014578"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5:22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「イエスの反論」～</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err="1"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反論～</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キリストに全ての裁きが委ねられる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078745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6641" y="3696507"/>
            <a:ext cx="1332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01652" y="3671616"/>
            <a:ext cx="166837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縛られるサタン</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角丸四角形 16"/>
          <p:cNvSpPr/>
          <p:nvPr/>
        </p:nvSpPr>
        <p:spPr>
          <a:xfrm>
            <a:off x="8782862" y="3707016"/>
            <a:ext cx="1908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391381" y="3682125"/>
            <a:ext cx="2660243"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サタンの解放とさばき</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 name="角丸四角形 18"/>
          <p:cNvSpPr/>
          <p:nvPr/>
        </p:nvSpPr>
        <p:spPr>
          <a:xfrm>
            <a:off x="9569950" y="1688123"/>
            <a:ext cx="1313842" cy="1968339"/>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707782" y="2361688"/>
            <a:ext cx="1008000" cy="46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455549" y="2297180"/>
            <a:ext cx="1512466" cy="584775"/>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白い御座に</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着座する方</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角丸四角形 26"/>
          <p:cNvSpPr/>
          <p:nvPr/>
        </p:nvSpPr>
        <p:spPr>
          <a:xfrm>
            <a:off x="9670992" y="2041123"/>
            <a:ext cx="1080000" cy="216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9450291" y="1976615"/>
            <a:ext cx="1512466" cy="338554"/>
          </a:xfrm>
          <a:prstGeom prst="rect">
            <a:avLst/>
          </a:prstGeom>
          <a:noFill/>
        </p:spPr>
        <p:txBody>
          <a:bodyPr wrap="square">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メイリオ" panose="020B0604030504040204" pitchFamily="50" charset="-128"/>
              </a:rPr>
              <a:t>数々</a:t>
            </a: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の書物</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962209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64001" y="5555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「数々の書物」</a:t>
            </a:r>
            <a:endParaRPr lang="en-US" altLang="ja-JP"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～聖書は、罪人のさばきには軽重があることを教えています～</a:t>
            </a:r>
            <a:endParaRPr lang="en-US" altLang="ja-JP"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631013" y="2591599"/>
            <a:ext cx="10740787" cy="3046988"/>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、そのツロとシドンのほうが、おまえたちに言うが、</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さばきの日には、まだおまえたちよりは罰が軽いのだ</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、そのソドムの地のほうが、おまえたちに言うが、</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さばきの日には、まだおまえよりは罰が軽いのだ。</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140632" y="1826525"/>
            <a:ext cx="12014578" cy="646331"/>
          </a:xfrm>
          <a:prstGeom prst="rect">
            <a:avLst/>
          </a:prstGeom>
          <a:noFill/>
        </p:spPr>
        <p:txBody>
          <a:bodyPr wrap="square">
            <a:spAutoFit/>
          </a:bodyPr>
          <a:lstStyle/>
          <a:p>
            <a:pPr>
              <a:defRPr/>
            </a:pP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マタイ</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「イエスに責められた</a:t>
            </a:r>
            <a:r>
              <a:rPr lang="ja-JP" altLang="en-US"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三</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つの町」</a:t>
            </a:r>
            <a:endParaRPr lang="en-US" altLang="ja-JP"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701481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64001" y="5555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「数々の書物」</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～聖書は、罪人のさばきには軽重があることを教えています～</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631013" y="2615855"/>
            <a:ext cx="10740787" cy="2062103"/>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48</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、知らずにいたために、むち打たれるようなことを</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したしも</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べは、打たれても、少しで済みます。</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すべて、多く与えられた者は多く求められ、多く任された者は多く要求されます</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140632" y="1891408"/>
            <a:ext cx="12014578"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ルカ</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「多く任された者は多く要求される」</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54233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64001" y="5555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「数々の書物」</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～聖書は、罪人のさばきには軽重があることを教えています～</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631013" y="3090645"/>
            <a:ext cx="10740787" cy="2062103"/>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イエス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は答えられた。「もしそれが上から与えられているのでなかったら、あなたにはわたしに対して何の権威もありません。</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ですから、わたしをあなたに渡した者に、もっと大きい罪があるのです。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140632" y="1733149"/>
            <a:ext cx="12014578" cy="1200329"/>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「死刑の宣告」</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～ピラトの恐れ、ピラトの宣告～</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123601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95533" y="13438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「いのちの書」</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～地上に誕生した全ての人の名が記されたもの～</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531161" y="2514799"/>
            <a:ext cx="10740787" cy="2062103"/>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勝利</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を得る者は、このように白い衣を着せられる。そして、わたしは、彼の名を</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いのちの書</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から消すようなことは決してしない。わたしは彼の名をわたしの父の御前と御使いたちの前で言い表す。</a:t>
            </a:r>
          </a:p>
        </p:txBody>
      </p:sp>
      <p:sp>
        <p:nvSpPr>
          <p:cNvPr id="7" name="テキスト ボックス 6"/>
          <p:cNvSpPr txBox="1"/>
          <p:nvPr/>
        </p:nvSpPr>
        <p:spPr>
          <a:xfrm>
            <a:off x="340330" y="1635123"/>
            <a:ext cx="1119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「サルデスにある教会」</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849735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64001" y="5555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「いのちの書」</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～罪人のままで死んだ人の名は、その書からは消し去られる～</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659510" y="2392104"/>
            <a:ext cx="10740787" cy="1077218"/>
          </a:xfrm>
          <a:prstGeom prst="rect">
            <a:avLst/>
          </a:prstGeom>
          <a:noFill/>
        </p:spPr>
        <p:txBody>
          <a:bodyPr wrap="square">
            <a:spAutoFit/>
          </a:bodyPr>
          <a:lstStyle/>
          <a:p>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69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28</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いのちの書</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から消し去られ、正しい者と並べて、書きしるされることがありませんように。</a:t>
            </a:r>
          </a:p>
        </p:txBody>
      </p:sp>
      <p:sp>
        <p:nvSpPr>
          <p:cNvPr id="7" name="テキスト ボックス 6"/>
          <p:cNvSpPr txBox="1"/>
          <p:nvPr/>
        </p:nvSpPr>
        <p:spPr>
          <a:xfrm>
            <a:off x="345586" y="1746487"/>
            <a:ext cx="1119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詩</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「苦難の中での祈り」</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 name="テキスト ボックス 9"/>
          <p:cNvSpPr txBox="1"/>
          <p:nvPr/>
        </p:nvSpPr>
        <p:spPr>
          <a:xfrm>
            <a:off x="659510" y="4455977"/>
            <a:ext cx="10740787" cy="1569660"/>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139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16</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あなたの目は胎児の私を見られ、</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あなたの書物</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にすべてが</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、書きしるされました。私のために作られた日々が、しかも、その一日もないうちに</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41140" y="3699999"/>
            <a:ext cx="12014578"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詩</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「全能の神」</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50896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13648" y="103017"/>
            <a:ext cx="12192000" cy="2092881"/>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全体構造理解の大前提！</a:t>
            </a:r>
            <a:endParaRPr lang="en-US" altLang="ja-JP" sz="6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a:t>
            </a:r>
            <a:r>
              <a:rPr lang="ja-JP" altLang="en-US" sz="60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ナリズム</a:t>
            </a:r>
            <a:endParaRPr lang="en-US" altLang="ja-JP" sz="60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49648" y="2388283"/>
            <a:ext cx="11520000" cy="3170099"/>
          </a:xfrm>
          <a:prstGeom prst="rect">
            <a:avLst/>
          </a:prstGeom>
          <a:noFill/>
          <a:ln w="146050">
            <a:solidFill>
              <a:schemeClr val="accent1"/>
            </a:solidFill>
          </a:ln>
        </p:spPr>
        <p:txBody>
          <a:bodyPr wrap="square">
            <a:spAutoFit/>
          </a:bodyPr>
          <a:lstStyle/>
          <a:p>
            <a:pPr algn="ctr">
              <a:defRPr/>
            </a:pPr>
            <a:endParaRPr lang="en-US" altLang="ja-JP" sz="40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定義</a:t>
            </a:r>
            <a:r>
              <a:rPr lang="ja-JP" altLang="en-US"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「ディスペンセーションとは</a:t>
            </a:r>
            <a:endParaRPr lang="en-US" altLang="ja-JP"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神の計画が進展していく過程において出現する</a:t>
            </a:r>
            <a:endParaRPr lang="en-US" altLang="ja-JP"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明確に区分可能な神の</a:t>
            </a:r>
            <a:r>
              <a:rPr lang="ja-JP" altLang="en-US" sz="4000" u="sng"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経綸（時代・時代区分）</a:t>
            </a:r>
            <a:endParaRPr lang="en-US" altLang="ja-JP" sz="4000" u="sng"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508951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25909" y="2539254"/>
            <a:ext cx="10740787" cy="3046988"/>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今</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、もし、彼らの罪をお赦しくだされるものなら</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しかし、もしも、かないませんなら、どうか、</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あなたがお書きになったあなたの書物</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から、私の名を消し去ってください。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する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a:t>
            </a:r>
            <a:r>
              <a:rPr lang="ja-JP" altLang="ja-JP" sz="3200" b="1" dirty="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はモーセに仰せられた。「わたしに罪を犯した者はだれであれ、</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わたしの書物</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から消し去ろう。</a:t>
            </a:r>
          </a:p>
        </p:txBody>
      </p:sp>
      <p:sp>
        <p:nvSpPr>
          <p:cNvPr id="20" name="テキスト ボックス 19"/>
          <p:cNvSpPr txBox="1"/>
          <p:nvPr/>
        </p:nvSpPr>
        <p:spPr>
          <a:xfrm>
            <a:off x="130124" y="1783276"/>
            <a:ext cx="12014578"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「モーセの懇願」</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「いのちの書」</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～地上に誕生した全ての人の名が記されたもの～</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739884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64001" y="5555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「小羊のいのちの書」</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～信者の名は天地創造の前からその書に記されています～</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920465" y="2092554"/>
            <a:ext cx="10740787" cy="1477328"/>
          </a:xfrm>
          <a:prstGeom prst="rect">
            <a:avLst/>
          </a:prstGeom>
          <a:noFill/>
        </p:spPr>
        <p:txBody>
          <a:bodyPr wrap="square">
            <a:spAutoFit/>
          </a:bodyPr>
          <a:lstStyle/>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13</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：８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地</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に住む者で、ほふられた</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小羊のいのちの書</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に、世の初めからその名の書きしるされていない者はみな、彼を拝むようになる。</a:t>
            </a:r>
          </a:p>
        </p:txBody>
      </p:sp>
      <p:sp>
        <p:nvSpPr>
          <p:cNvPr id="7" name="テキスト ボックス 6"/>
          <p:cNvSpPr txBox="1"/>
          <p:nvPr/>
        </p:nvSpPr>
        <p:spPr>
          <a:xfrm>
            <a:off x="424414" y="1490951"/>
            <a:ext cx="11304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「反キリストの支配」</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915209" y="4267995"/>
            <a:ext cx="10740787" cy="2400657"/>
          </a:xfrm>
          <a:prstGeom prst="rect">
            <a:avLst/>
          </a:prstGeom>
          <a:noFill/>
        </p:spPr>
        <p:txBody>
          <a:bodyPr wrap="square">
            <a:spAutoFit/>
          </a:bodyPr>
          <a:lstStyle/>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17</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8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あなたの見た獣は、昔いたが、今はいません。しかし、やがて底知れぬ所から上って来ます。そして彼は、ついには滅びます。地上に住む者たちで、世の初めから</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いのちの書</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に名を書きしるされていない者は、その獣が、昔はいたが、今はおらず、やがて現れるのを見て驚きます。</a:t>
            </a:r>
          </a:p>
        </p:txBody>
      </p:sp>
      <p:sp>
        <p:nvSpPr>
          <p:cNvPr id="9" name="テキスト ボックス 8"/>
          <p:cNvSpPr txBox="1"/>
          <p:nvPr/>
        </p:nvSpPr>
        <p:spPr>
          <a:xfrm>
            <a:off x="419158" y="3648864"/>
            <a:ext cx="11304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「大バビロンのさばき」</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800321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386863" y="492369"/>
            <a:ext cx="11521220" cy="5821248"/>
          </a:xfrm>
          <a:prstGeom prst="rect">
            <a:avLst/>
          </a:prstGeom>
        </p:spPr>
      </p:pic>
    </p:spTree>
    <p:extLst>
      <p:ext uri="{BB962C8B-B14F-4D97-AF65-F5344CB8AC3E}">
        <p14:creationId xmlns:p14="http://schemas.microsoft.com/office/powerpoint/2010/main" val="2460422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011680" y="136956"/>
            <a:ext cx="8134353" cy="6556452"/>
          </a:xfrm>
          <a:prstGeom prst="rect">
            <a:avLst/>
          </a:prstGeom>
        </p:spPr>
      </p:pic>
      <p:sp>
        <p:nvSpPr>
          <p:cNvPr id="11" name="星 5 10"/>
          <p:cNvSpPr/>
          <p:nvPr/>
        </p:nvSpPr>
        <p:spPr>
          <a:xfrm>
            <a:off x="2121861" y="4641728"/>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3754932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869453"/>
            <a:ext cx="11054686" cy="3046988"/>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20:13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海</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はその中にいる死者を出し、死もハデスも、その中にいる死者を出した。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そして人々はおのおの自分の行いに応じて</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さばかれた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20:14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それから、死とハデスとは、火の池に投げ込まれた。これが第二の死である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20:15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いのちの書に名のしるされていない者はみな、この火の池に投げ込まれた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「第二の復活と第二の死」</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45489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380648" y="2251594"/>
            <a:ext cx="9649072" cy="1569660"/>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15:23</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、おのおのにその順番があります。まず</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初穂であるキリスト</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、次にキリストの再臨のときキリストに属している者です。</a:t>
            </a:r>
          </a:p>
        </p:txBody>
      </p:sp>
      <p:sp>
        <p:nvSpPr>
          <p:cNvPr id="20" name="テキスト ボックス 19"/>
          <p:cNvSpPr txBox="1"/>
          <p:nvPr/>
        </p:nvSpPr>
        <p:spPr>
          <a:xfrm>
            <a:off x="632560" y="1506322"/>
            <a:ext cx="11052000"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コリント</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15:23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「眠った者の初穂として」</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の復活の順番</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初穂と</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組目</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spTree>
    <p:extLst>
      <p:ext uri="{BB962C8B-B14F-4D97-AF65-F5344CB8AC3E}">
        <p14:creationId xmlns:p14="http://schemas.microsoft.com/office/powerpoint/2010/main" val="850076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26481" y="2849682"/>
            <a:ext cx="10467012" cy="353943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16</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は</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号令と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御使いのかしらの声と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神のラッパの響きのうちに</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ご自身天から下って来られます</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。それから</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キリストにある死者が、まず初めによみがえり</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17</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次</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に、生き残っている私たちが、たちまち彼らといっしょに雲の中に一挙に引き上げられ</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空中で主と会うのです。このようにして、私たちは、いつまでも主とともにいることになります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95534" y="1498158"/>
            <a:ext cx="11515896"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テサ</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4:16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「すでに死んだ信者たち」</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の成就を含む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の復活の順番</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組目</a:t>
            </a:r>
            <a:r>
              <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～携挙の７つのステップについて～</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1927438" y="2832434"/>
            <a:ext cx="578547" cy="400110"/>
          </a:xfrm>
          <a:prstGeom prst="rect">
            <a:avLst/>
          </a:prstGeom>
          <a:noFill/>
        </p:spPr>
        <p:txBody>
          <a:bodyPr wrap="square">
            <a:spAutoFit/>
          </a:bodyPr>
          <a:lstStyle/>
          <a:p>
            <a:pPr>
              <a:defRPr/>
            </a:pPr>
            <a:r>
              <a:rPr lang="ja-JP" altLang="en-US" sz="20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➊</a:t>
            </a:r>
            <a:endParaRPr lang="en-US" altLang="ja-JP"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162186" y="2813773"/>
            <a:ext cx="578547" cy="400110"/>
          </a:xfrm>
          <a:prstGeom prst="rect">
            <a:avLst/>
          </a:prstGeom>
          <a:noFill/>
        </p:spPr>
        <p:txBody>
          <a:bodyPr wrap="square">
            <a:spAutoFit/>
          </a:bodyPr>
          <a:lstStyle/>
          <a:p>
            <a:pPr>
              <a:defRPr/>
            </a:pPr>
            <a:r>
              <a:rPr lang="ja-JP" altLang="en-US"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❷</a:t>
            </a:r>
            <a:endParaRPr lang="en-US" altLang="ja-JP"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4748390" y="2851095"/>
            <a:ext cx="396000" cy="400110"/>
          </a:xfrm>
          <a:prstGeom prst="rect">
            <a:avLst/>
          </a:prstGeom>
          <a:noFill/>
        </p:spPr>
        <p:txBody>
          <a:bodyPr wrap="square">
            <a:spAutoFit/>
          </a:bodyPr>
          <a:lstStyle/>
          <a:p>
            <a:pPr>
              <a:defRPr/>
            </a:pPr>
            <a:r>
              <a:rPr lang="ja-JP" altLang="en-US"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❸</a:t>
            </a:r>
            <a:endParaRPr lang="en-US" altLang="ja-JP"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1" name="テキスト ボックス 10"/>
          <p:cNvSpPr txBox="1"/>
          <p:nvPr/>
        </p:nvSpPr>
        <p:spPr>
          <a:xfrm>
            <a:off x="9192870" y="2851095"/>
            <a:ext cx="396000" cy="400110"/>
          </a:xfrm>
          <a:prstGeom prst="rect">
            <a:avLst/>
          </a:prstGeom>
          <a:noFill/>
        </p:spPr>
        <p:txBody>
          <a:bodyPr wrap="square">
            <a:spAutoFit/>
          </a:bodyPr>
          <a:lstStyle/>
          <a:p>
            <a:pPr>
              <a:defRPr/>
            </a:pPr>
            <a:r>
              <a:rPr lang="ja-JP" altLang="en-US" sz="20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❹</a:t>
            </a:r>
            <a:endParaRPr lang="en-US" altLang="ja-JP"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2" name="テキスト ボックス 11"/>
          <p:cNvSpPr txBox="1"/>
          <p:nvPr/>
        </p:nvSpPr>
        <p:spPr>
          <a:xfrm>
            <a:off x="1862125" y="3787256"/>
            <a:ext cx="396000" cy="400110"/>
          </a:xfrm>
          <a:prstGeom prst="rect">
            <a:avLst/>
          </a:prstGeom>
          <a:noFill/>
        </p:spPr>
        <p:txBody>
          <a:bodyPr wrap="square">
            <a:spAutoFit/>
          </a:bodyPr>
          <a:lstStyle/>
          <a:p>
            <a:pPr>
              <a:defRPr/>
            </a:pPr>
            <a:r>
              <a:rPr lang="ja-JP" altLang="en-US"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❺</a:t>
            </a:r>
            <a:endParaRPr lang="en-US" altLang="ja-JP"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3" name="テキスト ボックス 12"/>
          <p:cNvSpPr txBox="1"/>
          <p:nvPr/>
        </p:nvSpPr>
        <p:spPr>
          <a:xfrm>
            <a:off x="1529333" y="4219573"/>
            <a:ext cx="396000" cy="400110"/>
          </a:xfrm>
          <a:prstGeom prst="rect">
            <a:avLst/>
          </a:prstGeom>
          <a:noFill/>
        </p:spPr>
        <p:txBody>
          <a:bodyPr wrap="square">
            <a:spAutoFit/>
          </a:bodyPr>
          <a:lstStyle/>
          <a:p>
            <a:pPr>
              <a:defRPr/>
            </a:pPr>
            <a:r>
              <a:rPr lang="ja-JP" altLang="en-US" sz="20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❻</a:t>
            </a:r>
            <a:endParaRPr lang="en-US" altLang="ja-JP"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 name="テキスト ボックス 13"/>
          <p:cNvSpPr txBox="1"/>
          <p:nvPr/>
        </p:nvSpPr>
        <p:spPr>
          <a:xfrm>
            <a:off x="8306459" y="4763854"/>
            <a:ext cx="396000" cy="400110"/>
          </a:xfrm>
          <a:prstGeom prst="rect">
            <a:avLst/>
          </a:prstGeom>
          <a:noFill/>
        </p:spPr>
        <p:txBody>
          <a:bodyPr wrap="square">
            <a:spAutoFit/>
          </a:bodyPr>
          <a:lstStyle/>
          <a:p>
            <a:pPr>
              <a:defRPr/>
            </a:pPr>
            <a:r>
              <a:rPr lang="ja-JP" altLang="en-US"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➐</a:t>
            </a:r>
            <a:endParaRPr lang="en-US" altLang="ja-JP" sz="2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001286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41889" y="173420"/>
            <a:ext cx="11925453" cy="6501761"/>
          </a:xfrm>
          <a:prstGeom prst="rect">
            <a:avLst/>
          </a:prstGeom>
        </p:spPr>
      </p:pic>
      <p:sp>
        <p:nvSpPr>
          <p:cNvPr id="7" name="角丸四角形 6"/>
          <p:cNvSpPr/>
          <p:nvPr/>
        </p:nvSpPr>
        <p:spPr>
          <a:xfrm>
            <a:off x="5632257" y="4679757"/>
            <a:ext cx="1692000" cy="1584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912601" y="3539382"/>
            <a:ext cx="3672000" cy="684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575862" y="773331"/>
            <a:ext cx="1476000" cy="648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0841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95533" y="7132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反キリストは、第二の復活の初穂</a:t>
            </a:r>
            <a:endParaRPr lang="en-US" altLang="ja-JP"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～反キリストは、</a:t>
            </a:r>
            <a:r>
              <a:rPr lang="ja-JP" altLang="en-US" sz="3200" dirty="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メシア</a:t>
            </a: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に殺されて後に、復活する～</a:t>
            </a:r>
            <a:endParaRPr lang="en-US" altLang="ja-JP"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573207" y="2977097"/>
            <a:ext cx="10740787" cy="3323987"/>
          </a:xfrm>
          <a:prstGeom prst="rect">
            <a:avLst/>
          </a:prstGeom>
          <a:noFill/>
        </p:spPr>
        <p:txBody>
          <a:bodyPr wrap="square">
            <a:spAutoFit/>
          </a:bodyPr>
          <a:lstStyle/>
          <a:p>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19:20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すると、</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獣は捕らえられた</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。また、獣の前でしるしを行い、それによって獣の刻印を受けた人々と獣の像を拝む人々とを惑わしたあの</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にせ預言者も、彼といっしょに捕らえられた</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。そして、このふたりは、硫黄の燃えている火の池に、生きたままで投げ込まれた</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19:21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残りの者たちも、馬に乗った方の口から出る剣によって殺され、すべての鳥が、彼らの肉を飽きるほどに食べた</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61205" y="1751745"/>
            <a:ext cx="11484000" cy="1200329"/>
          </a:xfrm>
          <a:prstGeom prst="rect">
            <a:avLst/>
          </a:prstGeom>
          <a:noFill/>
        </p:spPr>
        <p:txBody>
          <a:bodyPr wrap="square">
            <a:spAutoFit/>
          </a:bodyPr>
          <a:lstStyle/>
          <a:p>
            <a:pPr>
              <a:defRPr/>
            </a:pPr>
            <a:r>
              <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60 </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19:17</a:t>
            </a:r>
            <a:r>
              <a:rPr lang="ja-JP" altLang="en-US"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*ハルマゲドンの戦いの結果（</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6901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95533" y="7132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反キリストは殺される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度目の死～</a:t>
            </a:r>
            <a:endPar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573207" y="2413119"/>
            <a:ext cx="10740787" cy="156966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8</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その時になると、不法の人が現れますが、主は御口の息を持って彼を殺し、来臨の輝きを持って滅ぼしてしまわれる。</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61205" y="1720210"/>
            <a:ext cx="11484000"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テサ</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「反キリストの出現」</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50621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55102" y="491825"/>
            <a:ext cx="11259404" cy="4247317"/>
          </a:xfrm>
          <a:prstGeom prst="rect">
            <a:avLst/>
          </a:prstGeom>
          <a:noFill/>
        </p:spPr>
        <p:txBody>
          <a:bodyPr wrap="square">
            <a:spAutoFit/>
          </a:bodyPr>
          <a:lstStyle/>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を字義通りに</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と教会を一貫して区別</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神が</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ユダヤ民族</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アブラハム</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契約</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を結ばれたこと</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が永遠の契約であることを認める</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を貫くテーマは「神の栄光</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802857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95533" y="71320"/>
            <a:ext cx="11996383"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反キリストの魂がどうなるか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461205" y="1199944"/>
            <a:ext cx="11484000" cy="1200329"/>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イザ</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「ヤコブに下る神のあわれみ」</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*契約を守る神　*イスラエルの敵のさばき</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p:txBody>
      </p:sp>
      <p:sp>
        <p:nvSpPr>
          <p:cNvPr id="8" name="テキスト ボックス 7"/>
          <p:cNvSpPr txBox="1"/>
          <p:nvPr/>
        </p:nvSpPr>
        <p:spPr>
          <a:xfrm>
            <a:off x="106039" y="2979908"/>
            <a:ext cx="11996383"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反キリストの肉体がどうなるか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9" name="テキスト ボックス 8"/>
          <p:cNvSpPr txBox="1"/>
          <p:nvPr/>
        </p:nvSpPr>
        <p:spPr>
          <a:xfrm>
            <a:off x="471711" y="4108532"/>
            <a:ext cx="11484000" cy="1200329"/>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イザ</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16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「明けの明星の滅亡」</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*サタンの野望　*サタンの敗北</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58976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39557" y="2945778"/>
            <a:ext cx="11054686" cy="156966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13:3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その頭のうちの一つは打ち殺されたかと思われたが、その致命的な傷も直ってしまった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。そこで、全地は驚いて、その獣に従い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30124" y="1698087"/>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*反キリストの復活</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95533" y="7132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en-US" altLang="ja-JP"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度目の死と復活</a:t>
            </a:r>
            <a:endParaRPr lang="en-US" altLang="ja-JP"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～患難期中間で</a:t>
            </a:r>
            <a:r>
              <a:rPr lang="en-US" altLang="ja-JP"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度死ぬが、</a:t>
            </a:r>
            <a:r>
              <a:rPr lang="ja-JP" altLang="en-US" sz="3200" dirty="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サタンの力によって</a:t>
            </a: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復活～</a:t>
            </a:r>
            <a:endParaRPr lang="en-US" altLang="ja-JP" sz="54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581460" y="4853062"/>
            <a:ext cx="11012783" cy="1200329"/>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大患難時代の中間で</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人の王たちと戦い死ぬ</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*ダニ</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11:40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45</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75903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6641" y="3696507"/>
            <a:ext cx="1332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01652" y="3671616"/>
            <a:ext cx="166837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縛られるサタン</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角丸四角形 16"/>
          <p:cNvSpPr/>
          <p:nvPr/>
        </p:nvSpPr>
        <p:spPr>
          <a:xfrm>
            <a:off x="8782862" y="3707016"/>
            <a:ext cx="1908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391381" y="3682125"/>
            <a:ext cx="2660243"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サタンの解放とさばき</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 name="角丸四角形 18"/>
          <p:cNvSpPr/>
          <p:nvPr/>
        </p:nvSpPr>
        <p:spPr>
          <a:xfrm>
            <a:off x="8496891" y="4080740"/>
            <a:ext cx="3456000" cy="2592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707782" y="2361688"/>
            <a:ext cx="1008000" cy="46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455549" y="2297180"/>
            <a:ext cx="1512466" cy="584775"/>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白い御座に</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着座する方</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角丸四角形 26"/>
          <p:cNvSpPr/>
          <p:nvPr/>
        </p:nvSpPr>
        <p:spPr>
          <a:xfrm>
            <a:off x="9670992" y="2041123"/>
            <a:ext cx="1080000" cy="216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9450291" y="1976615"/>
            <a:ext cx="1512466" cy="338554"/>
          </a:xfrm>
          <a:prstGeom prst="rect">
            <a:avLst/>
          </a:prstGeom>
          <a:noFill/>
        </p:spPr>
        <p:txBody>
          <a:bodyPr wrap="square">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メイリオ" panose="020B0604030504040204" pitchFamily="50" charset="-128"/>
              </a:rPr>
              <a:t>数々</a:t>
            </a: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の書物</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 name="角丸四角形 21"/>
          <p:cNvSpPr/>
          <p:nvPr/>
        </p:nvSpPr>
        <p:spPr>
          <a:xfrm>
            <a:off x="4945044" y="6013940"/>
            <a:ext cx="1824987" cy="648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3173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08930" y="2370839"/>
            <a:ext cx="11366304" cy="3785652"/>
          </a:xfrm>
          <a:prstGeom prst="rect">
            <a:avLst/>
          </a:prstGeom>
          <a:noFill/>
        </p:spPr>
        <p:txBody>
          <a:bodyPr wrap="square">
            <a:spAutoFit/>
          </a:bodyPr>
          <a:lstStyle/>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22</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さて</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、この貧しい人は死んで、御使いたちによって</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アブラハムのふところ</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に連れて行かれた。金持ちも死んで葬られた</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23</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その</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金持ちは、ハデスで苦しみながら目を上げると、</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アブラハム</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が、はるかかなたに見えた。しかも、その</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ふところ</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にラザロが見えた</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26</a:t>
            </a:r>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そればかりでなく、私たちとおまえたちの間には、</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大きな淵</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があります。ここからそちらへ渡ろうとしても、渡れないし、そこからこちらへ越えて来ることもできないのです。</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30124" y="1585507"/>
            <a:ext cx="9418322"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ルカ</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「金持ちとラザロ」</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95533" y="3615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旧約時代の死</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～「アブラハムのふところ」「大きな淵」～</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156153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95533" y="7132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旧約時代の死</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～パラダイス～</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518534" y="2436015"/>
            <a:ext cx="11054686" cy="1569660"/>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イエスは、彼に言われた。「まことに、あなたに告げます。あなたはきょう、わたしとともに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パラダイス</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にいます。」</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392885" y="1629763"/>
            <a:ext cx="11340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ルカ</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「三本の十字架」</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411860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95533" y="7132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義人のたましい</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～ただちに天に上げられる～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518534" y="2245515"/>
            <a:ext cx="11054686" cy="1077218"/>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私たち</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はいつも心強いのです。そして、むしろ肉体を離れて、主のみもとにいるほうがよいと思っています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392885" y="1629763"/>
            <a:ext cx="11340000"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Ⅱ</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コリ５：８「死の彼方にある希望」</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512672" y="4384978"/>
            <a:ext cx="11054686" cy="1569660"/>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私</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は、その二つのものの間に板ばさみとなっています。私の願いは、世を去ってキリストとともにいることです。実はそのほうが、はるかにまさって</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います。</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87023" y="3769226"/>
            <a:ext cx="11340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ピリ１：２３「パウロの死生観」</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94491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95533" y="71320"/>
            <a:ext cx="11996383" cy="1415772"/>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「パラダイス」の全てのたましい</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～キリストが天に引き連れて行かれた～</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518534" y="2226465"/>
            <a:ext cx="11054686" cy="3539430"/>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そこ</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で、こう言われています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「高い所に上られたとき</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は多くの捕虜を引き連れ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人々に賜物を分け与えられた。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err="1">
                <a:solidFill>
                  <a:schemeClr val="bg1"/>
                </a:solidFill>
                <a:latin typeface="HGS創英角ﾎﾟｯﾌﾟ体" panose="040B0A00000000000000" pitchFamily="50" charset="-128"/>
                <a:ea typeface="HGS創英角ﾎﾟｯﾌﾟ体" panose="040B0A00000000000000" pitchFamily="50" charset="-128"/>
              </a:rPr>
              <a:t>この「上られた」ということばは、彼がまず地の低い所に下られた、ということでなくて何でしょう</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下られた方自身が、すべてのものを満たすために、もろもろの天よりも高く上られた方なのです</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392885" y="1629763"/>
            <a:ext cx="11340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エペ４：８～１０「教会の多様性」</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2241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477672" y="182880"/>
            <a:ext cx="11402285" cy="6471951"/>
          </a:xfrm>
          <a:prstGeom prst="rect">
            <a:avLst/>
          </a:prstGeom>
        </p:spPr>
      </p:pic>
      <p:sp>
        <p:nvSpPr>
          <p:cNvPr id="5" name="角丸四角形 4"/>
          <p:cNvSpPr/>
          <p:nvPr/>
        </p:nvSpPr>
        <p:spPr>
          <a:xfrm>
            <a:off x="6444696" y="213669"/>
            <a:ext cx="5435261" cy="6441162"/>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22496" y="4802891"/>
            <a:ext cx="1275549" cy="185194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22496" y="1114811"/>
            <a:ext cx="1275549" cy="878581"/>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238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43913" y="2788322"/>
            <a:ext cx="11407515" cy="1200329"/>
          </a:xfrm>
          <a:prstGeom prst="rect">
            <a:avLst/>
          </a:prstGeom>
          <a:noFill/>
        </p:spPr>
        <p:txBody>
          <a:bodyPr wrap="square">
            <a:spAutoFit/>
          </a:bodyPr>
          <a:lstStyle/>
          <a:p>
            <a:pPr algn="ctr">
              <a:defRPr/>
            </a:pPr>
            <a:r>
              <a:rPr lang="ja-JP" altLang="en-US" sz="72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endPar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390310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45576" y="122826"/>
            <a:ext cx="11900848" cy="6647974"/>
          </a:xfrm>
          <a:prstGeom prst="rect">
            <a:avLst/>
          </a:prstGeom>
          <a:noFill/>
        </p:spPr>
        <p:txBody>
          <a:bodyPr wrap="square">
            <a:spAutoFit/>
          </a:bodyPr>
          <a:lstStyle/>
          <a:p>
            <a:pP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54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結論：神が望んでおられること</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b="1"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何に従い、何にエネルギーを費やすべきか？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➀キリストにしたがうべき</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②「すべて</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の愛すべきこと、すべての評判の良いこと</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その</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ほか徳と言われる</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こと</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賞賛</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に値することがあるならば</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その</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ようなこと」にエネルギーを費やすべき</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③サタン</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自身が、千年間幽閉され</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罪びと</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の運命の先駆けとなる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サタン</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に従うと、罪の刈り取りをするような人生を歩む</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反キリスト</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や最後の日々に伴う様々な悪に</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ついて</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考える</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のは無駄な</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時間</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287236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230539" y="106403"/>
            <a:ext cx="11804073" cy="6608619"/>
          </a:xfrm>
          <a:prstGeom prst="rect">
            <a:avLst/>
          </a:prstGeom>
        </p:spPr>
      </p:pic>
    </p:spTree>
    <p:extLst>
      <p:ext uri="{BB962C8B-B14F-4D97-AF65-F5344CB8AC3E}">
        <p14:creationId xmlns:p14="http://schemas.microsoft.com/office/powerpoint/2010/main" val="1580347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45576" y="76471"/>
            <a:ext cx="11900848" cy="6647974"/>
          </a:xfrm>
          <a:prstGeom prst="rect">
            <a:avLst/>
          </a:prstGeom>
          <a:noFill/>
        </p:spPr>
        <p:txBody>
          <a:bodyPr wrap="square">
            <a:spAutoFit/>
          </a:bodyPr>
          <a:lstStyle/>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⑵何に希望を持って地上生涯を送るべきか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➀千年王国と永遠の御国の祝福</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希望をもって地上生涯を送る人は幸い</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②からだの贖い</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聖化の完成</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を日々</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待ち望みつつ</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キリスト</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と歩む者は</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幸い</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⑶キリストのさばきの座で報奨される建築家とは</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➀キリストという土台の上に建てる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②良い建築材料「</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金、銀、宝石</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」を使って建てる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それは</a:t>
            </a:r>
            <a:r>
              <a:rPr lang="ja-JP" altLang="en-US" sz="32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正しい教え「教理」</a:t>
            </a: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がなされ</a:t>
            </a:r>
            <a:endPar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それが</a:t>
            </a:r>
            <a:r>
              <a:rPr lang="ja-JP" altLang="en-US" sz="32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実践「愛」</a:t>
            </a: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されている状態</a:t>
            </a:r>
            <a:endPar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③普遍的教会「メシアのみからだ」を建て上げるとは、</a:t>
            </a:r>
            <a:endPar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信者たちがみことばを学び異なった教えに</a:t>
            </a:r>
            <a:endParaRPr lang="en-US" altLang="ja-JP" sz="32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惑わされなくなること</a:t>
            </a:r>
            <a:r>
              <a:rPr lang="ja-JP" altLang="en-US" sz="32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844403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45576" y="76471"/>
            <a:ext cx="11900848" cy="2446824"/>
          </a:xfrm>
          <a:prstGeom prst="rect">
            <a:avLst/>
          </a:prstGeom>
          <a:noFill/>
        </p:spPr>
        <p:txBody>
          <a:bodyPr wrap="square">
            <a:spAutoFit/>
          </a:bodyPr>
          <a:lstStyle/>
          <a:p>
            <a:pPr>
              <a:defRPr/>
            </a:pPr>
            <a:endParaRPr lang="en-US" altLang="ja-JP" sz="25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厳粛な神のさばきの事実を真剣に受け止めるならば</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➀伝道せざるを得なくなる。</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一人</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でも多くの人が悔い改めに至るよう</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涙して祈ろうではありませんか</a:t>
            </a: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483709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82013" y="368972"/>
            <a:ext cx="11407515" cy="4616648"/>
          </a:xfrm>
          <a:prstGeom prst="rect">
            <a:avLst/>
          </a:prstGeom>
          <a:noFill/>
        </p:spPr>
        <p:txBody>
          <a:bodyPr wrap="square">
            <a:spAutoFit/>
          </a:bodyPr>
          <a:lstStyle/>
          <a:p>
            <a:pPr algn="ctr">
              <a:defRPr/>
            </a:pPr>
            <a:r>
              <a:rPr lang="ja-JP" altLang="en-US"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すべてにおいてすべてであるお方に</a:t>
            </a:r>
            <a:endParaRPr lang="en-US" altLang="ja-JP"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賛美</a:t>
            </a:r>
            <a:r>
              <a:rPr lang="ja-JP" altLang="en-US"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と栄光と力が永遠にあるように</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学ばれる兄弟姉妹に</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主の特別な祝福</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があります</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ように</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アーメン</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302424" y="5080063"/>
            <a:ext cx="1587152" cy="1642647"/>
          </a:xfrm>
          <a:prstGeom prst="rect">
            <a:avLst/>
          </a:prstGeom>
        </p:spPr>
      </p:pic>
    </p:spTree>
    <p:extLst>
      <p:ext uri="{BB962C8B-B14F-4D97-AF65-F5344CB8AC3E}">
        <p14:creationId xmlns:p14="http://schemas.microsoft.com/office/powerpoint/2010/main" val="3146632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501253" y="404665"/>
            <a:ext cx="9294125" cy="4247317"/>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回講</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　おわり</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次回の予定</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2016/11/26</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in</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元町</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43160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23813"/>
            <a:ext cx="12192000" cy="6984171"/>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176271" y="110748"/>
            <a:ext cx="7970277" cy="6747252"/>
          </a:xfrm>
          <a:prstGeom prst="rect">
            <a:avLst/>
          </a:prstGeom>
        </p:spPr>
      </p:pic>
    </p:spTree>
    <p:extLst>
      <p:ext uri="{BB962C8B-B14F-4D97-AF65-F5344CB8AC3E}">
        <p14:creationId xmlns:p14="http://schemas.microsoft.com/office/powerpoint/2010/main" val="70517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2322746"/>
            <a:ext cx="10281592" cy="1754326"/>
          </a:xfrm>
          <a:prstGeom prst="rect">
            <a:avLst/>
          </a:prstGeom>
          <a:noFill/>
        </p:spPr>
        <p:txBody>
          <a:bodyPr wrap="square">
            <a:spAutoFit/>
          </a:bodyPr>
          <a:lstStyle/>
          <a:p>
            <a:pPr algn="ctr">
              <a:defRPr/>
            </a:pP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では学んだことを</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分かち合いましょう！</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868512" y="4705167"/>
            <a:ext cx="1949384" cy="2017544"/>
          </a:xfrm>
          <a:prstGeom prst="rect">
            <a:avLst/>
          </a:prstGeom>
        </p:spPr>
      </p:pic>
    </p:spTree>
    <p:extLst>
      <p:ext uri="{BB962C8B-B14F-4D97-AF65-F5344CB8AC3E}">
        <p14:creationId xmlns:p14="http://schemas.microsoft.com/office/powerpoint/2010/main" val="3911338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6172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10896" y="207305"/>
            <a:ext cx="11631168" cy="6440585"/>
          </a:xfrm>
          <a:prstGeom prst="rect">
            <a:avLst/>
          </a:prstGeom>
        </p:spPr>
      </p:pic>
      <p:sp>
        <p:nvSpPr>
          <p:cNvPr id="8" name="星 5 7"/>
          <p:cNvSpPr/>
          <p:nvPr/>
        </p:nvSpPr>
        <p:spPr>
          <a:xfrm>
            <a:off x="11228891" y="4536835"/>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 name="角丸四角形 8"/>
          <p:cNvSpPr/>
          <p:nvPr/>
        </p:nvSpPr>
        <p:spPr>
          <a:xfrm>
            <a:off x="9968389" y="4443411"/>
            <a:ext cx="173765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b="1" dirty="0" smtClean="0">
                <a:solidFill>
                  <a:schemeClr val="tx1"/>
                </a:solidFill>
                <a:latin typeface="+mj-ea"/>
                <a:ea typeface="+mj-ea"/>
              </a:rPr>
              <a:t>本日</a:t>
            </a:r>
            <a:endParaRPr lang="en-US" altLang="ja-JP" sz="2000" b="1" dirty="0" smtClean="0">
              <a:solidFill>
                <a:schemeClr val="tx1"/>
              </a:solidFill>
              <a:latin typeface="+mj-ea"/>
              <a:ea typeface="+mj-ea"/>
            </a:endParaRPr>
          </a:p>
        </p:txBody>
      </p:sp>
      <p:sp>
        <p:nvSpPr>
          <p:cNvPr id="12" name="角丸四角形 11"/>
          <p:cNvSpPr/>
          <p:nvPr/>
        </p:nvSpPr>
        <p:spPr>
          <a:xfrm>
            <a:off x="6396448" y="869914"/>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chemeClr val="tx1"/>
                </a:solidFill>
                <a:latin typeface="+mj-ea"/>
                <a:ea typeface="+mj-ea"/>
              </a:rPr>
              <a:t>1:19</a:t>
            </a:r>
            <a:r>
              <a:rPr lang="ja-JP" altLang="en-US" sz="2000" b="1" dirty="0" smtClean="0">
                <a:solidFill>
                  <a:schemeClr val="tx1"/>
                </a:solidFill>
                <a:latin typeface="+mj-ea"/>
                <a:ea typeface="+mj-ea"/>
              </a:rPr>
              <a:t>「黙示録のアウトライン」</a:t>
            </a:r>
            <a:endParaRPr lang="en-US" altLang="ja-JP" sz="2000" b="1" dirty="0" smtClean="0">
              <a:solidFill>
                <a:schemeClr val="tx1"/>
              </a:solidFill>
              <a:latin typeface="+mj-ea"/>
              <a:ea typeface="+mj-ea"/>
            </a:endParaRPr>
          </a:p>
        </p:txBody>
      </p:sp>
      <p:sp>
        <p:nvSpPr>
          <p:cNvPr id="15" name="角丸四角形 14"/>
          <p:cNvSpPr/>
          <p:nvPr/>
        </p:nvSpPr>
        <p:spPr>
          <a:xfrm>
            <a:off x="8377281" y="4511326"/>
            <a:ext cx="2404284"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10</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(10/29)</a:t>
            </a:r>
          </a:p>
        </p:txBody>
      </p:sp>
      <p:sp>
        <p:nvSpPr>
          <p:cNvPr id="16" name="角丸四角形 15"/>
          <p:cNvSpPr/>
          <p:nvPr/>
        </p:nvSpPr>
        <p:spPr>
          <a:xfrm>
            <a:off x="8377281" y="5984306"/>
            <a:ext cx="2808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11</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(11/26)</a:t>
            </a:r>
          </a:p>
        </p:txBody>
      </p:sp>
      <p:sp>
        <p:nvSpPr>
          <p:cNvPr id="17" name="角丸四角形 16"/>
          <p:cNvSpPr/>
          <p:nvPr/>
        </p:nvSpPr>
        <p:spPr>
          <a:xfrm>
            <a:off x="8377281" y="6301189"/>
            <a:ext cx="2880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12</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(12/24)</a:t>
            </a:r>
          </a:p>
        </p:txBody>
      </p:sp>
      <p:sp>
        <p:nvSpPr>
          <p:cNvPr id="18" name="右大かっこ 17"/>
          <p:cNvSpPr/>
          <p:nvPr/>
        </p:nvSpPr>
        <p:spPr>
          <a:xfrm>
            <a:off x="8122216" y="3700598"/>
            <a:ext cx="328111" cy="1980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角丸四角形 12"/>
          <p:cNvSpPr/>
          <p:nvPr/>
        </p:nvSpPr>
        <p:spPr>
          <a:xfrm>
            <a:off x="6396445" y="207306"/>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chemeClr val="tx1"/>
                </a:solidFill>
                <a:latin typeface="+mj-ea"/>
                <a:ea typeface="+mj-ea"/>
              </a:rPr>
              <a:t>1:1</a:t>
            </a:r>
            <a:r>
              <a:rPr lang="ja-JP" altLang="en-US" sz="2000" b="1" dirty="0" smtClean="0">
                <a:solidFill>
                  <a:schemeClr val="tx1"/>
                </a:solidFill>
                <a:latin typeface="+mj-ea"/>
                <a:ea typeface="+mj-ea"/>
              </a:rPr>
              <a:t>「イエスキリストの黙示」</a:t>
            </a:r>
            <a:endParaRPr lang="en-US" altLang="ja-JP" sz="2000" b="1" dirty="0" smtClean="0">
              <a:solidFill>
                <a:schemeClr val="tx1"/>
              </a:solidFill>
              <a:latin typeface="+mj-ea"/>
              <a:ea typeface="+mj-ea"/>
            </a:endParaRPr>
          </a:p>
        </p:txBody>
      </p:sp>
      <p:sp>
        <p:nvSpPr>
          <p:cNvPr id="14" name="角丸四角形 13"/>
          <p:cNvSpPr/>
          <p:nvPr/>
        </p:nvSpPr>
        <p:spPr>
          <a:xfrm>
            <a:off x="6396445" y="538609"/>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chemeClr val="tx1"/>
                </a:solidFill>
                <a:latin typeface="+mj-ea"/>
                <a:ea typeface="+mj-ea"/>
              </a:rPr>
              <a:t>1:7</a:t>
            </a:r>
            <a:r>
              <a:rPr lang="ja-JP" altLang="en-US" sz="2000" b="1" dirty="0" smtClean="0">
                <a:solidFill>
                  <a:schemeClr val="tx1"/>
                </a:solidFill>
                <a:latin typeface="+mj-ea"/>
                <a:ea typeface="+mj-ea"/>
              </a:rPr>
              <a:t>「黙示録のテーマ」</a:t>
            </a:r>
            <a:endParaRPr lang="en-US" altLang="ja-JP" sz="2000" b="1" dirty="0" smtClean="0">
              <a:solidFill>
                <a:schemeClr val="tx1"/>
              </a:solidFill>
              <a:latin typeface="+mj-ea"/>
              <a:ea typeface="+mj-ea"/>
            </a:endParaRPr>
          </a:p>
        </p:txBody>
      </p:sp>
      <p:cxnSp>
        <p:nvCxnSpPr>
          <p:cNvPr id="4" name="直線矢印コネクタ 3"/>
          <p:cNvCxnSpPr/>
          <p:nvPr/>
        </p:nvCxnSpPr>
        <p:spPr>
          <a:xfrm>
            <a:off x="3298993" y="535114"/>
            <a:ext cx="3132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636383" y="806783"/>
            <a:ext cx="3780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775625" y="1098332"/>
            <a:ext cx="648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右大かっこ 18"/>
          <p:cNvSpPr/>
          <p:nvPr/>
        </p:nvSpPr>
        <p:spPr>
          <a:xfrm flipH="1">
            <a:off x="666202" y="976971"/>
            <a:ext cx="328111" cy="5256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角丸四角形 22"/>
          <p:cNvSpPr/>
          <p:nvPr/>
        </p:nvSpPr>
        <p:spPr>
          <a:xfrm>
            <a:off x="9142387" y="3353838"/>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クライマックスは再臨</a:t>
            </a:r>
            <a:endParaRPr lang="en-US" altLang="ja-JP" sz="2000" b="1" dirty="0" smtClean="0">
              <a:solidFill>
                <a:schemeClr val="tx1"/>
              </a:solidFill>
              <a:latin typeface="+mj-ea"/>
              <a:ea typeface="+mj-ea"/>
            </a:endParaRPr>
          </a:p>
        </p:txBody>
      </p:sp>
      <p:cxnSp>
        <p:nvCxnSpPr>
          <p:cNvPr id="24" name="直線矢印コネクタ 23"/>
          <p:cNvCxnSpPr/>
          <p:nvPr/>
        </p:nvCxnSpPr>
        <p:spPr>
          <a:xfrm>
            <a:off x="8466701" y="3603592"/>
            <a:ext cx="648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右大かっこ 24"/>
          <p:cNvSpPr/>
          <p:nvPr/>
        </p:nvSpPr>
        <p:spPr>
          <a:xfrm>
            <a:off x="8016459" y="1841485"/>
            <a:ext cx="328111" cy="1548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角丸四角形 25"/>
          <p:cNvSpPr/>
          <p:nvPr/>
        </p:nvSpPr>
        <p:spPr>
          <a:xfrm>
            <a:off x="8750687" y="2337076"/>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再臨までのプロセス</a:t>
            </a:r>
            <a:endParaRPr lang="en-US" altLang="ja-JP" sz="2000" b="1" dirty="0" smtClean="0">
              <a:solidFill>
                <a:schemeClr val="tx1"/>
              </a:solidFill>
              <a:latin typeface="+mj-ea"/>
              <a:ea typeface="+mj-ea"/>
            </a:endParaRPr>
          </a:p>
        </p:txBody>
      </p:sp>
      <p:cxnSp>
        <p:nvCxnSpPr>
          <p:cNvPr id="27" name="直線矢印コネクタ 26"/>
          <p:cNvCxnSpPr/>
          <p:nvPr/>
        </p:nvCxnSpPr>
        <p:spPr>
          <a:xfrm>
            <a:off x="8386282" y="2577181"/>
            <a:ext cx="396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160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27727</TotalTime>
  <Words>4069</Words>
  <Application>Microsoft Office PowerPoint</Application>
  <PresentationFormat>ワイド画面</PresentationFormat>
  <Paragraphs>1016</Paragraphs>
  <Slides>75</Slides>
  <Notes>75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75</vt:i4>
      </vt:variant>
    </vt:vector>
  </HeadingPairs>
  <TitlesOfParts>
    <vt:vector size="86" baseType="lpstr">
      <vt:lpstr>HGS創英角ﾎﾟｯﾌﾟ体</vt:lpstr>
      <vt:lpstr>HG創英角ﾎﾟｯﾌﾟ体</vt:lpstr>
      <vt:lpstr>Meiryo UI</vt:lpstr>
      <vt:lpstr>ＭＳ Ｐゴシック</vt:lpstr>
      <vt:lpstr>ＭＳ Ｐゴシック 本文</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金森大悟</dc:creator>
  <cp:lastModifiedBy>金森大悟</cp:lastModifiedBy>
  <cp:revision>1493</cp:revision>
  <cp:lastPrinted>2016-09-23T23:15:54Z</cp:lastPrinted>
  <dcterms:created xsi:type="dcterms:W3CDTF">2016-03-12T14:11:14Z</dcterms:created>
  <dcterms:modified xsi:type="dcterms:W3CDTF">2017-01-09T07:16:09Z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