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586" r:id="rId2"/>
    <p:sldId id="587" r:id="rId3"/>
    <p:sldId id="588" r:id="rId4"/>
    <p:sldId id="589" r:id="rId5"/>
    <p:sldId id="590" r:id="rId6"/>
    <p:sldId id="591" r:id="rId7"/>
    <p:sldId id="592" r:id="rId8"/>
    <p:sldId id="593" r:id="rId9"/>
    <p:sldId id="594" r:id="rId10"/>
    <p:sldId id="663" r:id="rId11"/>
    <p:sldId id="664" r:id="rId12"/>
    <p:sldId id="597" r:id="rId13"/>
    <p:sldId id="598" r:id="rId14"/>
    <p:sldId id="599" r:id="rId15"/>
    <p:sldId id="600" r:id="rId16"/>
    <p:sldId id="601" r:id="rId17"/>
    <p:sldId id="602" r:id="rId18"/>
    <p:sldId id="603" r:id="rId19"/>
    <p:sldId id="604" r:id="rId20"/>
    <p:sldId id="605" r:id="rId21"/>
    <p:sldId id="606" r:id="rId22"/>
    <p:sldId id="607" r:id="rId23"/>
    <p:sldId id="608" r:id="rId24"/>
    <p:sldId id="609" r:id="rId25"/>
    <p:sldId id="610" r:id="rId26"/>
    <p:sldId id="611" r:id="rId27"/>
    <p:sldId id="612" r:id="rId28"/>
    <p:sldId id="613" r:id="rId29"/>
    <p:sldId id="614" r:id="rId30"/>
    <p:sldId id="615" r:id="rId31"/>
    <p:sldId id="616" r:id="rId32"/>
    <p:sldId id="617" r:id="rId33"/>
    <p:sldId id="618" r:id="rId34"/>
    <p:sldId id="619" r:id="rId35"/>
    <p:sldId id="620" r:id="rId36"/>
    <p:sldId id="621" r:id="rId37"/>
    <p:sldId id="622" r:id="rId38"/>
    <p:sldId id="623" r:id="rId39"/>
    <p:sldId id="624" r:id="rId40"/>
    <p:sldId id="625" r:id="rId41"/>
    <p:sldId id="626" r:id="rId42"/>
    <p:sldId id="627" r:id="rId43"/>
    <p:sldId id="628" r:id="rId44"/>
    <p:sldId id="629" r:id="rId45"/>
    <p:sldId id="630" r:id="rId46"/>
    <p:sldId id="631" r:id="rId47"/>
    <p:sldId id="632" r:id="rId48"/>
    <p:sldId id="633" r:id="rId49"/>
    <p:sldId id="634" r:id="rId50"/>
    <p:sldId id="635" r:id="rId51"/>
    <p:sldId id="636" r:id="rId52"/>
    <p:sldId id="637" r:id="rId53"/>
    <p:sldId id="638" r:id="rId54"/>
    <p:sldId id="639" r:id="rId55"/>
    <p:sldId id="640" r:id="rId56"/>
    <p:sldId id="641" r:id="rId57"/>
    <p:sldId id="642" r:id="rId58"/>
    <p:sldId id="643" r:id="rId59"/>
    <p:sldId id="644" r:id="rId60"/>
    <p:sldId id="645" r:id="rId61"/>
    <p:sldId id="646" r:id="rId62"/>
    <p:sldId id="647" r:id="rId63"/>
    <p:sldId id="648" r:id="rId64"/>
    <p:sldId id="649" r:id="rId65"/>
    <p:sldId id="650" r:id="rId66"/>
    <p:sldId id="651" r:id="rId67"/>
    <p:sldId id="652" r:id="rId68"/>
    <p:sldId id="653" r:id="rId69"/>
    <p:sldId id="654" r:id="rId70"/>
    <p:sldId id="655" r:id="rId71"/>
    <p:sldId id="656" r:id="rId72"/>
    <p:sldId id="657" r:id="rId73"/>
    <p:sldId id="658" r:id="rId74"/>
    <p:sldId id="659" r:id="rId75"/>
    <p:sldId id="660" r:id="rId76"/>
    <p:sldId id="661" r:id="rId77"/>
    <p:sldId id="662" r:id="rId78"/>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7" autoAdjust="0"/>
    <p:restoredTop sz="72958" autoAdjust="0"/>
  </p:normalViewPr>
  <p:slideViewPr>
    <p:cSldViewPr snapToGrid="0">
      <p:cViewPr varScale="1">
        <p:scale>
          <a:sx n="54" d="100"/>
          <a:sy n="54" d="100"/>
        </p:scale>
        <p:origin x="1134" y="6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7734CE2-1518-4D02-AC76-98DFF0421474}" type="datetimeFigureOut">
              <a:rPr kumimoji="1" lang="ja-JP" altLang="en-US" smtClean="0"/>
              <a:t>2017/1/9</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22E9B76-6A2A-41EF-B424-63174731DEC7}" type="slidenum">
              <a:rPr kumimoji="1" lang="ja-JP" altLang="en-US" smtClean="0"/>
              <a:t>‹#›</a:t>
            </a:fld>
            <a:endParaRPr kumimoji="1" lang="ja-JP" altLang="en-US"/>
          </a:p>
        </p:txBody>
      </p:sp>
    </p:spTree>
    <p:extLst>
      <p:ext uri="{BB962C8B-B14F-4D97-AF65-F5344CB8AC3E}">
        <p14:creationId xmlns:p14="http://schemas.microsoft.com/office/powerpoint/2010/main" val="1906505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　</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a:t>
            </a:fld>
            <a:endParaRPr lang="en-US" altLang="ja-JP" dirty="0"/>
          </a:p>
        </p:txBody>
      </p:sp>
    </p:spTree>
    <p:extLst>
      <p:ext uri="{BB962C8B-B14F-4D97-AF65-F5344CB8AC3E}">
        <p14:creationId xmlns:p14="http://schemas.microsoft.com/office/powerpoint/2010/main" val="224407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章に重要ポイントが凝縮している～</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■序言、あいさつ、ヨハネが見た事：栄光に輝く人の子</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⑴序言の箇所にて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「イエスキリストの黙示」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➀ヨハネの黙示録というが実質的にはキリストの黙示である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②キリストが教会に宛てた最後のメッセージ</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⑵あいさつの箇所にて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➀再臨とそのプロセスがテーマ</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⑶ヨハネが見た事：栄光に輝く人の子にて</a:t>
            </a:r>
            <a:r>
              <a:rPr kumimoji="1" lang="en-US" altLang="ja-JP" b="1" dirty="0" smtClean="0"/>
              <a:t>1:19</a:t>
            </a:r>
            <a:r>
              <a:rPr kumimoji="1" lang="ja-JP" altLang="en-US" b="1" dirty="0" smtClean="0"/>
              <a:t>「黙示録のアウトライン」</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⇒聖句確認</a:t>
            </a:r>
            <a:endParaRPr kumimoji="1" lang="en-US" altLang="ja-JP"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■これが</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章の学びでした。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10</a:t>
            </a:fld>
            <a:endParaRPr lang="en-US" altLang="ja-JP" dirty="0"/>
          </a:p>
        </p:txBody>
      </p:sp>
    </p:spTree>
    <p:extLst>
      <p:ext uri="{BB962C8B-B14F-4D97-AF65-F5344CB8AC3E}">
        <p14:creationId xmlns:p14="http://schemas.microsoft.com/office/powerpoint/2010/main" val="267263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b="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■⑸⁺</a:t>
            </a:r>
            <a:r>
              <a:rPr kumimoji="1" lang="en-US" altLang="ja-JP" b="1" u="sng" dirty="0" smtClean="0"/>
              <a:t>α</a:t>
            </a:r>
            <a:r>
              <a:rPr kumimoji="1" lang="ja-JP" altLang="en-US" b="1" u="sng" dirty="0" smtClean="0"/>
              <a:t>　学ぶ者への祝福が明確に約束されているのは黙示録だけ</a:t>
            </a:r>
            <a:endParaRPr kumimoji="1" lang="en-US" altLang="ja-JP" b="1" u="sng" dirty="0" smtClean="0"/>
          </a:p>
          <a:p>
            <a:r>
              <a:rPr kumimoji="1" lang="ja-JP" altLang="en-US" b="1" dirty="0" smtClean="0"/>
              <a:t>～最初の</a:t>
            </a:r>
            <a:r>
              <a:rPr kumimoji="1" lang="en-US" altLang="ja-JP" b="1" dirty="0" smtClean="0"/>
              <a:t>1</a:t>
            </a:r>
            <a:r>
              <a:rPr kumimoji="1" lang="ja-JP" altLang="en-US" b="1" dirty="0" smtClean="0"/>
              <a:t>：</a:t>
            </a:r>
            <a:r>
              <a:rPr kumimoji="1" lang="en-US" altLang="ja-JP" b="1" dirty="0" smtClean="0"/>
              <a:t>3</a:t>
            </a:r>
            <a:r>
              <a:rPr kumimoji="1" lang="ja-JP" altLang="en-US" b="1" dirty="0" smtClean="0"/>
              <a:t>と最後の</a:t>
            </a:r>
            <a:r>
              <a:rPr kumimoji="1" lang="en-US" altLang="ja-JP" b="1" dirty="0" smtClean="0"/>
              <a:t>22</a:t>
            </a:r>
            <a:r>
              <a:rPr kumimoji="1" lang="ja-JP" altLang="en-US" b="1" dirty="0" smtClean="0">
                <a:sym typeface="Wingdings" panose="05000000000000000000" pitchFamily="2" charset="2"/>
              </a:rPr>
              <a:t>：</a:t>
            </a:r>
            <a:r>
              <a:rPr kumimoji="1" lang="en-US" altLang="ja-JP" b="1" dirty="0" smtClean="0">
                <a:sym typeface="Wingdings" panose="05000000000000000000" pitchFamily="2" charset="2"/>
              </a:rPr>
              <a:t>7</a:t>
            </a:r>
            <a:r>
              <a:rPr kumimoji="1" lang="ja-JP" altLang="en-US" b="1" dirty="0" smtClean="0">
                <a:sym typeface="Wingdings" panose="05000000000000000000" pitchFamily="2" charset="2"/>
              </a:rPr>
              <a:t>の</a:t>
            </a:r>
            <a:r>
              <a:rPr kumimoji="1" lang="en-US" altLang="ja-JP" b="1" dirty="0" smtClean="0">
                <a:sym typeface="Wingdings" panose="05000000000000000000" pitchFamily="2" charset="2"/>
              </a:rPr>
              <a:t>2</a:t>
            </a:r>
            <a:r>
              <a:rPr kumimoji="1" lang="ja-JP" altLang="en-US" b="1" dirty="0" smtClean="0">
                <a:sym typeface="Wingdings" panose="05000000000000000000" pitchFamily="2" charset="2"/>
              </a:rPr>
              <a:t>カ所も</a:t>
            </a:r>
            <a:r>
              <a:rPr kumimoji="1" lang="ja-JP" altLang="en-US" b="1" dirty="0" smtClean="0"/>
              <a:t>祝福が約束されている～</a:t>
            </a: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11</a:t>
            </a:fld>
            <a:endParaRPr lang="en-US" altLang="ja-JP" dirty="0"/>
          </a:p>
        </p:txBody>
      </p:sp>
    </p:spTree>
    <p:extLst>
      <p:ext uri="{BB962C8B-B14F-4D97-AF65-F5344CB8AC3E}">
        <p14:creationId xmlns:p14="http://schemas.microsoft.com/office/powerpoint/2010/main" val="14920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u="sng" dirty="0" smtClean="0"/>
          </a:p>
          <a:p>
            <a:r>
              <a:rPr kumimoji="1" lang="ja-JP" altLang="en-US" u="sng" dirty="0" smtClean="0"/>
              <a:t>■</a:t>
            </a:r>
            <a:r>
              <a:rPr kumimoji="1" lang="en-US" altLang="ja-JP" u="sng" dirty="0" smtClean="0"/>
              <a:t>KBF</a:t>
            </a:r>
            <a:r>
              <a:rPr kumimoji="1" lang="ja-JP" altLang="en-US" u="sng" dirty="0" smtClean="0"/>
              <a:t>としても忠実に、永続的に取り組む</a:t>
            </a:r>
            <a:endParaRPr kumimoji="1" lang="en-US" altLang="ja-JP"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12</a:t>
            </a:fld>
            <a:endParaRPr lang="en-US" altLang="ja-JP" dirty="0"/>
          </a:p>
        </p:txBody>
      </p:sp>
    </p:spTree>
    <p:extLst>
      <p:ext uri="{BB962C8B-B14F-4D97-AF65-F5344CB8AC3E}">
        <p14:creationId xmlns:p14="http://schemas.microsoft.com/office/powerpoint/2010/main" val="297920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13</a:t>
            </a:fld>
            <a:endParaRPr lang="en-US" altLang="ja-JP" dirty="0"/>
          </a:p>
        </p:txBody>
      </p:sp>
    </p:spTree>
    <p:extLst>
      <p:ext uri="{BB962C8B-B14F-4D97-AF65-F5344CB8AC3E}">
        <p14:creationId xmlns:p14="http://schemas.microsoft.com/office/powerpoint/2010/main" val="3095197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14</a:t>
            </a:fld>
            <a:endParaRPr lang="en-US" altLang="ja-JP" dirty="0"/>
          </a:p>
        </p:txBody>
      </p:sp>
    </p:spTree>
    <p:extLst>
      <p:ext uri="{BB962C8B-B14F-4D97-AF65-F5344CB8AC3E}">
        <p14:creationId xmlns:p14="http://schemas.microsoft.com/office/powerpoint/2010/main" val="334937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15</a:t>
            </a:fld>
            <a:endParaRPr lang="en-US" altLang="ja-JP" dirty="0"/>
          </a:p>
        </p:txBody>
      </p:sp>
    </p:spTree>
    <p:extLst>
      <p:ext uri="{BB962C8B-B14F-4D97-AF65-F5344CB8AC3E}">
        <p14:creationId xmlns:p14="http://schemas.microsoft.com/office/powerpoint/2010/main" val="3357932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16</a:t>
            </a:fld>
            <a:endParaRPr lang="en-US" altLang="ja-JP" dirty="0"/>
          </a:p>
        </p:txBody>
      </p:sp>
    </p:spTree>
    <p:extLst>
      <p:ext uri="{BB962C8B-B14F-4D97-AF65-F5344CB8AC3E}">
        <p14:creationId xmlns:p14="http://schemas.microsoft.com/office/powerpoint/2010/main" val="4002676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ラッパの裁き～</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の封印の裁きがラッパの裁きである構造</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➀ラッパの裁きの前に半時ばかりの天の静けさ</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⑵第</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のラッパの裁きまで</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➀「土地</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破壊」～「悪霊侵入</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：人類</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a:t>
            </a:r>
            <a:endParaRPr lang="en-US" altLang="ja-JP" sz="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⑶第</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のラッパの裁きが第</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の災いの裁きである構造</a:t>
            </a:r>
            <a:endPar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➀第</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の災いの前にセラフィム</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中天を飛ぶ一羽のわし</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の警告</a:t>
            </a: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17</a:t>
            </a:fld>
            <a:endParaRPr lang="en-US" altLang="ja-JP" dirty="0"/>
          </a:p>
        </p:txBody>
      </p:sp>
    </p:spTree>
    <p:extLst>
      <p:ext uri="{BB962C8B-B14F-4D97-AF65-F5344CB8AC3E}">
        <p14:creationId xmlns:p14="http://schemas.microsoft.com/office/powerpoint/2010/main" val="1274724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18</a:t>
            </a:fld>
            <a:endParaRPr lang="en-US" altLang="ja-JP" dirty="0"/>
          </a:p>
        </p:txBody>
      </p:sp>
    </p:spTree>
    <p:extLst>
      <p:ext uri="{BB962C8B-B14F-4D97-AF65-F5344CB8AC3E}">
        <p14:creationId xmlns:p14="http://schemas.microsoft.com/office/powerpoint/2010/main" val="246891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19</a:t>
            </a:fld>
            <a:endParaRPr lang="en-US" altLang="ja-JP" dirty="0"/>
          </a:p>
        </p:txBody>
      </p:sp>
    </p:spTree>
    <p:extLst>
      <p:ext uri="{BB962C8B-B14F-4D97-AF65-F5344CB8AC3E}">
        <p14:creationId xmlns:p14="http://schemas.microsoft.com/office/powerpoint/2010/main" val="948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a:t>
            </a:fld>
            <a:endParaRPr lang="en-US" altLang="ja-JP" dirty="0"/>
          </a:p>
        </p:txBody>
      </p:sp>
    </p:spTree>
    <p:extLst>
      <p:ext uri="{BB962C8B-B14F-4D97-AF65-F5344CB8AC3E}">
        <p14:creationId xmlns:p14="http://schemas.microsoft.com/office/powerpoint/2010/main" val="709190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20</a:t>
            </a:fld>
            <a:endParaRPr lang="en-US" altLang="ja-JP" dirty="0"/>
          </a:p>
        </p:txBody>
      </p:sp>
    </p:spTree>
    <p:extLst>
      <p:ext uri="{BB962C8B-B14F-4D97-AF65-F5344CB8AC3E}">
        <p14:creationId xmlns:p14="http://schemas.microsoft.com/office/powerpoint/2010/main" val="1648978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21</a:t>
            </a:fld>
            <a:endParaRPr lang="en-US" altLang="ja-JP" dirty="0"/>
          </a:p>
        </p:txBody>
      </p:sp>
    </p:spTree>
    <p:extLst>
      <p:ext uri="{BB962C8B-B14F-4D97-AF65-F5344CB8AC3E}">
        <p14:creationId xmlns:p14="http://schemas.microsoft.com/office/powerpoint/2010/main" val="849061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22</a:t>
            </a:fld>
            <a:endParaRPr lang="en-US" altLang="ja-JP" dirty="0"/>
          </a:p>
        </p:txBody>
      </p:sp>
    </p:spTree>
    <p:extLst>
      <p:ext uri="{BB962C8B-B14F-4D97-AF65-F5344CB8AC3E}">
        <p14:creationId xmlns:p14="http://schemas.microsoft.com/office/powerpoint/2010/main" val="1864198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23</a:t>
            </a:fld>
            <a:endParaRPr lang="en-US" altLang="ja-JP" dirty="0"/>
          </a:p>
        </p:txBody>
      </p:sp>
    </p:spTree>
    <p:extLst>
      <p:ext uri="{BB962C8B-B14F-4D97-AF65-F5344CB8AC3E}">
        <p14:creationId xmlns:p14="http://schemas.microsoft.com/office/powerpoint/2010/main" val="180187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24</a:t>
            </a:fld>
            <a:endParaRPr lang="en-US" altLang="ja-JP" dirty="0"/>
          </a:p>
        </p:txBody>
      </p:sp>
    </p:spTree>
    <p:extLst>
      <p:ext uri="{BB962C8B-B14F-4D97-AF65-F5344CB8AC3E}">
        <p14:creationId xmlns:p14="http://schemas.microsoft.com/office/powerpoint/2010/main" val="970670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25</a:t>
            </a:fld>
            <a:endParaRPr lang="en-US" altLang="ja-JP" dirty="0"/>
          </a:p>
        </p:txBody>
      </p:sp>
    </p:spTree>
    <p:extLst>
      <p:ext uri="{BB962C8B-B14F-4D97-AF65-F5344CB8AC3E}">
        <p14:creationId xmlns:p14="http://schemas.microsoft.com/office/powerpoint/2010/main" val="3887424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ラッパの裁き～</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の封印の裁きがラッパの裁きである構造</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➀ラッパの裁きの前に半時ばかりの天の静けさ</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⑵第</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のラッパの裁きまで</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➀「土地</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破壊」～「悪霊侵入</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：人類</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a:t>
            </a:r>
            <a:endParaRPr lang="en-US" altLang="ja-JP" sz="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⑶第</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のラッパの裁きが第</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の災いの裁きである構造</a:t>
            </a:r>
            <a:endPar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➀第</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の災いの前にセラフィム</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中天を飛ぶ一羽のわし</a:t>
            </a:r>
            <a:r>
              <a:rPr lang="en-US" altLang="ja-JP"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5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の警告</a:t>
            </a: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26</a:t>
            </a:fld>
            <a:endParaRPr lang="en-US" altLang="ja-JP" dirty="0"/>
          </a:p>
        </p:txBody>
      </p:sp>
    </p:spTree>
    <p:extLst>
      <p:ext uri="{BB962C8B-B14F-4D97-AF65-F5344CB8AC3E}">
        <p14:creationId xmlns:p14="http://schemas.microsoft.com/office/powerpoint/2010/main" val="1587688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27</a:t>
            </a:fld>
            <a:endParaRPr lang="en-US" altLang="ja-JP" dirty="0"/>
          </a:p>
        </p:txBody>
      </p:sp>
    </p:spTree>
    <p:extLst>
      <p:ext uri="{BB962C8B-B14F-4D97-AF65-F5344CB8AC3E}">
        <p14:creationId xmlns:p14="http://schemas.microsoft.com/office/powerpoint/2010/main" val="2729637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28</a:t>
            </a:fld>
            <a:endParaRPr lang="en-US" altLang="ja-JP" dirty="0"/>
          </a:p>
        </p:txBody>
      </p:sp>
    </p:spTree>
    <p:extLst>
      <p:ext uri="{BB962C8B-B14F-4D97-AF65-F5344CB8AC3E}">
        <p14:creationId xmlns:p14="http://schemas.microsoft.com/office/powerpoint/2010/main" val="1593742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29</a:t>
            </a:fld>
            <a:endParaRPr lang="en-US" altLang="ja-JP" dirty="0"/>
          </a:p>
        </p:txBody>
      </p:sp>
    </p:spTree>
    <p:extLst>
      <p:ext uri="{BB962C8B-B14F-4D97-AF65-F5344CB8AC3E}">
        <p14:creationId xmlns:p14="http://schemas.microsoft.com/office/powerpoint/2010/main" val="132912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a:t>
            </a:fld>
            <a:endParaRPr lang="en-US" altLang="ja-JP" dirty="0"/>
          </a:p>
        </p:txBody>
      </p:sp>
    </p:spTree>
    <p:extLst>
      <p:ext uri="{BB962C8B-B14F-4D97-AF65-F5344CB8AC3E}">
        <p14:creationId xmlns:p14="http://schemas.microsoft.com/office/powerpoint/2010/main" val="784647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30</a:t>
            </a:fld>
            <a:endParaRPr lang="en-US" altLang="ja-JP" dirty="0"/>
          </a:p>
        </p:txBody>
      </p:sp>
    </p:spTree>
    <p:extLst>
      <p:ext uri="{BB962C8B-B14F-4D97-AF65-F5344CB8AC3E}">
        <p14:creationId xmlns:p14="http://schemas.microsoft.com/office/powerpoint/2010/main" val="1333326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31</a:t>
            </a:fld>
            <a:endParaRPr lang="en-US" altLang="ja-JP" dirty="0"/>
          </a:p>
        </p:txBody>
      </p:sp>
    </p:spTree>
    <p:extLst>
      <p:ext uri="{BB962C8B-B14F-4D97-AF65-F5344CB8AC3E}">
        <p14:creationId xmlns:p14="http://schemas.microsoft.com/office/powerpoint/2010/main" val="2915130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32</a:t>
            </a:fld>
            <a:endParaRPr lang="en-US" altLang="ja-JP" dirty="0"/>
          </a:p>
        </p:txBody>
      </p:sp>
    </p:spTree>
    <p:extLst>
      <p:ext uri="{BB962C8B-B14F-4D97-AF65-F5344CB8AC3E}">
        <p14:creationId xmlns:p14="http://schemas.microsoft.com/office/powerpoint/2010/main" val="891821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33</a:t>
            </a:fld>
            <a:endParaRPr lang="en-US" altLang="ja-JP" dirty="0"/>
          </a:p>
        </p:txBody>
      </p:sp>
    </p:spTree>
    <p:extLst>
      <p:ext uri="{BB962C8B-B14F-4D97-AF65-F5344CB8AC3E}">
        <p14:creationId xmlns:p14="http://schemas.microsoft.com/office/powerpoint/2010/main" val="985837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34</a:t>
            </a:fld>
            <a:endParaRPr lang="en-US" altLang="ja-JP" dirty="0"/>
          </a:p>
        </p:txBody>
      </p:sp>
    </p:spTree>
    <p:extLst>
      <p:ext uri="{BB962C8B-B14F-4D97-AF65-F5344CB8AC3E}">
        <p14:creationId xmlns:p14="http://schemas.microsoft.com/office/powerpoint/2010/main" val="3514222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35</a:t>
            </a:fld>
            <a:endParaRPr lang="en-US" altLang="ja-JP" dirty="0"/>
          </a:p>
        </p:txBody>
      </p:sp>
    </p:spTree>
    <p:extLst>
      <p:ext uri="{BB962C8B-B14F-4D97-AF65-F5344CB8AC3E}">
        <p14:creationId xmlns:p14="http://schemas.microsoft.com/office/powerpoint/2010/main" val="1821268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36</a:t>
            </a:fld>
            <a:endParaRPr lang="en-US" altLang="ja-JP" dirty="0"/>
          </a:p>
        </p:txBody>
      </p:sp>
    </p:spTree>
    <p:extLst>
      <p:ext uri="{BB962C8B-B14F-4D97-AF65-F5344CB8AC3E}">
        <p14:creationId xmlns:p14="http://schemas.microsoft.com/office/powerpoint/2010/main" val="1973625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37</a:t>
            </a:fld>
            <a:endParaRPr lang="en-US" altLang="ja-JP" dirty="0"/>
          </a:p>
        </p:txBody>
      </p:sp>
    </p:spTree>
    <p:extLst>
      <p:ext uri="{BB962C8B-B14F-4D97-AF65-F5344CB8AC3E}">
        <p14:creationId xmlns:p14="http://schemas.microsoft.com/office/powerpoint/2010/main" val="4294645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38</a:t>
            </a:fld>
            <a:endParaRPr lang="en-US" altLang="ja-JP" dirty="0"/>
          </a:p>
        </p:txBody>
      </p:sp>
    </p:spTree>
    <p:extLst>
      <p:ext uri="{BB962C8B-B14F-4D97-AF65-F5344CB8AC3E}">
        <p14:creationId xmlns:p14="http://schemas.microsoft.com/office/powerpoint/2010/main" val="923121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39</a:t>
            </a:fld>
            <a:endParaRPr lang="en-US" altLang="ja-JP" dirty="0"/>
          </a:p>
        </p:txBody>
      </p:sp>
    </p:spTree>
    <p:extLst>
      <p:ext uri="{BB962C8B-B14F-4D97-AF65-F5344CB8AC3E}">
        <p14:creationId xmlns:p14="http://schemas.microsoft.com/office/powerpoint/2010/main" val="210006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■冒頭で神のご計画の全貌を約</a:t>
            </a:r>
            <a:r>
              <a:rPr kumimoji="1" lang="en-US" altLang="ja-JP" b="1" dirty="0" smtClean="0"/>
              <a:t>10</a:t>
            </a:r>
            <a:r>
              <a:rPr kumimoji="1" lang="ja-JP" altLang="en-US" b="1" dirty="0" smtClean="0"/>
              <a:t>～</a:t>
            </a:r>
            <a:r>
              <a:rPr kumimoji="1" lang="en-US" altLang="ja-JP" b="1" dirty="0" smtClean="0"/>
              <a:t>15</a:t>
            </a:r>
            <a:r>
              <a:rPr kumimoji="1" lang="ja-JP" altLang="en-US" b="1" dirty="0" smtClean="0"/>
              <a:t>分程度で確認します。</a:t>
            </a:r>
            <a:endParaRPr kumimoji="1" lang="en-US" altLang="ja-JP" b="1" dirty="0" smtClean="0"/>
          </a:p>
          <a:p>
            <a:pPr>
              <a:defRPr/>
            </a:pP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～イントロ用・可視化資料は、別途、聖書フォーラム</a:t>
            </a:r>
            <a:r>
              <a:rPr lang="en-US" altLang="ja-JP" sz="1200" b="1" u="sng" dirty="0" err="1"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.net</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a:t>
            </a:r>
            <a:r>
              <a:rPr lang="en-US" altLang="ja-JP"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UP</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済です～</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１．については、</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つの契</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約と</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時代区分、そして最終ゴールの再確認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２．については、終末論全体を</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復活を中心にして、最終ゴールまでの再確認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３．については、「ヨハネの黙示録」の目次構造全体と最終ゴールの再確認</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a:t>
            </a:fld>
            <a:endParaRPr lang="en-US" altLang="ja-JP" dirty="0"/>
          </a:p>
        </p:txBody>
      </p:sp>
    </p:spTree>
    <p:extLst>
      <p:ext uri="{BB962C8B-B14F-4D97-AF65-F5344CB8AC3E}">
        <p14:creationId xmlns:p14="http://schemas.microsoft.com/office/powerpoint/2010/main" val="2763539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小さな巻物の幻</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ヨハネの口には甘く、腹には苦い：開かれた巻物</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lgn="l">
              <a:defRPr/>
            </a:pPr>
            <a:r>
              <a:rPr lang="ja-JP" altLang="en-US" sz="1200" b="0"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➀強い御使い</a:t>
            </a:r>
            <a:r>
              <a:rPr lang="en-US" altLang="ja-JP" sz="1200" b="0"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b="0" dirty="0" err="1"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雷「書きしるすな」</a:t>
            </a:r>
            <a:r>
              <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ラッパの預言</a:t>
            </a:r>
            <a:r>
              <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「主の日」に関する旧約預言の全ての成就</a:t>
            </a:r>
            <a:r>
              <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40</a:t>
            </a:fld>
            <a:endParaRPr lang="en-US" altLang="ja-JP" dirty="0"/>
          </a:p>
        </p:txBody>
      </p:sp>
    </p:spTree>
    <p:extLst>
      <p:ext uri="{BB962C8B-B14F-4D97-AF65-F5344CB8AC3E}">
        <p14:creationId xmlns:p14="http://schemas.microsoft.com/office/powerpoint/2010/main" val="2657570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41</a:t>
            </a:fld>
            <a:endParaRPr lang="en-US" altLang="ja-JP" dirty="0"/>
          </a:p>
        </p:txBody>
      </p:sp>
    </p:spTree>
    <p:extLst>
      <p:ext uri="{BB962C8B-B14F-4D97-AF65-F5344CB8AC3E}">
        <p14:creationId xmlns:p14="http://schemas.microsoft.com/office/powerpoint/2010/main" val="2438739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endPar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42</a:t>
            </a:fld>
            <a:endParaRPr lang="en-US" altLang="ja-JP" dirty="0"/>
          </a:p>
        </p:txBody>
      </p:sp>
    </p:spTree>
    <p:extLst>
      <p:ext uri="{BB962C8B-B14F-4D97-AF65-F5344CB8AC3E}">
        <p14:creationId xmlns:p14="http://schemas.microsoft.com/office/powerpoint/2010/main" val="3678520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43</a:t>
            </a:fld>
            <a:endParaRPr lang="en-US" altLang="ja-JP" dirty="0"/>
          </a:p>
        </p:txBody>
      </p:sp>
    </p:spTree>
    <p:extLst>
      <p:ext uri="{BB962C8B-B14F-4D97-AF65-F5344CB8AC3E}">
        <p14:creationId xmlns:p14="http://schemas.microsoft.com/office/powerpoint/2010/main" val="2807232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44</a:t>
            </a:fld>
            <a:endParaRPr lang="en-US" altLang="ja-JP" dirty="0"/>
          </a:p>
        </p:txBody>
      </p:sp>
    </p:spTree>
    <p:extLst>
      <p:ext uri="{BB962C8B-B14F-4D97-AF65-F5344CB8AC3E}">
        <p14:creationId xmlns:p14="http://schemas.microsoft.com/office/powerpoint/2010/main" val="2022365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45</a:t>
            </a:fld>
            <a:endParaRPr lang="en-US" altLang="ja-JP" dirty="0"/>
          </a:p>
        </p:txBody>
      </p:sp>
    </p:spTree>
    <p:extLst>
      <p:ext uri="{BB962C8B-B14F-4D97-AF65-F5344CB8AC3E}">
        <p14:creationId xmlns:p14="http://schemas.microsoft.com/office/powerpoint/2010/main" val="2995166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46</a:t>
            </a:fld>
            <a:endParaRPr lang="en-US" altLang="ja-JP" dirty="0"/>
          </a:p>
        </p:txBody>
      </p:sp>
    </p:spTree>
    <p:extLst>
      <p:ext uri="{BB962C8B-B14F-4D97-AF65-F5344CB8AC3E}">
        <p14:creationId xmlns:p14="http://schemas.microsoft.com/office/powerpoint/2010/main" val="1844092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⑴</a:t>
            </a:r>
            <a:r>
              <a:rPr kumimoji="1" lang="en-US" altLang="ja-JP" b="1" u="sng" dirty="0" smtClean="0"/>
              <a:t>11</a:t>
            </a:r>
            <a:r>
              <a:rPr kumimoji="1" lang="ja-JP" altLang="en-US" b="1" u="sng" dirty="0" smtClean="0"/>
              <a:t>章　神殿と神殿域を異邦人が支配している幻</a:t>
            </a:r>
            <a:endParaRPr kumimoji="1" lang="en-US" altLang="ja-JP" b="1" u="sng" dirty="0" smtClean="0"/>
          </a:p>
          <a:p>
            <a:r>
              <a:rPr kumimoji="1" lang="ja-JP" altLang="en-US" b="0" u="none" dirty="0" smtClean="0"/>
              <a:t>　➀第</a:t>
            </a:r>
            <a:r>
              <a:rPr kumimoji="1" lang="en-US" altLang="ja-JP" b="0" u="none" dirty="0" smtClean="0"/>
              <a:t>3</a:t>
            </a:r>
            <a:r>
              <a:rPr kumimoji="1" lang="ja-JP" altLang="en-US" b="0" u="none" dirty="0" smtClean="0"/>
              <a:t>神殿と杖のような測り竿の幻</a:t>
            </a:r>
            <a:endParaRPr kumimoji="1" lang="en-US" altLang="ja-JP" b="0" u="none" dirty="0" smtClean="0"/>
          </a:p>
          <a:p>
            <a:r>
              <a:rPr kumimoji="1" lang="ja-JP" altLang="en-US" b="1" u="sng" dirty="0" smtClean="0"/>
              <a:t>⑵</a:t>
            </a:r>
            <a:r>
              <a:rPr kumimoji="1" lang="en-US" altLang="ja-JP" b="1" u="sng" dirty="0" smtClean="0"/>
              <a:t>11</a:t>
            </a:r>
            <a:r>
              <a:rPr kumimoji="1" lang="ja-JP" altLang="en-US" b="1" u="sng" dirty="0" smtClean="0"/>
              <a:t>章　エルサレムで</a:t>
            </a:r>
            <a:r>
              <a:rPr kumimoji="1" lang="en-US" altLang="ja-JP" b="1" u="sng" dirty="0" smtClean="0"/>
              <a:t>3</a:t>
            </a:r>
            <a:r>
              <a:rPr kumimoji="1" lang="ja-JP" altLang="en-US" b="1" u="sng" dirty="0" smtClean="0"/>
              <a:t>年半預言したユダヤ人の二人の証人の死と復活</a:t>
            </a:r>
            <a:endParaRPr kumimoji="1" lang="en-US" altLang="ja-JP" b="1" u="sng" dirty="0" smtClean="0"/>
          </a:p>
          <a:p>
            <a:r>
              <a:rPr kumimoji="1" lang="ja-JP" altLang="en-US" dirty="0" smtClean="0"/>
              <a:t>　➀世界では、</a:t>
            </a:r>
            <a:r>
              <a:rPr kumimoji="1" lang="en-US" altLang="ja-JP" dirty="0" smtClean="0"/>
              <a:t>144,000</a:t>
            </a:r>
            <a:r>
              <a:rPr kumimoji="1" lang="ja-JP" altLang="en-US" dirty="0" smtClean="0"/>
              <a:t>人のユダヤ人が世界宣教</a:t>
            </a:r>
            <a:endParaRPr kumimoji="1" lang="en-US" altLang="ja-JP" dirty="0" smtClean="0"/>
          </a:p>
          <a:p>
            <a:r>
              <a:rPr kumimoji="1" lang="ja-JP" altLang="en-US" dirty="0" smtClean="0"/>
              <a:t>　②イスラエル国内では、二人のユダヤ人が宣教</a:t>
            </a:r>
            <a:endParaRPr kumimoji="1" lang="en-US" altLang="ja-JP" dirty="0" smtClean="0"/>
          </a:p>
          <a:p>
            <a:r>
              <a:rPr kumimoji="1" lang="ja-JP" altLang="en-US" dirty="0" smtClean="0"/>
              <a:t>　③中間期にサタンにより復活した反キリストが二人の証人を殺す</a:t>
            </a:r>
            <a:endParaRPr kumimoji="1" lang="en-US" altLang="ja-JP" dirty="0" smtClean="0"/>
          </a:p>
          <a:p>
            <a:r>
              <a:rPr kumimoji="1" lang="ja-JP" altLang="en-US" dirty="0" smtClean="0"/>
              <a:t>　　・その死体は、３日半さらされるが復活し昇天する</a:t>
            </a:r>
            <a:endParaRPr kumimoji="1" lang="en-US" altLang="ja-JP" dirty="0" smtClean="0"/>
          </a:p>
          <a:p>
            <a:r>
              <a:rPr kumimoji="1" lang="ja-JP" altLang="en-US" dirty="0" smtClean="0"/>
              <a:t>　　・これが「第</a:t>
            </a:r>
            <a:r>
              <a:rPr kumimoji="1" lang="en-US" altLang="ja-JP" dirty="0" smtClean="0"/>
              <a:t>3</a:t>
            </a:r>
            <a:r>
              <a:rPr kumimoji="1" lang="ja-JP" altLang="en-US" dirty="0" smtClean="0"/>
              <a:t>のヨナのしるし」で、イスラエルの国家的新生の前奏・前味となる。</a:t>
            </a:r>
            <a:endParaRPr kumimoji="1" lang="en-US" altLang="ja-JP" dirty="0" smtClean="0"/>
          </a:p>
          <a:p>
            <a:r>
              <a:rPr kumimoji="1" lang="ja-JP" altLang="en-US" dirty="0" smtClean="0"/>
              <a:t>　　・国家的回心が完全成就するのは、ハルマゲドンの第</a:t>
            </a:r>
            <a:r>
              <a:rPr kumimoji="1" lang="en-US" altLang="ja-JP" dirty="0" smtClean="0"/>
              <a:t>5</a:t>
            </a:r>
            <a:r>
              <a:rPr kumimoji="1" lang="ja-JP" altLang="en-US" dirty="0" smtClean="0"/>
              <a:t>段階。ボツラ「ペトラ」において。</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47</a:t>
            </a:fld>
            <a:endParaRPr lang="en-US" altLang="ja-JP" dirty="0"/>
          </a:p>
        </p:txBody>
      </p:sp>
    </p:spTree>
    <p:extLst>
      <p:ext uri="{BB962C8B-B14F-4D97-AF65-F5344CB8AC3E}">
        <p14:creationId xmlns:p14="http://schemas.microsoft.com/office/powerpoint/2010/main" val="635215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48</a:t>
            </a:fld>
            <a:endParaRPr lang="en-US" altLang="ja-JP" dirty="0"/>
          </a:p>
        </p:txBody>
      </p:sp>
    </p:spTree>
    <p:extLst>
      <p:ext uri="{BB962C8B-B14F-4D97-AF65-F5344CB8AC3E}">
        <p14:creationId xmlns:p14="http://schemas.microsoft.com/office/powerpoint/2010/main" val="29173667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49</a:t>
            </a:fld>
            <a:endParaRPr lang="en-US" altLang="ja-JP" dirty="0"/>
          </a:p>
        </p:txBody>
      </p:sp>
    </p:spTree>
    <p:extLst>
      <p:ext uri="{BB962C8B-B14F-4D97-AF65-F5344CB8AC3E}">
        <p14:creationId xmlns:p14="http://schemas.microsoft.com/office/powerpoint/2010/main" val="297805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■聖書全体あるいは黙示録を解釈する上での大前提となる　</a:t>
            </a:r>
            <a:r>
              <a:rPr kumimoji="1" lang="en-US" altLang="ja-JP" b="1" u="sng" dirty="0" smtClean="0"/>
              <a:t>30</a:t>
            </a:r>
            <a:r>
              <a:rPr kumimoji="1" lang="ja-JP" altLang="en-US" b="1" u="sng" dirty="0" smtClean="0"/>
              <a:t>秒</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a:t>
            </a:fld>
            <a:endParaRPr lang="en-US" altLang="ja-JP" dirty="0"/>
          </a:p>
        </p:txBody>
      </p:sp>
    </p:spTree>
    <p:extLst>
      <p:ext uri="{BB962C8B-B14F-4D97-AF65-F5344CB8AC3E}">
        <p14:creationId xmlns:p14="http://schemas.microsoft.com/office/powerpoint/2010/main" val="1979144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50</a:t>
            </a:fld>
            <a:endParaRPr lang="en-US" altLang="ja-JP" dirty="0"/>
          </a:p>
        </p:txBody>
      </p:sp>
    </p:spTree>
    <p:extLst>
      <p:ext uri="{BB962C8B-B14F-4D97-AF65-F5344CB8AC3E}">
        <p14:creationId xmlns:p14="http://schemas.microsoft.com/office/powerpoint/2010/main" val="4566040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51</a:t>
            </a:fld>
            <a:endParaRPr lang="en-US" altLang="ja-JP" dirty="0"/>
          </a:p>
        </p:txBody>
      </p:sp>
    </p:spTree>
    <p:extLst>
      <p:ext uri="{BB962C8B-B14F-4D97-AF65-F5344CB8AC3E}">
        <p14:creationId xmlns:p14="http://schemas.microsoft.com/office/powerpoint/2010/main" val="17472318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52</a:t>
            </a:fld>
            <a:endParaRPr lang="en-US" altLang="ja-JP" dirty="0"/>
          </a:p>
        </p:txBody>
      </p:sp>
    </p:spTree>
    <p:extLst>
      <p:ext uri="{BB962C8B-B14F-4D97-AF65-F5344CB8AC3E}">
        <p14:creationId xmlns:p14="http://schemas.microsoft.com/office/powerpoint/2010/main" val="36697187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53</a:t>
            </a:fld>
            <a:endParaRPr lang="en-US" altLang="ja-JP" dirty="0"/>
          </a:p>
        </p:txBody>
      </p:sp>
    </p:spTree>
    <p:extLst>
      <p:ext uri="{BB962C8B-B14F-4D97-AF65-F5344CB8AC3E}">
        <p14:creationId xmlns:p14="http://schemas.microsoft.com/office/powerpoint/2010/main" val="382406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54</a:t>
            </a:fld>
            <a:endParaRPr lang="en-US" altLang="ja-JP" dirty="0"/>
          </a:p>
        </p:txBody>
      </p:sp>
    </p:spTree>
    <p:extLst>
      <p:ext uri="{BB962C8B-B14F-4D97-AF65-F5344CB8AC3E}">
        <p14:creationId xmlns:p14="http://schemas.microsoft.com/office/powerpoint/2010/main" val="19045086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55</a:t>
            </a:fld>
            <a:endParaRPr lang="en-US" altLang="ja-JP" dirty="0"/>
          </a:p>
        </p:txBody>
      </p:sp>
    </p:spTree>
    <p:extLst>
      <p:ext uri="{BB962C8B-B14F-4D97-AF65-F5344CB8AC3E}">
        <p14:creationId xmlns:p14="http://schemas.microsoft.com/office/powerpoint/2010/main" val="4084883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56</a:t>
            </a:fld>
            <a:endParaRPr lang="en-US" altLang="ja-JP" dirty="0"/>
          </a:p>
        </p:txBody>
      </p:sp>
    </p:spTree>
    <p:extLst>
      <p:ext uri="{BB962C8B-B14F-4D97-AF65-F5344CB8AC3E}">
        <p14:creationId xmlns:p14="http://schemas.microsoft.com/office/powerpoint/2010/main" val="3431372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57</a:t>
            </a:fld>
            <a:endParaRPr lang="en-US" altLang="ja-JP" dirty="0"/>
          </a:p>
        </p:txBody>
      </p:sp>
    </p:spTree>
    <p:extLst>
      <p:ext uri="{BB962C8B-B14F-4D97-AF65-F5344CB8AC3E}">
        <p14:creationId xmlns:p14="http://schemas.microsoft.com/office/powerpoint/2010/main" val="773721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58</a:t>
            </a:fld>
            <a:endParaRPr lang="en-US" altLang="ja-JP" dirty="0"/>
          </a:p>
        </p:txBody>
      </p:sp>
    </p:spTree>
    <p:extLst>
      <p:ext uri="{BB962C8B-B14F-4D97-AF65-F5344CB8AC3E}">
        <p14:creationId xmlns:p14="http://schemas.microsoft.com/office/powerpoint/2010/main" val="7750596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59</a:t>
            </a:fld>
            <a:endParaRPr lang="en-US" altLang="ja-JP" dirty="0"/>
          </a:p>
        </p:txBody>
      </p:sp>
    </p:spTree>
    <p:extLst>
      <p:ext uri="{BB962C8B-B14F-4D97-AF65-F5344CB8AC3E}">
        <p14:creationId xmlns:p14="http://schemas.microsoft.com/office/powerpoint/2010/main" val="221716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⑷漸進的啓示</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を理解することも重要　</a:t>
            </a:r>
            <a:r>
              <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神からの啓示は、一時</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一挙に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にではなく</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漸進的（徐々に）に与えられた。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神は、徐々に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歴史と共に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啓示を与え</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に至った。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ja-JP" altLang="en-US" dirty="0" smtClean="0"/>
              <a:t>　③創世記から黙示録まで</a:t>
            </a:r>
            <a:r>
              <a:rPr kumimoji="1" lang="en-US" altLang="ja-JP" dirty="0" smtClean="0"/>
              <a:t>1500</a:t>
            </a:r>
            <a:r>
              <a:rPr kumimoji="1" lang="ja-JP" altLang="en-US" dirty="0" smtClean="0"/>
              <a:t>年かかった。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a:t>
            </a:fld>
            <a:endParaRPr lang="en-US" altLang="ja-JP" dirty="0"/>
          </a:p>
        </p:txBody>
      </p:sp>
    </p:spTree>
    <p:extLst>
      <p:ext uri="{BB962C8B-B14F-4D97-AF65-F5344CB8AC3E}">
        <p14:creationId xmlns:p14="http://schemas.microsoft.com/office/powerpoint/2010/main" val="37434096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60</a:t>
            </a:fld>
            <a:endParaRPr lang="en-US" altLang="ja-JP" dirty="0"/>
          </a:p>
        </p:txBody>
      </p:sp>
    </p:spTree>
    <p:extLst>
      <p:ext uri="{BB962C8B-B14F-4D97-AF65-F5344CB8AC3E}">
        <p14:creationId xmlns:p14="http://schemas.microsoft.com/office/powerpoint/2010/main" val="504061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第</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のヨナのしるし：ラザロの復活</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厳密には蘇生</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45)</a:t>
            </a: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➀イエスのメシア性を証明する奇跡。公生涯最後の大いなる奇跡</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②この「しるし」によって多くのユダヤ人たちが信じた。</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③しかし国の指導者たちは、信仰によって応答しなかった。</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④サンヘドリンは、イエス殺害を決定した。</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第</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のヨナのしるし：イエス自身の復活</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➀イエスの死は、新しい時代をもたらす。教会時代。</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②「散らされている神の子たち」異邦人信者のこと。</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のヨナのしるし：</a:t>
            </a:r>
            <a:r>
              <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人の証人の復活</a:t>
            </a:r>
            <a:r>
              <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defRPr/>
            </a:pP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➀恐怖に満たされ、悔い改めを始める。天の神をあがめる。</a:t>
            </a:r>
            <a:endPar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②ユダヤ人のリバイバルがエルサレムから始まる。</a:t>
            </a:r>
            <a:endPar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③大患難時代の最後に起こるユダヤ人の民族的救いの前奏曲</a:t>
            </a:r>
            <a:endPar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61</a:t>
            </a:fld>
            <a:endParaRPr lang="en-US" altLang="ja-JP" dirty="0"/>
          </a:p>
        </p:txBody>
      </p:sp>
    </p:spTree>
    <p:extLst>
      <p:ext uri="{BB962C8B-B14F-4D97-AF65-F5344CB8AC3E}">
        <p14:creationId xmlns:p14="http://schemas.microsoft.com/office/powerpoint/2010/main" val="23571310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62</a:t>
            </a:fld>
            <a:endParaRPr lang="en-US" altLang="ja-JP" dirty="0"/>
          </a:p>
        </p:txBody>
      </p:sp>
    </p:spTree>
    <p:extLst>
      <p:ext uri="{BB962C8B-B14F-4D97-AF65-F5344CB8AC3E}">
        <p14:creationId xmlns:p14="http://schemas.microsoft.com/office/powerpoint/2010/main" val="971317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⑴「悪い、姦淫の時代」とは何か？</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　➀「悪い時代」</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　　</a:t>
            </a:r>
            <a:r>
              <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イエス時代のユダヤ人は</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　　　イエスがメシアであるという事実に意識的に目をつむっていた。</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　②「姦淫の時代」</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　　</a:t>
            </a:r>
            <a:r>
              <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彼らは、霊的に神に対して不真実である。</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　　</a:t>
            </a:r>
            <a:r>
              <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形式的信仰生活</a:t>
            </a:r>
            <a:r>
              <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口伝律法に基</a:t>
            </a:r>
            <a:r>
              <a:rPr lang="ja-JP" altLang="en-US" sz="12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ずく</a:t>
            </a:r>
            <a:r>
              <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を送っている。</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　　</a:t>
            </a:r>
            <a:r>
              <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イエスのメシア性を拒否している。</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rPr>
              <a:t>⑵ユダヤ人達は「見る」→「信じる」、イエスの教えは「信じる」→「見る」</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63</a:t>
            </a:fld>
            <a:endParaRPr lang="en-US" altLang="ja-JP" dirty="0"/>
          </a:p>
        </p:txBody>
      </p:sp>
    </p:spTree>
    <p:extLst>
      <p:ext uri="{BB962C8B-B14F-4D97-AF65-F5344CB8AC3E}">
        <p14:creationId xmlns:p14="http://schemas.microsoft.com/office/powerpoint/2010/main" val="36257410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64</a:t>
            </a:fld>
            <a:endParaRPr lang="en-US" altLang="ja-JP" dirty="0"/>
          </a:p>
        </p:txBody>
      </p:sp>
    </p:spTree>
    <p:extLst>
      <p:ext uri="{BB962C8B-B14F-4D97-AF65-F5344CB8AC3E}">
        <p14:creationId xmlns:p14="http://schemas.microsoft.com/office/powerpoint/2010/main" val="23640828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⑴民</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章：カデシュ・バルネアでの出来事</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➀ヨシュアとカレブ、</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歳以下の者を除いて、全員が荒野で死滅。</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②悔い改めれば罪は赦されるが、物理的結果は刈り取らねばならない。</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33</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：マナセ王の時代</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➀バビロン捕囚は、先に延ばされたが、取り消されることはなかった。</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②その後、ヨシヤ王という善王が登場したが、バビロン捕囚はやって来た。</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⑶マタ</a:t>
            </a:r>
            <a:r>
              <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章：ベルゼブル論争</a:t>
            </a:r>
            <a:endPar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➀何人の人が救われようとも、紀元</a:t>
            </a:r>
            <a:r>
              <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a:t>
            </a: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年のエルサレム崩壊はやって来る。</a:t>
            </a:r>
            <a:endPar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②イエスのメシア性を公に拒否したことが原因</a:t>
            </a:r>
            <a:endPar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③エルサレム崩壊までの</a:t>
            </a:r>
            <a:r>
              <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年は、神によって用意された「恵みの期間」である。</a:t>
            </a:r>
            <a:endPar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④これ以降、イエスは弟子訓練のためだけに奇跡を行うようになる。</a:t>
            </a:r>
            <a:endParaRPr lang="en-US" altLang="ja-JP" sz="1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65</a:t>
            </a:fld>
            <a:endParaRPr lang="en-US" altLang="ja-JP" dirty="0"/>
          </a:p>
        </p:txBody>
      </p:sp>
    </p:spTree>
    <p:extLst>
      <p:ext uri="{BB962C8B-B14F-4D97-AF65-F5344CB8AC3E}">
        <p14:creationId xmlns:p14="http://schemas.microsoft.com/office/powerpoint/2010/main" val="15447246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■イエスは、同様の奇跡を行っていた</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厳密には蘇生</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が、ヨナのしるしは特別</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➀マコ</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41</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42</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会堂管理者の娘</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「タリタ、クミ」</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②ルカ</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ナインのやもめの息子</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「青年よ。あなたに言う、起きなさい」</a:t>
            </a:r>
            <a:endParaRPr lang="en-US" altLang="ja-JP" sz="1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③マタ</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27</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52</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53</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聖徒の復活の型　ヨナのしるしとなる条件を満たしていない。</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「墓が開いて、眠りについた多くの聖なる者たちの体が生き返った。</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そして、イエスの復活後、墓から出て来て、聖なる都に入り、</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多くの人々に現れた」</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66</a:t>
            </a:fld>
            <a:endParaRPr lang="en-US" altLang="ja-JP" dirty="0"/>
          </a:p>
        </p:txBody>
      </p:sp>
    </p:spTree>
    <p:extLst>
      <p:ext uri="{BB962C8B-B14F-4D97-AF65-F5344CB8AC3E}">
        <p14:creationId xmlns:p14="http://schemas.microsoft.com/office/powerpoint/2010/main" val="674333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67</a:t>
            </a:fld>
            <a:endParaRPr lang="en-US" altLang="ja-JP" dirty="0"/>
          </a:p>
        </p:txBody>
      </p:sp>
    </p:spTree>
    <p:extLst>
      <p:ext uri="{BB962C8B-B14F-4D97-AF65-F5344CB8AC3E}">
        <p14:creationId xmlns:p14="http://schemas.microsoft.com/office/powerpoint/2010/main" val="541830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68</a:t>
            </a:fld>
            <a:endParaRPr lang="en-US" altLang="ja-JP" dirty="0"/>
          </a:p>
        </p:txBody>
      </p:sp>
    </p:spTree>
    <p:extLst>
      <p:ext uri="{BB962C8B-B14F-4D97-AF65-F5344CB8AC3E}">
        <p14:creationId xmlns:p14="http://schemas.microsoft.com/office/powerpoint/2010/main" val="1066325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69</a:t>
            </a:fld>
            <a:endParaRPr lang="en-US" altLang="ja-JP" dirty="0"/>
          </a:p>
        </p:txBody>
      </p:sp>
    </p:spTree>
    <p:extLst>
      <p:ext uri="{BB962C8B-B14F-4D97-AF65-F5344CB8AC3E}">
        <p14:creationId xmlns:p14="http://schemas.microsoft.com/office/powerpoint/2010/main" val="369590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■神のご計画の全体構造</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a:t>
            </a:r>
            <a:r>
              <a:rPr kumimoji="1" lang="ja-JP" altLang="en-US" b="1" u="sng" dirty="0" smtClean="0"/>
              <a:t>　</a:t>
            </a:r>
            <a:r>
              <a:rPr kumimoji="1" lang="en-US" altLang="ja-JP" b="1" u="sng" dirty="0" smtClean="0"/>
              <a:t>3</a:t>
            </a:r>
            <a:r>
              <a:rPr kumimoji="1" lang="ja-JP" altLang="en-US" b="1" u="sng" dirty="0" smtClean="0"/>
              <a:t>分</a:t>
            </a:r>
            <a:endParaRPr kumimoji="1" lang="en-US" altLang="ja-JP" b="1" u="sng" dirty="0" smtClean="0"/>
          </a:p>
          <a:p>
            <a:r>
              <a:rPr kumimoji="1" lang="en-US" altLang="ja-JP" b="1" dirty="0" smtClean="0"/>
              <a:t>POINT</a:t>
            </a:r>
            <a:r>
              <a:rPr kumimoji="1" lang="ja-JP" altLang="en-US" b="1" dirty="0" smtClean="0"/>
              <a:t>⑴聖書は膨大な書、その教えをそのまま適用すると混乱</a:t>
            </a:r>
            <a:endParaRPr kumimoji="1" lang="en-US" altLang="ja-JP" b="1" dirty="0" smtClean="0"/>
          </a:p>
          <a:p>
            <a:r>
              <a:rPr kumimoji="1" lang="ja-JP" altLang="en-US" dirty="0" smtClean="0"/>
              <a:t>　➀</a:t>
            </a:r>
            <a:r>
              <a:rPr kumimoji="1" lang="en-US" altLang="ja-JP" dirty="0" smtClean="0"/>
              <a:t>8</a:t>
            </a:r>
            <a:r>
              <a:rPr kumimoji="1" lang="ja-JP" altLang="en-US" dirty="0" err="1" smtClean="0"/>
              <a:t>つの契</a:t>
            </a:r>
            <a:r>
              <a:rPr kumimoji="1" lang="ja-JP" altLang="en-US" dirty="0" smtClean="0"/>
              <a:t>約と</a:t>
            </a:r>
            <a:r>
              <a:rPr kumimoji="1" lang="en-US" altLang="ja-JP" dirty="0" smtClean="0"/>
              <a:t>7</a:t>
            </a:r>
            <a:r>
              <a:rPr kumimoji="1" lang="ja-JP" altLang="en-US" dirty="0" err="1" smtClean="0"/>
              <a:t>つの</a:t>
            </a:r>
            <a:r>
              <a:rPr kumimoji="1" lang="ja-JP" altLang="en-US" dirty="0" smtClean="0"/>
              <a:t>時代区分</a:t>
            </a:r>
            <a:r>
              <a:rPr kumimoji="1" lang="en-US" altLang="ja-JP" dirty="0" smtClean="0"/>
              <a:t>(DP)</a:t>
            </a:r>
            <a:r>
              <a:rPr kumimoji="1" lang="ja-JP" altLang="en-US" dirty="0" smtClean="0"/>
              <a:t>を理解することが重要</a:t>
            </a:r>
            <a:endParaRPr kumimoji="1" lang="en-US" altLang="ja-JP" dirty="0" smtClean="0"/>
          </a:p>
          <a:p>
            <a:r>
              <a:rPr kumimoji="1" lang="ja-JP" altLang="en-US" dirty="0" smtClean="0"/>
              <a:t>　　</a:t>
            </a:r>
            <a:r>
              <a:rPr kumimoji="1" lang="ja-JP" altLang="en-US" b="1" u="sng" dirty="0" smtClean="0"/>
              <a:t>⇒</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(DP)</a:t>
            </a:r>
            <a:r>
              <a:rPr kumimoji="1" lang="ja-JP" altLang="en-US" b="1" u="sng" dirty="0" smtClean="0"/>
              <a:t>を確認</a:t>
            </a:r>
            <a:endParaRPr kumimoji="1" lang="en-US" altLang="ja-JP" b="1" u="sng" dirty="0" smtClean="0"/>
          </a:p>
          <a:p>
            <a:r>
              <a:rPr kumimoji="1" lang="en-US" altLang="ja-JP" b="1" dirty="0" smtClean="0"/>
              <a:t>POINT</a:t>
            </a:r>
            <a:r>
              <a:rPr kumimoji="1" lang="ja-JP" altLang="en-US" b="1" dirty="0" smtClean="0"/>
              <a:t>⑵現代人は、どの部分が重要であるかを理解するかがポイント</a:t>
            </a:r>
            <a:endParaRPr kumimoji="1" lang="en-US" altLang="ja-JP" b="1" dirty="0" smtClean="0"/>
          </a:p>
          <a:p>
            <a:r>
              <a:rPr kumimoji="1" lang="ja-JP" altLang="en-US" dirty="0" smtClean="0"/>
              <a:t>　➀特に律法</a:t>
            </a:r>
            <a:r>
              <a:rPr kumimoji="1" lang="en-US" altLang="ja-JP" dirty="0" smtClean="0"/>
              <a:t>(</a:t>
            </a:r>
            <a:r>
              <a:rPr kumimoji="1" lang="ja-JP" altLang="en-US" dirty="0" smtClean="0"/>
              <a:t>過去</a:t>
            </a:r>
            <a:r>
              <a:rPr kumimoji="1" lang="en-US" altLang="ja-JP" dirty="0" smtClean="0"/>
              <a:t>)</a:t>
            </a:r>
            <a:r>
              <a:rPr kumimoji="1" lang="ja-JP" altLang="en-US" dirty="0" err="1" smtClean="0"/>
              <a:t>、</a:t>
            </a:r>
            <a:r>
              <a:rPr kumimoji="1" lang="ja-JP" altLang="en-US" dirty="0" smtClean="0"/>
              <a:t>恵み</a:t>
            </a:r>
            <a:r>
              <a:rPr kumimoji="1" lang="en-US" altLang="ja-JP" dirty="0" smtClean="0"/>
              <a:t>(</a:t>
            </a:r>
            <a:r>
              <a:rPr kumimoji="1" lang="ja-JP" altLang="en-US" dirty="0" smtClean="0"/>
              <a:t>現在</a:t>
            </a:r>
            <a:r>
              <a:rPr kumimoji="1" lang="en-US" altLang="ja-JP" dirty="0" smtClean="0"/>
              <a:t>)</a:t>
            </a:r>
            <a:r>
              <a:rPr kumimoji="1" lang="ja-JP" altLang="en-US" dirty="0" err="1" smtClean="0"/>
              <a:t>、</a:t>
            </a:r>
            <a:r>
              <a:rPr kumimoji="1" lang="ja-JP" altLang="en-US" dirty="0" smtClean="0"/>
              <a:t>御国</a:t>
            </a:r>
            <a:r>
              <a:rPr kumimoji="1" lang="en-US" altLang="ja-JP" dirty="0" smtClean="0"/>
              <a:t>(</a:t>
            </a:r>
            <a:r>
              <a:rPr kumimoji="1" lang="ja-JP" altLang="en-US" dirty="0" smtClean="0"/>
              <a:t>未来</a:t>
            </a:r>
            <a:r>
              <a:rPr kumimoji="1" lang="en-US" altLang="ja-JP" dirty="0" smtClean="0"/>
              <a:t>)</a:t>
            </a:r>
            <a:r>
              <a:rPr kumimoji="1" lang="ja-JP" altLang="en-US" dirty="0" smtClean="0"/>
              <a:t>の</a:t>
            </a:r>
            <a:r>
              <a:rPr kumimoji="1" lang="en-US" altLang="ja-JP" dirty="0" smtClean="0"/>
              <a:t>3</a:t>
            </a:r>
            <a:r>
              <a:rPr kumimoji="1" lang="ja-JP" altLang="en-US" dirty="0" smtClean="0"/>
              <a:t>時代が重要</a:t>
            </a:r>
            <a:endParaRPr kumimoji="1" lang="en-US" altLang="ja-JP" dirty="0" smtClean="0"/>
          </a:p>
          <a:p>
            <a:r>
              <a:rPr kumimoji="1" lang="en-US" altLang="ja-JP" b="1" dirty="0" smtClean="0"/>
              <a:t>POINT</a:t>
            </a:r>
            <a:r>
              <a:rPr kumimoji="1" lang="ja-JP" altLang="en-US" b="1" dirty="0" smtClean="0"/>
              <a:t>⑶適用には</a:t>
            </a:r>
            <a:r>
              <a:rPr kumimoji="1" lang="en-US" altLang="ja-JP" b="1" dirty="0" smtClean="0"/>
              <a:t>2</a:t>
            </a:r>
            <a:r>
              <a:rPr kumimoji="1" lang="ja-JP" altLang="en-US" b="1" dirty="0" smtClean="0"/>
              <a:t>種類ある</a:t>
            </a:r>
            <a:endParaRPr kumimoji="1" lang="en-US" altLang="ja-JP" b="1" dirty="0" smtClean="0"/>
          </a:p>
          <a:p>
            <a:r>
              <a:rPr kumimoji="1" lang="ja-JP" altLang="en-US" dirty="0" smtClean="0"/>
              <a:t>　➀第一義的適用：命じられていることを、そのまま適用</a:t>
            </a:r>
            <a:endParaRPr kumimoji="1" lang="en-US" altLang="ja-JP" dirty="0" smtClean="0"/>
          </a:p>
          <a:p>
            <a:r>
              <a:rPr kumimoji="1" lang="ja-JP" altLang="en-US" dirty="0" smtClean="0"/>
              <a:t>　　*恵みの時代の命令だけ</a:t>
            </a:r>
            <a:endParaRPr kumimoji="1" lang="en-US" altLang="ja-JP" dirty="0" smtClean="0"/>
          </a:p>
          <a:p>
            <a:r>
              <a:rPr kumimoji="1" lang="ja-JP" altLang="en-US" dirty="0" smtClean="0"/>
              <a:t>　②第二義的適用：霊的教訓を導き出す</a:t>
            </a:r>
            <a:endParaRPr kumimoji="1" lang="en-US" altLang="ja-JP" dirty="0" smtClean="0"/>
          </a:p>
          <a:p>
            <a:r>
              <a:rPr kumimoji="1" lang="ja-JP" altLang="en-US" dirty="0" smtClean="0"/>
              <a:t>　　*恵みの時代以外は二義的適用にとどめる</a:t>
            </a:r>
            <a:endParaRPr kumimoji="1" lang="en-US" altLang="ja-JP" dirty="0" smtClean="0"/>
          </a:p>
          <a:p>
            <a:r>
              <a:rPr kumimoji="1" lang="ja-JP" altLang="en-US" dirty="0" smtClean="0"/>
              <a:t>　　*律法の時代においては、第一義的適用だった次の例</a:t>
            </a:r>
            <a:endParaRPr kumimoji="1" lang="en-US" altLang="ja-JP" dirty="0" smtClean="0"/>
          </a:p>
          <a:p>
            <a:r>
              <a:rPr kumimoji="1" lang="ja-JP" altLang="en-US" dirty="0" smtClean="0"/>
              <a:t>　　　例</a:t>
            </a:r>
            <a:r>
              <a:rPr kumimoji="1" lang="en-US" altLang="ja-JP" dirty="0" smtClean="0"/>
              <a:t>1)</a:t>
            </a:r>
            <a:r>
              <a:rPr kumimoji="1" lang="ja-JP" altLang="en-US" dirty="0" smtClean="0"/>
              <a:t>安息日に薪を集めて死刑</a:t>
            </a:r>
            <a:endParaRPr kumimoji="1" lang="en-US" altLang="ja-JP" dirty="0" smtClean="0"/>
          </a:p>
          <a:p>
            <a:r>
              <a:rPr kumimoji="1" lang="ja-JP" altLang="en-US" dirty="0" smtClean="0"/>
              <a:t>　　　例</a:t>
            </a:r>
            <a:r>
              <a:rPr kumimoji="1" lang="en-US" altLang="ja-JP" dirty="0" smtClean="0"/>
              <a:t>2)</a:t>
            </a:r>
            <a:r>
              <a:rPr kumimoji="1" lang="ja-JP" altLang="en-US" dirty="0" smtClean="0"/>
              <a:t>礼拝に犠牲の動物を持ってくる</a:t>
            </a:r>
            <a:endParaRPr kumimoji="1" lang="en-US" altLang="ja-JP" dirty="0" smtClean="0"/>
          </a:p>
          <a:p>
            <a:r>
              <a:rPr kumimoji="1" lang="en-US" altLang="ja-JP" b="1" dirty="0" smtClean="0"/>
              <a:t>POINT</a:t>
            </a:r>
            <a:r>
              <a:rPr kumimoji="1" lang="ja-JP" altLang="en-US" b="1" dirty="0" smtClean="0"/>
              <a:t>⑷正しい適用を理解すると</a:t>
            </a:r>
            <a:endParaRPr kumimoji="1" lang="en-US" altLang="ja-JP" b="1" dirty="0" smtClean="0"/>
          </a:p>
          <a:p>
            <a:r>
              <a:rPr kumimoji="1" lang="ja-JP" altLang="en-US" b="0" dirty="0" smtClean="0"/>
              <a:t>　➀誤解による律法主義から解放される</a:t>
            </a:r>
            <a:endParaRPr kumimoji="1" lang="en-US" altLang="ja-JP" b="0" dirty="0" smtClean="0"/>
          </a:p>
          <a:p>
            <a:r>
              <a:rPr kumimoji="1" lang="ja-JP" altLang="en-US" b="0" dirty="0" smtClean="0"/>
              <a:t>　②将来</a:t>
            </a:r>
            <a:r>
              <a:rPr kumimoji="1" lang="en-US" altLang="ja-JP" b="0" dirty="0" smtClean="0"/>
              <a:t>(</a:t>
            </a:r>
            <a:r>
              <a:rPr kumimoji="1" lang="ja-JP" altLang="en-US" b="0" dirty="0" smtClean="0"/>
              <a:t>御国の時代</a:t>
            </a:r>
            <a:r>
              <a:rPr kumimoji="1" lang="en-US" altLang="ja-JP" b="0" dirty="0" smtClean="0"/>
              <a:t>)</a:t>
            </a:r>
            <a:r>
              <a:rPr kumimoji="1" lang="ja-JP" altLang="en-US" b="0" dirty="0" smtClean="0"/>
              <a:t>に成就する秩序を今達成しようとし無用に自分を苦しめることもなくなる。</a:t>
            </a:r>
            <a:endParaRPr kumimoji="1" lang="en-US" altLang="ja-JP" b="0" dirty="0" smtClean="0"/>
          </a:p>
          <a:p>
            <a:r>
              <a:rPr kumimoji="1" lang="en-US" altLang="ja-JP" b="1" u="none" dirty="0" smtClean="0"/>
              <a:t>POINT</a:t>
            </a:r>
            <a:r>
              <a:rPr kumimoji="1" lang="ja-JP" altLang="en-US" b="1" u="none" dirty="0" smtClean="0"/>
              <a:t>⑸今は第</a:t>
            </a:r>
            <a:r>
              <a:rPr kumimoji="1" lang="en-US" altLang="ja-JP" b="1" u="none" dirty="0" smtClean="0"/>
              <a:t>6</a:t>
            </a:r>
            <a:r>
              <a:rPr kumimoji="1" lang="ja-JP" altLang="en-US" b="1" u="none" dirty="0" smtClean="0"/>
              <a:t>番目の</a:t>
            </a:r>
            <a:r>
              <a:rPr kumimoji="1" lang="en-US" altLang="ja-JP" b="1" u="none" dirty="0" smtClean="0"/>
              <a:t>DP(</a:t>
            </a:r>
            <a:r>
              <a:rPr kumimoji="1" lang="ja-JP" altLang="en-US" b="1" u="none" dirty="0" smtClean="0"/>
              <a:t>恵みの時代</a:t>
            </a:r>
            <a:r>
              <a:rPr kumimoji="1" lang="en-US" altLang="ja-JP" b="1" u="none" dirty="0" smtClean="0"/>
              <a:t>)</a:t>
            </a:r>
            <a:r>
              <a:rPr kumimoji="1" lang="ja-JP" altLang="en-US" b="1" u="none" dirty="0" smtClean="0"/>
              <a:t>である。</a:t>
            </a:r>
            <a:endParaRPr kumimoji="1" lang="en-US" altLang="ja-JP" b="1" u="none" dirty="0" smtClean="0"/>
          </a:p>
          <a:p>
            <a:r>
              <a:rPr kumimoji="1" lang="ja-JP" altLang="en-US" b="0" u="none" dirty="0" smtClean="0"/>
              <a:t>　➀しかも、その終わりに近づきつつあり</a:t>
            </a:r>
            <a:endParaRPr kumimoji="1" lang="en-US" altLang="ja-JP" b="0" u="none" dirty="0" smtClean="0"/>
          </a:p>
          <a:p>
            <a:r>
              <a:rPr kumimoji="1" lang="ja-JP" altLang="en-US" b="0" u="none" dirty="0" smtClean="0"/>
              <a:t>　②第</a:t>
            </a:r>
            <a:r>
              <a:rPr kumimoji="1" lang="en-US" altLang="ja-JP" b="0" u="none" dirty="0" smtClean="0"/>
              <a:t>7</a:t>
            </a:r>
            <a:r>
              <a:rPr kumimoji="1" lang="ja-JP" altLang="en-US" b="0" u="none" dirty="0" smtClean="0"/>
              <a:t>番目の</a:t>
            </a:r>
            <a:r>
              <a:rPr kumimoji="1" lang="en-US" altLang="ja-JP" b="0" u="none" dirty="0" smtClean="0"/>
              <a:t>DP(</a:t>
            </a:r>
            <a:r>
              <a:rPr kumimoji="1" lang="ja-JP" altLang="en-US" b="0" u="none" dirty="0" smtClean="0"/>
              <a:t>御国の時代</a:t>
            </a:r>
            <a:r>
              <a:rPr kumimoji="1" lang="en-US" altLang="ja-JP" b="0" u="none" dirty="0" smtClean="0"/>
              <a:t>)</a:t>
            </a:r>
            <a:r>
              <a:rPr kumimoji="1" lang="ja-JP" altLang="en-US" b="0" u="none" dirty="0" smtClean="0"/>
              <a:t>が目の前に迫っている</a:t>
            </a:r>
            <a:endParaRPr kumimoji="1" lang="en-US" altLang="ja-JP" b="1" u="none" dirty="0" smtClean="0"/>
          </a:p>
          <a:p>
            <a:r>
              <a:rPr kumimoji="1" lang="en-US" altLang="ja-JP" b="1" u="sng" dirty="0" smtClean="0"/>
              <a:t>POINT</a:t>
            </a:r>
            <a:r>
              <a:rPr kumimoji="1" lang="ja-JP" altLang="en-US" b="1" u="sng" dirty="0" smtClean="0"/>
              <a:t>⑹最終ゴールは、神の栄光</a:t>
            </a:r>
            <a:r>
              <a:rPr kumimoji="1" lang="en-US" altLang="ja-JP" b="1" u="sng" dirty="0" smtClean="0"/>
              <a:t>(</a:t>
            </a:r>
            <a:r>
              <a:rPr kumimoji="1" lang="ja-JP" altLang="en-US" b="1" u="sng" dirty="0" smtClean="0"/>
              <a:t>永遠の秩序</a:t>
            </a:r>
            <a:r>
              <a:rPr kumimoji="1" lang="en-US" altLang="ja-JP" b="1" u="sng" dirty="0" smtClean="0"/>
              <a:t>)</a:t>
            </a:r>
          </a:p>
          <a:p>
            <a:r>
              <a:rPr kumimoji="1" lang="ja-JP" altLang="en-US" b="1" dirty="0" smtClean="0"/>
              <a:t>　➀サタン</a:t>
            </a:r>
            <a:r>
              <a:rPr kumimoji="1" lang="en-US" altLang="ja-JP" b="1" dirty="0" smtClean="0"/>
              <a:t>(</a:t>
            </a:r>
            <a:r>
              <a:rPr kumimoji="1" lang="ja-JP" altLang="en-US" b="1" dirty="0" smtClean="0"/>
              <a:t>天使</a:t>
            </a:r>
            <a:r>
              <a:rPr kumimoji="1" lang="en-US" altLang="ja-JP" b="1" dirty="0" smtClean="0"/>
              <a:t>)</a:t>
            </a:r>
            <a:r>
              <a:rPr kumimoji="1" lang="ja-JP" altLang="en-US" b="1" dirty="0" smtClean="0"/>
              <a:t>堕落前への回復</a:t>
            </a:r>
            <a:r>
              <a:rPr kumimoji="1" lang="en-US" altLang="ja-JP" b="1" dirty="0" smtClean="0"/>
              <a:t>(</a:t>
            </a:r>
            <a:r>
              <a:rPr kumimoji="1" lang="ja-JP" altLang="en-US" b="1" dirty="0" smtClean="0"/>
              <a:t>罪の原因も結果も存在しない世界</a:t>
            </a:r>
            <a:r>
              <a:rPr kumimoji="1" lang="en-US" altLang="ja-JP" b="1" dirty="0" smtClean="0"/>
              <a:t>)</a:t>
            </a:r>
          </a:p>
          <a:p>
            <a:r>
              <a:rPr kumimoji="1" lang="ja-JP" altLang="en-US" b="1" dirty="0" smtClean="0"/>
              <a:t>　②千年王国</a:t>
            </a:r>
            <a:r>
              <a:rPr kumimoji="1" lang="en-US" altLang="ja-JP" b="1" dirty="0" smtClean="0"/>
              <a:t>(</a:t>
            </a:r>
            <a:r>
              <a:rPr kumimoji="1" lang="ja-JP" altLang="en-US" b="1" dirty="0" smtClean="0"/>
              <a:t>御国の時代</a:t>
            </a:r>
            <a:r>
              <a:rPr kumimoji="1" lang="en-US" altLang="ja-JP" b="1" dirty="0" smtClean="0"/>
              <a:t>)</a:t>
            </a:r>
            <a:r>
              <a:rPr kumimoji="1" lang="ja-JP" altLang="en-US" b="1" dirty="0" smtClean="0"/>
              <a:t>は、人類堕落前</a:t>
            </a:r>
            <a:r>
              <a:rPr kumimoji="1" lang="en-US" altLang="ja-JP" b="1" dirty="0" smtClean="0"/>
              <a:t>(</a:t>
            </a:r>
            <a:r>
              <a:rPr kumimoji="1" lang="ja-JP" altLang="en-US" b="1" dirty="0" smtClean="0"/>
              <a:t>無垢の時代</a:t>
            </a:r>
            <a:r>
              <a:rPr kumimoji="1" lang="en-US" altLang="ja-JP" b="1" dirty="0" smtClean="0"/>
              <a:t>)</a:t>
            </a:r>
            <a:r>
              <a:rPr kumimoji="1" lang="ja-JP" altLang="en-US" b="1" dirty="0" smtClean="0"/>
              <a:t>の回復</a:t>
            </a:r>
            <a:endParaRPr kumimoji="1" lang="en-US" altLang="ja-JP" b="1" dirty="0" smtClean="0"/>
          </a:p>
          <a:p>
            <a:r>
              <a:rPr kumimoji="1" lang="ja-JP" altLang="en-US" b="0" dirty="0" smtClean="0"/>
              <a:t>　　*原因であるサタンはアビスに幽閉されている。</a:t>
            </a:r>
            <a:endParaRPr kumimoji="1" lang="en-US" altLang="ja-JP" b="0" dirty="0" smtClean="0"/>
          </a:p>
          <a:p>
            <a:r>
              <a:rPr kumimoji="1" lang="ja-JP" altLang="en-US" b="0" dirty="0" smtClean="0"/>
              <a:t>　　*結果である罪と死は存在している。</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a:t>
            </a:fld>
            <a:endParaRPr lang="en-US" altLang="ja-JP" dirty="0"/>
          </a:p>
        </p:txBody>
      </p:sp>
    </p:spTree>
    <p:extLst>
      <p:ext uri="{BB962C8B-B14F-4D97-AF65-F5344CB8AC3E}">
        <p14:creationId xmlns:p14="http://schemas.microsoft.com/office/powerpoint/2010/main" val="19300739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70</a:t>
            </a:fld>
            <a:endParaRPr lang="en-US" altLang="ja-JP" dirty="0"/>
          </a:p>
        </p:txBody>
      </p:sp>
    </p:spTree>
    <p:extLst>
      <p:ext uri="{BB962C8B-B14F-4D97-AF65-F5344CB8AC3E}">
        <p14:creationId xmlns:p14="http://schemas.microsoft.com/office/powerpoint/2010/main" val="16861895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71</a:t>
            </a:fld>
            <a:endParaRPr lang="en-US" altLang="ja-JP" dirty="0"/>
          </a:p>
        </p:txBody>
      </p:sp>
    </p:spTree>
    <p:extLst>
      <p:ext uri="{BB962C8B-B14F-4D97-AF65-F5344CB8AC3E}">
        <p14:creationId xmlns:p14="http://schemas.microsoft.com/office/powerpoint/2010/main" val="30388455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72</a:t>
            </a:fld>
            <a:endParaRPr lang="en-US" altLang="ja-JP" dirty="0"/>
          </a:p>
        </p:txBody>
      </p:sp>
    </p:spTree>
    <p:extLst>
      <p:ext uri="{BB962C8B-B14F-4D97-AF65-F5344CB8AC3E}">
        <p14:creationId xmlns:p14="http://schemas.microsoft.com/office/powerpoint/2010/main" val="9495231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73</a:t>
            </a:fld>
            <a:endParaRPr lang="en-US" altLang="ja-JP" dirty="0"/>
          </a:p>
        </p:txBody>
      </p:sp>
    </p:spTree>
    <p:extLst>
      <p:ext uri="{BB962C8B-B14F-4D97-AF65-F5344CB8AC3E}">
        <p14:creationId xmlns:p14="http://schemas.microsoft.com/office/powerpoint/2010/main" val="24290055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74</a:t>
            </a:fld>
            <a:endParaRPr lang="en-US" altLang="ja-JP" dirty="0"/>
          </a:p>
        </p:txBody>
      </p:sp>
    </p:spTree>
    <p:extLst>
      <p:ext uri="{BB962C8B-B14F-4D97-AF65-F5344CB8AC3E}">
        <p14:creationId xmlns:p14="http://schemas.microsoft.com/office/powerpoint/2010/main" val="22275930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75</a:t>
            </a:fld>
            <a:endParaRPr lang="en-US" altLang="ja-JP" dirty="0"/>
          </a:p>
        </p:txBody>
      </p:sp>
    </p:spTree>
    <p:extLst>
      <p:ext uri="{BB962C8B-B14F-4D97-AF65-F5344CB8AC3E}">
        <p14:creationId xmlns:p14="http://schemas.microsoft.com/office/powerpoint/2010/main" val="21801964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76</a:t>
            </a:fld>
            <a:endParaRPr lang="en-US" altLang="ja-JP" dirty="0"/>
          </a:p>
        </p:txBody>
      </p:sp>
    </p:spTree>
    <p:extLst>
      <p:ext uri="{BB962C8B-B14F-4D97-AF65-F5344CB8AC3E}">
        <p14:creationId xmlns:p14="http://schemas.microsoft.com/office/powerpoint/2010/main" val="26252857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77</a:t>
            </a:fld>
            <a:endParaRPr lang="en-US" altLang="ja-JP" dirty="0"/>
          </a:p>
        </p:txBody>
      </p:sp>
    </p:spTree>
    <p:extLst>
      <p:ext uri="{BB962C8B-B14F-4D97-AF65-F5344CB8AC3E}">
        <p14:creationId xmlns:p14="http://schemas.microsoft.com/office/powerpoint/2010/main" val="29673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336550"/>
            <a:ext cx="4116388" cy="2314575"/>
          </a:xfrm>
        </p:spPr>
      </p:sp>
      <p:sp>
        <p:nvSpPr>
          <p:cNvPr id="3" name="ノート プレースホルダー 2"/>
          <p:cNvSpPr>
            <a:spLocks noGrp="1"/>
          </p:cNvSpPr>
          <p:nvPr>
            <p:ph type="body" idx="1"/>
          </p:nvPr>
        </p:nvSpPr>
        <p:spPr/>
        <p:txBody>
          <a:bodyPr/>
          <a:lstStyle/>
          <a:p>
            <a:r>
              <a:rPr kumimoji="1" lang="ja-JP" altLang="en-US" b="1" u="sng" dirty="0" smtClean="0">
                <a:latin typeface="ＭＳ Ｐゴシック 本文"/>
              </a:rPr>
              <a:t>■終末論の年代記</a:t>
            </a:r>
            <a:r>
              <a:rPr kumimoji="1" lang="en-US" altLang="ja-JP" b="1" u="sng" dirty="0" smtClean="0">
                <a:latin typeface="ＭＳ Ｐゴシック 本文"/>
              </a:rPr>
              <a:t>(</a:t>
            </a:r>
            <a:r>
              <a:rPr kumimoji="1" lang="ja-JP" altLang="en-US" b="1" u="sng" dirty="0" smtClean="0">
                <a:latin typeface="ＭＳ Ｐゴシック 本文"/>
              </a:rPr>
              <a:t>全体構造</a:t>
            </a:r>
            <a:r>
              <a:rPr kumimoji="1" lang="en-US" altLang="ja-JP" b="1" u="sng" dirty="0" smtClean="0">
                <a:latin typeface="ＭＳ Ｐゴシック 本文"/>
              </a:rPr>
              <a:t>)</a:t>
            </a:r>
            <a:r>
              <a:rPr kumimoji="1" lang="ja-JP" altLang="en-US" b="1" u="sng" dirty="0" smtClean="0">
                <a:latin typeface="ＭＳ Ｐゴシック 本文"/>
              </a:rPr>
              <a:t>　</a:t>
            </a:r>
            <a:r>
              <a:rPr kumimoji="1" lang="en-US" altLang="ja-JP" b="1" u="sng" dirty="0" smtClean="0">
                <a:latin typeface="ＭＳ Ｐゴシック 本文"/>
              </a:rPr>
              <a:t>3</a:t>
            </a:r>
            <a:r>
              <a:rPr kumimoji="1" lang="ja-JP" altLang="en-US" b="1" u="sng" dirty="0" smtClean="0">
                <a:latin typeface="ＭＳ Ｐゴシック 本文"/>
              </a:rPr>
              <a:t>分</a:t>
            </a:r>
            <a:endParaRPr kumimoji="1" lang="en-US" altLang="ja-JP" b="1" u="sng" dirty="0" smtClean="0">
              <a:latin typeface="ＭＳ Ｐゴシック 本文"/>
            </a:endParaRPr>
          </a:p>
          <a:p>
            <a:r>
              <a:rPr kumimoji="1" lang="ja-JP" altLang="en-US" u="none" dirty="0" smtClean="0">
                <a:latin typeface="ＭＳ Ｐゴシック 本文"/>
              </a:rPr>
              <a:t>⑴</a:t>
            </a:r>
            <a:r>
              <a:rPr lang="ja-JP" altLang="en-US" sz="1200" u="none" dirty="0" smtClean="0">
                <a:latin typeface="ＭＳ Ｐゴシック 本文"/>
                <a:ea typeface="HGS創英角ﾎﾟｯﾌﾟ体" panose="040B0A00000000000000" pitchFamily="50" charset="-128"/>
                <a:cs typeface="メイリオ" panose="020B0604030504040204" pitchFamily="50" charset="-128"/>
              </a:rPr>
              <a:t>終末論全体を二種類の復活を中心に最終ゴールの再確認</a:t>
            </a:r>
            <a:endParaRPr lang="en-US" altLang="ja-JP" sz="1200" u="none" dirty="0" smtClean="0">
              <a:latin typeface="ＭＳ Ｐゴシック 本文"/>
              <a:ea typeface="HGS創英角ﾎﾟｯﾌﾟ体" panose="040B0A00000000000000" pitchFamily="50" charset="-128"/>
              <a:cs typeface="メイリオ" panose="020B0604030504040204" pitchFamily="50" charset="-128"/>
            </a:endParaRPr>
          </a:p>
          <a:p>
            <a:r>
              <a:rPr kumimoji="1" lang="ja-JP" altLang="en-US" sz="1200" u="none" dirty="0" smtClean="0">
                <a:latin typeface="ＭＳ Ｐゴシック 本文"/>
                <a:ea typeface="HGS創英角ﾎﾟｯﾌﾟ体" panose="040B0A00000000000000" pitchFamily="50" charset="-128"/>
              </a:rPr>
              <a:t>～～～チャート確認～～～～～～～～～～～～～～～～</a:t>
            </a:r>
            <a:endParaRPr kumimoji="1" lang="en-US" altLang="ja-JP" sz="1200" u="none" dirty="0" smtClean="0">
              <a:latin typeface="ＭＳ Ｐゴシック 本文"/>
              <a:ea typeface="HGS創英角ﾎﾟｯﾌﾟ体" panose="040B0A00000000000000" pitchFamily="50" charset="-128"/>
            </a:endParaRPr>
          </a:p>
          <a:p>
            <a:r>
              <a:rPr kumimoji="1" lang="ja-JP" altLang="en-US" b="0" u="none" dirty="0" smtClean="0">
                <a:latin typeface="ＭＳ Ｐゴシック 本文"/>
              </a:rPr>
              <a:t>⑵再臨を境にビフォー＆アフターである。</a:t>
            </a:r>
            <a:endParaRPr kumimoji="1" lang="en-US" altLang="ja-JP" b="0" u="none" dirty="0" smtClean="0">
              <a:latin typeface="ＭＳ Ｐゴシック 本文"/>
            </a:endParaRPr>
          </a:p>
          <a:p>
            <a:r>
              <a:rPr kumimoji="1" lang="ja-JP" altLang="en-US" b="0" u="none" dirty="0" smtClean="0">
                <a:latin typeface="ＭＳ Ｐゴシック 本文"/>
              </a:rPr>
              <a:t>　➀再臨が、恵みの時代を終わらせる</a:t>
            </a:r>
            <a:endParaRPr kumimoji="1" lang="en-US" altLang="ja-JP" b="0" u="none" dirty="0" smtClean="0">
              <a:latin typeface="ＭＳ Ｐゴシック 本文"/>
            </a:endParaRPr>
          </a:p>
          <a:p>
            <a:r>
              <a:rPr kumimoji="1" lang="ja-JP" altLang="en-US" b="0" u="none" dirty="0" smtClean="0">
                <a:latin typeface="ＭＳ Ｐゴシック 本文"/>
              </a:rPr>
              <a:t>　②ユダヤ人の国家的回心により再臨が起こる</a:t>
            </a:r>
            <a:endParaRPr kumimoji="1" lang="en-US" altLang="ja-JP" b="0" u="none" dirty="0" smtClean="0">
              <a:latin typeface="ＭＳ Ｐゴシック 本文"/>
            </a:endParaRPr>
          </a:p>
          <a:p>
            <a:r>
              <a:rPr kumimoji="1" lang="ja-JP" altLang="en-US" b="0" u="none" dirty="0" smtClean="0">
                <a:latin typeface="ＭＳ Ｐゴシック 本文"/>
              </a:rPr>
              <a:t>　③再臨のキリストにより邪悪が一掃される</a:t>
            </a:r>
            <a:endParaRPr kumimoji="1" lang="en-US" altLang="ja-JP" b="0" u="none" dirty="0" smtClean="0">
              <a:latin typeface="ＭＳ Ｐゴシック 本文"/>
            </a:endParaRPr>
          </a:p>
          <a:p>
            <a:r>
              <a:rPr kumimoji="1" lang="ja-JP" altLang="en-US" b="0" u="none" dirty="0" smtClean="0">
                <a:latin typeface="ＭＳ Ｐゴシック 本文"/>
              </a:rPr>
              <a:t>　④再臨以後、全時代の聖徒が出そろい</a:t>
            </a:r>
            <a:endParaRPr kumimoji="1" lang="en-US" altLang="ja-JP" b="0" u="none" dirty="0" smtClean="0">
              <a:latin typeface="ＭＳ Ｐゴシック 本文"/>
            </a:endParaRPr>
          </a:p>
          <a:p>
            <a:r>
              <a:rPr kumimoji="1" lang="ja-JP" altLang="en-US" b="0" u="none" dirty="0" smtClean="0">
                <a:latin typeface="ＭＳ Ｐゴシック 本文"/>
              </a:rPr>
              <a:t>　　千年王国、ゴールである永遠の秩序まで主とともに過ごす</a:t>
            </a:r>
            <a:endParaRPr kumimoji="1" lang="en-US" altLang="ja-JP" b="0" u="none" dirty="0" smtClean="0">
              <a:latin typeface="ＭＳ Ｐゴシック 本文"/>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8</a:t>
            </a:fld>
            <a:endParaRPr lang="en-US" altLang="ja-JP" dirty="0"/>
          </a:p>
        </p:txBody>
      </p:sp>
    </p:spTree>
    <p:extLst>
      <p:ext uri="{BB962C8B-B14F-4D97-AF65-F5344CB8AC3E}">
        <p14:creationId xmlns:p14="http://schemas.microsoft.com/office/powerpoint/2010/main" val="311312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■黙示録の目次の全体構造　</a:t>
            </a:r>
            <a:r>
              <a:rPr kumimoji="1" lang="en-US" altLang="ja-JP" b="1" u="sng" dirty="0" smtClean="0"/>
              <a:t>2</a:t>
            </a:r>
            <a:r>
              <a:rPr kumimoji="1" lang="ja-JP" altLang="en-US" b="1" u="sng" dirty="0" smtClean="0"/>
              <a:t>分</a:t>
            </a:r>
            <a:r>
              <a:rPr kumimoji="1" lang="en-US" altLang="ja-JP" b="1" u="sng" dirty="0" smtClean="0"/>
              <a:t>30</a:t>
            </a:r>
            <a:r>
              <a:rPr kumimoji="1" lang="ja-JP" altLang="en-US" b="1" u="sng" dirty="0" smtClean="0"/>
              <a:t>秒</a:t>
            </a:r>
            <a:endParaRPr kumimoji="1" lang="en-US" altLang="ja-JP" b="1" u="sng" dirty="0" smtClean="0"/>
          </a:p>
          <a:p>
            <a:r>
              <a:rPr kumimoji="1" lang="ja-JP" altLang="en-US" b="1" u="none" dirty="0" smtClean="0"/>
              <a:t>⑴</a:t>
            </a:r>
            <a:r>
              <a:rPr kumimoji="1" lang="en-US" altLang="ja-JP" b="1" u="none" dirty="0" smtClean="0"/>
              <a:t>1</a:t>
            </a:r>
            <a:r>
              <a:rPr kumimoji="1" lang="ja-JP" altLang="en-US" b="1" u="none" dirty="0" smtClean="0"/>
              <a:t>章に最重要項目が凝縮している</a:t>
            </a:r>
            <a:endParaRPr kumimoji="1" lang="en-US" altLang="ja-JP" b="1" u="none" dirty="0" smtClean="0"/>
          </a:p>
          <a:p>
            <a:r>
              <a:rPr kumimoji="1" lang="ja-JP" altLang="en-US" b="0" u="none" dirty="0" smtClean="0"/>
              <a:t>　➀イエスキリストの黙示であることが</a:t>
            </a:r>
            <a:r>
              <a:rPr kumimoji="1" lang="en-US" altLang="ja-JP" b="0" u="none" dirty="0" smtClean="0"/>
              <a:t>1:1</a:t>
            </a:r>
            <a:r>
              <a:rPr kumimoji="1" lang="ja-JP" altLang="en-US" b="0" u="none" dirty="0" smtClean="0"/>
              <a:t>で出てくる</a:t>
            </a:r>
            <a:endParaRPr kumimoji="1" lang="en-US" altLang="ja-JP" b="0" u="none" dirty="0" smtClean="0"/>
          </a:p>
          <a:p>
            <a:r>
              <a:rPr kumimoji="1" lang="ja-JP" altLang="en-US" b="0" u="none" dirty="0" smtClean="0"/>
              <a:t>　②黙示録のテーマが</a:t>
            </a:r>
            <a:r>
              <a:rPr kumimoji="1" lang="en-US" altLang="ja-JP" b="0" u="none" dirty="0" smtClean="0"/>
              <a:t>1:7</a:t>
            </a:r>
            <a:r>
              <a:rPr kumimoji="1" lang="ja-JP" altLang="en-US" b="0" u="none" dirty="0" smtClean="0"/>
              <a:t>で出てくる</a:t>
            </a:r>
            <a:endParaRPr kumimoji="1" lang="en-US" altLang="ja-JP" b="0" u="none" dirty="0" smtClean="0"/>
          </a:p>
          <a:p>
            <a:r>
              <a:rPr kumimoji="1" lang="ja-JP" altLang="en-US" b="0" u="none" dirty="0" smtClean="0"/>
              <a:t>　③黙示録のアウトラインが</a:t>
            </a:r>
            <a:r>
              <a:rPr kumimoji="1" lang="en-US" altLang="ja-JP" b="0" u="none" dirty="0" smtClean="0"/>
              <a:t>1:19</a:t>
            </a:r>
            <a:r>
              <a:rPr kumimoji="1" lang="ja-JP" altLang="en-US" b="0" u="none" dirty="0" smtClean="0"/>
              <a:t>で出てくる</a:t>
            </a:r>
          </a:p>
          <a:p>
            <a:r>
              <a:rPr kumimoji="1" lang="ja-JP" altLang="en-US" b="1" u="sng" dirty="0" smtClean="0"/>
              <a:t>⑵大体</a:t>
            </a:r>
            <a:r>
              <a:rPr kumimoji="1" lang="en-US" altLang="ja-JP" b="1" u="sng" dirty="0" smtClean="0"/>
              <a:t>1</a:t>
            </a:r>
            <a:r>
              <a:rPr kumimoji="1" lang="ja-JP" altLang="en-US" b="1" u="sng" dirty="0" smtClean="0"/>
              <a:t>～</a:t>
            </a:r>
            <a:r>
              <a:rPr kumimoji="1" lang="en-US" altLang="ja-JP" b="1" u="sng" dirty="0" smtClean="0"/>
              <a:t>2</a:t>
            </a:r>
            <a:r>
              <a:rPr kumimoji="1" lang="ja-JP" altLang="en-US" b="1" u="sng" dirty="0" smtClean="0"/>
              <a:t>章単位毎の構成・区分となっている</a:t>
            </a:r>
            <a:endParaRPr kumimoji="1" lang="en-US" altLang="ja-JP" b="1" u="sng" dirty="0" smtClean="0"/>
          </a:p>
          <a:p>
            <a:r>
              <a:rPr kumimoji="1" lang="ja-JP" altLang="en-US" b="1" u="sng" dirty="0" smtClean="0"/>
              <a:t>⑶クライマックスは</a:t>
            </a:r>
            <a:r>
              <a:rPr kumimoji="1" lang="en-US" altLang="ja-JP" b="1" u="sng" dirty="0" smtClean="0"/>
              <a:t>19</a:t>
            </a:r>
            <a:r>
              <a:rPr kumimoji="1" lang="ja-JP" altLang="en-US" b="1" u="sng" dirty="0" smtClean="0"/>
              <a:t>章の再臨、そして再臨までのプロセスが</a:t>
            </a:r>
            <a:r>
              <a:rPr kumimoji="1" lang="en-US" altLang="ja-JP" b="1" u="sng" dirty="0" smtClean="0"/>
              <a:t>4</a:t>
            </a:r>
            <a:r>
              <a:rPr kumimoji="1" lang="ja-JP" altLang="en-US" b="1" u="sng" dirty="0" smtClean="0"/>
              <a:t>～</a:t>
            </a:r>
            <a:r>
              <a:rPr kumimoji="1" lang="en-US" altLang="ja-JP" b="1" u="sng" dirty="0" smtClean="0"/>
              <a:t>18</a:t>
            </a:r>
            <a:r>
              <a:rPr kumimoji="1" lang="ja-JP" altLang="en-US" b="1" u="sng" dirty="0" smtClean="0"/>
              <a:t>章</a:t>
            </a:r>
            <a:endParaRPr kumimoji="1" lang="en-US" altLang="ja-JP" b="1" u="sng" dirty="0" smtClean="0"/>
          </a:p>
          <a:p>
            <a:r>
              <a:rPr kumimoji="1" lang="ja-JP" altLang="en-US" b="1" u="sng" dirty="0" smtClean="0"/>
              <a:t>⑷ゴールは</a:t>
            </a:r>
            <a:r>
              <a:rPr kumimoji="1" lang="en-US" altLang="ja-JP" b="1" u="sng" dirty="0" smtClean="0"/>
              <a:t>21:1</a:t>
            </a:r>
            <a:r>
              <a:rPr kumimoji="1" lang="ja-JP" altLang="en-US" b="1" u="sng" dirty="0" smtClean="0"/>
              <a:t>～</a:t>
            </a:r>
            <a:r>
              <a:rPr kumimoji="1" lang="en-US" altLang="ja-JP" b="1" u="sng" dirty="0" smtClean="0"/>
              <a:t>22</a:t>
            </a:r>
            <a:r>
              <a:rPr kumimoji="1" lang="en-US" altLang="ja-JP" b="1" u="sng" dirty="0" smtClean="0">
                <a:sym typeface="Wingdings" panose="05000000000000000000" pitchFamily="2" charset="2"/>
              </a:rPr>
              <a:t>:5</a:t>
            </a:r>
            <a:r>
              <a:rPr kumimoji="1" lang="ja-JP" altLang="en-US" b="1" u="sng" dirty="0" smtClean="0">
                <a:sym typeface="Wingdings" panose="05000000000000000000" pitchFamily="2" charset="2"/>
              </a:rPr>
              <a:t>の</a:t>
            </a:r>
            <a:r>
              <a:rPr kumimoji="1" lang="ja-JP" altLang="en-US" b="1" u="sng" dirty="0" smtClean="0"/>
              <a:t>永遠の御国</a:t>
            </a:r>
            <a:r>
              <a:rPr kumimoji="1" lang="en-US" altLang="ja-JP" b="1" u="sng" dirty="0" smtClean="0"/>
              <a:t>(</a:t>
            </a:r>
            <a:r>
              <a:rPr kumimoji="1" lang="ja-JP" altLang="en-US" b="1" u="sng" dirty="0" smtClean="0"/>
              <a:t>秩序</a:t>
            </a:r>
            <a:r>
              <a:rPr kumimoji="1" lang="en-US" altLang="ja-JP" b="1" u="sng" dirty="0" smtClean="0"/>
              <a:t>)</a:t>
            </a:r>
            <a:r>
              <a:rPr kumimoji="1" lang="ja-JP" altLang="en-US" b="1" u="sng" dirty="0" err="1" smtClean="0"/>
              <a:t>、</a:t>
            </a:r>
            <a:r>
              <a:rPr kumimoji="1" lang="ja-JP" altLang="en-US" b="1" u="sng" dirty="0" smtClean="0"/>
              <a:t>神の栄光</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9</a:t>
            </a:fld>
            <a:endParaRPr lang="en-US" altLang="ja-JP" dirty="0"/>
          </a:p>
        </p:txBody>
      </p:sp>
    </p:spTree>
    <p:extLst>
      <p:ext uri="{BB962C8B-B14F-4D97-AF65-F5344CB8AC3E}">
        <p14:creationId xmlns:p14="http://schemas.microsoft.com/office/powerpoint/2010/main" val="92884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689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4123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8784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9400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5253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168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53447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4583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423482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98820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4577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72886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28600" y="73164"/>
            <a:ext cx="11673840" cy="1200329"/>
          </a:xfrm>
          <a:prstGeom prst="rect">
            <a:avLst/>
          </a:prstGeom>
          <a:noFill/>
        </p:spPr>
        <p:txBody>
          <a:bodyPr wrap="square">
            <a:spAutoFit/>
          </a:bodyPr>
          <a:lstStyle/>
          <a:p>
            <a:pPr algn="ctr">
              <a:defRPr/>
            </a:pP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Bible Forum in</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KOBE</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2504045" y="5049374"/>
            <a:ext cx="9494465" cy="1754326"/>
          </a:xfrm>
          <a:prstGeom prst="rect">
            <a:avLst/>
          </a:prstGeom>
          <a:noFill/>
        </p:spPr>
        <p:txBody>
          <a:bodyPr wrap="square">
            <a:spAutoFit/>
          </a:bodyPr>
          <a:lstStyle/>
          <a:p>
            <a:pPr algn="r">
              <a:defRPr/>
            </a:pP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ニックネーム</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KBF</a:t>
            </a:r>
            <a:r>
              <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神戸ビーフ</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KMBF(</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コンビーフ</a:t>
            </a: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grpSp>
        <p:nvGrpSpPr>
          <p:cNvPr id="15" name="グループ化 14"/>
          <p:cNvGrpSpPr/>
          <p:nvPr/>
        </p:nvGrpSpPr>
        <p:grpSpPr>
          <a:xfrm>
            <a:off x="4770120" y="1419346"/>
            <a:ext cx="7277100" cy="3396494"/>
            <a:chOff x="5557141" y="1058328"/>
            <a:chExt cx="6585644" cy="4320962"/>
          </a:xfrm>
        </p:grpSpPr>
        <p:pic>
          <p:nvPicPr>
            <p:cNvPr id="16" name="図 15"/>
            <p:cNvPicPr>
              <a:picLocks noChangeAspect="1"/>
            </p:cNvPicPr>
            <p:nvPr/>
          </p:nvPicPr>
          <p:blipFill>
            <a:blip r:embed="rId3"/>
            <a:stretch>
              <a:fillRect/>
            </a:stretch>
          </p:blipFill>
          <p:spPr>
            <a:xfrm>
              <a:off x="5557141" y="1058328"/>
              <a:ext cx="6585644" cy="4320962"/>
            </a:xfrm>
            <a:prstGeom prst="rect">
              <a:avLst/>
            </a:prstGeom>
          </p:spPr>
        </p:pic>
        <p:sp>
          <p:nvSpPr>
            <p:cNvPr id="17" name="サブタイトル 2"/>
            <p:cNvSpPr txBox="1">
              <a:spLocks/>
            </p:cNvSpPr>
            <p:nvPr/>
          </p:nvSpPr>
          <p:spPr>
            <a:xfrm>
              <a:off x="5571739" y="1084572"/>
              <a:ext cx="6552000" cy="1023807"/>
            </a:xfrm>
            <a:prstGeom prst="rect">
              <a:avLst/>
            </a:prstGeom>
            <a:solidFill>
              <a:schemeClr val="bg1">
                <a:alpha val="30000"/>
              </a:schemeClr>
            </a:solidFill>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MOTOMACHI</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Bible </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grpSp>
        <p:nvGrpSpPr>
          <p:cNvPr id="12" name="グループ化 11"/>
          <p:cNvGrpSpPr/>
          <p:nvPr/>
        </p:nvGrpSpPr>
        <p:grpSpPr>
          <a:xfrm>
            <a:off x="51277" y="3565672"/>
            <a:ext cx="7200000" cy="2880000"/>
            <a:chOff x="654517" y="1556792"/>
            <a:chExt cx="6242699" cy="2304257"/>
          </a:xfrm>
        </p:grpSpPr>
        <p:pic>
          <p:nvPicPr>
            <p:cNvPr id="13" name="図 12"/>
            <p:cNvPicPr>
              <a:picLocks noChangeAspect="1"/>
            </p:cNvPicPr>
            <p:nvPr/>
          </p:nvPicPr>
          <p:blipFill>
            <a:blip r:embed="rId4"/>
            <a:stretch>
              <a:fillRect/>
            </a:stretch>
          </p:blipFill>
          <p:spPr>
            <a:xfrm>
              <a:off x="654517" y="1556793"/>
              <a:ext cx="6242699" cy="2304256"/>
            </a:xfrm>
            <a:prstGeom prst="rect">
              <a:avLst/>
            </a:prstGeom>
          </p:spPr>
        </p:pic>
        <p:sp>
          <p:nvSpPr>
            <p:cNvPr id="14" name="サブタイトル 2"/>
            <p:cNvSpPr txBox="1">
              <a:spLocks/>
            </p:cNvSpPr>
            <p:nvPr/>
          </p:nvSpPr>
          <p:spPr>
            <a:xfrm>
              <a:off x="654517" y="1556792"/>
              <a:ext cx="6242699" cy="498129"/>
            </a:xfrm>
            <a:prstGeom prst="rect">
              <a:avLst/>
            </a:prstGeom>
            <a:solidFill>
              <a:schemeClr val="bg1">
                <a:alpha val="70000"/>
              </a:schemeClr>
            </a:solidFill>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Bible 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spTree>
    <p:extLst>
      <p:ext uri="{BB962C8B-B14F-4D97-AF65-F5344CB8AC3E}">
        <p14:creationId xmlns:p14="http://schemas.microsoft.com/office/powerpoint/2010/main" val="1764184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84682" y="5542786"/>
            <a:ext cx="11160000" cy="477054"/>
          </a:xfrm>
          <a:prstGeom prst="rect">
            <a:avLst/>
          </a:prstGeom>
          <a:noFill/>
        </p:spPr>
        <p:txBody>
          <a:bodyPr wrap="square">
            <a:spAutoFit/>
          </a:bodyPr>
          <a:lstStyle/>
          <a:p>
            <a:pPr>
              <a:defRPr/>
            </a:pPr>
            <a:r>
              <a:rPr lang="ja-JP" altLang="ja-JP" sz="2500" b="1" dirty="0">
                <a:solidFill>
                  <a:schemeClr val="bg1"/>
                </a:solidFill>
              </a:rPr>
              <a:t>「</a:t>
            </a:r>
            <a:r>
              <a:rPr lang="en-US" altLang="ja-JP" sz="2500" b="1" dirty="0">
                <a:solidFill>
                  <a:schemeClr val="bg1"/>
                </a:solidFill>
              </a:rPr>
              <a:t>1:19 </a:t>
            </a:r>
            <a:r>
              <a:rPr lang="ja-JP" altLang="ja-JP" sz="2500" b="1" dirty="0">
                <a:solidFill>
                  <a:schemeClr val="bg1"/>
                </a:solidFill>
              </a:rPr>
              <a:t>そこで、あなたの見た事、今ある事、この後に起こる事を書きしるせ。　」</a:t>
            </a:r>
          </a:p>
        </p:txBody>
      </p:sp>
      <p:sp>
        <p:nvSpPr>
          <p:cNvPr id="20" name="テキスト ボックス 19"/>
          <p:cNvSpPr txBox="1"/>
          <p:nvPr/>
        </p:nvSpPr>
        <p:spPr>
          <a:xfrm>
            <a:off x="313895" y="454070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「黙示録のアウトライン」</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884682" y="3333322"/>
            <a:ext cx="11160000" cy="861774"/>
          </a:xfrm>
          <a:prstGeom prst="rect">
            <a:avLst/>
          </a:prstGeom>
          <a:noFill/>
        </p:spPr>
        <p:txBody>
          <a:bodyPr wrap="square">
            <a:spAutoFit/>
          </a:bodyPr>
          <a:lstStyle/>
          <a:p>
            <a:pPr>
              <a:defRPr/>
            </a:pPr>
            <a:r>
              <a:rPr lang="ja-JP" altLang="ja-JP" sz="2500" b="1" dirty="0">
                <a:solidFill>
                  <a:schemeClr val="bg1"/>
                </a:solidFill>
              </a:rPr>
              <a:t>「　</a:t>
            </a:r>
            <a:r>
              <a:rPr lang="en-US" altLang="ja-JP" sz="2500" b="1" dirty="0">
                <a:solidFill>
                  <a:schemeClr val="bg1"/>
                </a:solidFill>
              </a:rPr>
              <a:t>1:7 </a:t>
            </a:r>
            <a:r>
              <a:rPr lang="ja-JP" altLang="ja-JP" sz="2500" b="1" dirty="0">
                <a:solidFill>
                  <a:schemeClr val="bg1"/>
                </a:solidFill>
              </a:rPr>
              <a:t>見よ、彼が、雲に乗って来られる。　すべての目、ことに彼を突き刺した者たちが、彼を見る。　地上の諸族はみな、彼のゆえに嘆く。　しかり。　アーメン。　」</a:t>
            </a:r>
            <a:endParaRPr lang="ja-JP" altLang="ja-JP" sz="2500" dirty="0">
              <a:solidFill>
                <a:schemeClr val="bg1"/>
              </a:solidFill>
            </a:endParaRPr>
          </a:p>
        </p:txBody>
      </p:sp>
      <p:sp>
        <p:nvSpPr>
          <p:cNvPr id="6" name="テキスト ボックス 5"/>
          <p:cNvSpPr txBox="1"/>
          <p:nvPr/>
        </p:nvSpPr>
        <p:spPr>
          <a:xfrm>
            <a:off x="313895" y="247506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884682" y="1084092"/>
            <a:ext cx="11160000" cy="1246495"/>
          </a:xfrm>
          <a:prstGeom prst="rect">
            <a:avLst/>
          </a:prstGeom>
          <a:noFill/>
        </p:spPr>
        <p:txBody>
          <a:bodyPr wrap="square">
            <a:spAutoFit/>
          </a:bodyPr>
          <a:lstStyle/>
          <a:p>
            <a:pPr>
              <a:defRPr/>
            </a:pPr>
            <a:r>
              <a:rPr lang="ja-JP" altLang="ja-JP" sz="2500" b="1" dirty="0">
                <a:solidFill>
                  <a:schemeClr val="bg1"/>
                </a:solidFill>
              </a:rPr>
              <a:t>「</a:t>
            </a:r>
            <a:r>
              <a:rPr lang="en-US" altLang="ja-JP" sz="2500" b="1" dirty="0">
                <a:solidFill>
                  <a:schemeClr val="bg1"/>
                </a:solidFill>
              </a:rPr>
              <a:t>1:1 </a:t>
            </a:r>
            <a:r>
              <a:rPr lang="ja-JP" altLang="ja-JP" sz="2500" b="1" u="sng" dirty="0">
                <a:solidFill>
                  <a:schemeClr val="bg1"/>
                </a:solidFill>
              </a:rPr>
              <a:t>イエス・キリストの黙示</a:t>
            </a:r>
            <a:r>
              <a:rPr lang="ja-JP" altLang="ja-JP" sz="2500" b="1" dirty="0">
                <a:solidFill>
                  <a:schemeClr val="bg1"/>
                </a:solidFill>
              </a:rPr>
              <a:t>。　これは、すぐに起こるはずの事をそのしもべたちに示すため、神がキリストにお与えになったものである。　そしてキリストは、その御使いを遣わして、これをしもべヨハネにお告げになった。</a:t>
            </a:r>
            <a:r>
              <a:rPr lang="ja-JP" altLang="en-US" sz="2500" b="1" dirty="0">
                <a:solidFill>
                  <a:schemeClr val="bg1"/>
                </a:solidFill>
              </a:rPr>
              <a:t>」</a:t>
            </a:r>
            <a:endParaRPr lang="en-US" altLang="ja-JP" sz="2500" b="1"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313895" y="122825"/>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）１：１「イエスキリストの黙示」</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810133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89304" y="950520"/>
            <a:ext cx="12013236" cy="5016758"/>
          </a:xfrm>
          <a:prstGeom prst="rect">
            <a:avLst/>
          </a:prstGeom>
          <a:noFill/>
        </p:spPr>
        <p:txBody>
          <a:bodyPr wrap="square">
            <a:spAutoFit/>
          </a:bodyPr>
          <a:lstStyle/>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⑴</a:t>
            </a:r>
            <a:r>
              <a:rPr lang="ja-JP" altLang="en-US" sz="2800" dirty="0">
                <a:solidFill>
                  <a:schemeClr val="bg1"/>
                </a:solidFill>
                <a:latin typeface="+mj-ea"/>
              </a:rPr>
              <a:t>黙示録のテーマは、</a:t>
            </a:r>
            <a:r>
              <a:rPr lang="ja-JP" altLang="en-US" sz="2800" dirty="0">
                <a:solidFill>
                  <a:srgbClr val="FFFF00"/>
                </a:solidFill>
                <a:latin typeface="+mj-ea"/>
              </a:rPr>
              <a:t>主の再臨とそのプロセス</a:t>
            </a:r>
            <a:r>
              <a:rPr lang="ja-JP" altLang="en-US" sz="2800" dirty="0">
                <a:solidFill>
                  <a:schemeClr val="bg1"/>
                </a:solidFill>
                <a:latin typeface="+mj-ea"/>
              </a:rPr>
              <a:t>（黙</a:t>
            </a:r>
            <a:r>
              <a:rPr lang="en-US" altLang="ja-JP" sz="2800" dirty="0">
                <a:solidFill>
                  <a:schemeClr val="bg1"/>
                </a:solidFill>
                <a:latin typeface="+mj-ea"/>
              </a:rPr>
              <a:t>1</a:t>
            </a:r>
            <a:r>
              <a:rPr lang="ja-JP" altLang="en-US" sz="2800" dirty="0">
                <a:solidFill>
                  <a:schemeClr val="bg1"/>
                </a:solidFill>
                <a:latin typeface="+mj-ea"/>
              </a:rPr>
              <a:t>：</a:t>
            </a:r>
            <a:r>
              <a:rPr lang="en-US" altLang="ja-JP" sz="2800" dirty="0">
                <a:solidFill>
                  <a:schemeClr val="bg1"/>
                </a:solidFill>
                <a:latin typeface="+mj-ea"/>
              </a:rPr>
              <a:t>7</a:t>
            </a:r>
            <a:r>
              <a:rPr lang="ja-JP" altLang="en-US" sz="2800" dirty="0" smtClean="0">
                <a:solidFill>
                  <a:schemeClr val="bg1"/>
                </a:solidFill>
                <a:latin typeface="+mj-ea"/>
              </a:rPr>
              <a:t>）</a:t>
            </a:r>
            <a:endParaRPr lang="en-US" altLang="ja-JP" sz="2800"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⑵</a:t>
            </a:r>
            <a:r>
              <a:rPr lang="ja-JP" altLang="en-US" sz="2800" dirty="0">
                <a:solidFill>
                  <a:schemeClr val="bg1"/>
                </a:solidFill>
                <a:latin typeface="+mj-ea"/>
              </a:rPr>
              <a:t>再臨の条件は、</a:t>
            </a:r>
            <a:r>
              <a:rPr lang="ja-JP" altLang="en-US" sz="2800" dirty="0">
                <a:solidFill>
                  <a:srgbClr val="FFFF00"/>
                </a:solidFill>
                <a:latin typeface="+mj-ea"/>
              </a:rPr>
              <a:t>ユダヤ人の民族的回心</a:t>
            </a:r>
            <a:r>
              <a:rPr lang="en-US" altLang="ja-JP" sz="2800" dirty="0">
                <a:solidFill>
                  <a:schemeClr val="bg1"/>
                </a:solidFill>
                <a:latin typeface="+mj-ea"/>
              </a:rPr>
              <a:t>(</a:t>
            </a:r>
            <a:r>
              <a:rPr lang="ja-JP" altLang="en-US" sz="2800" dirty="0">
                <a:solidFill>
                  <a:schemeClr val="bg1"/>
                </a:solidFill>
                <a:latin typeface="+mj-ea"/>
              </a:rPr>
              <a:t>ゼカリヤ</a:t>
            </a:r>
            <a:r>
              <a:rPr lang="en-US" altLang="ja-JP" sz="2800" dirty="0">
                <a:solidFill>
                  <a:schemeClr val="bg1"/>
                </a:solidFill>
                <a:latin typeface="+mj-ea"/>
              </a:rPr>
              <a:t>12</a:t>
            </a:r>
            <a:r>
              <a:rPr lang="ja-JP" altLang="en-US" sz="2800" dirty="0">
                <a:solidFill>
                  <a:schemeClr val="bg1"/>
                </a:solidFill>
                <a:latin typeface="+mj-ea"/>
              </a:rPr>
              <a:t>：</a:t>
            </a:r>
            <a:r>
              <a:rPr lang="en-US" altLang="ja-JP" sz="2800" dirty="0">
                <a:solidFill>
                  <a:schemeClr val="bg1"/>
                </a:solidFill>
                <a:latin typeface="+mj-ea"/>
              </a:rPr>
              <a:t>10</a:t>
            </a:r>
            <a:r>
              <a:rPr lang="ja-JP" altLang="en-US" sz="2800" dirty="0">
                <a:solidFill>
                  <a:schemeClr val="bg1"/>
                </a:solidFill>
                <a:latin typeface="+mj-ea"/>
              </a:rPr>
              <a:t>）</a:t>
            </a:r>
            <a:endParaRPr lang="en-US" altLang="ja-JP" sz="2800" dirty="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⑶終末論の出来事の流れ</a:t>
            </a:r>
            <a:endParaRPr lang="en-US" altLang="ja-JP" sz="28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b="1" dirty="0" smtClean="0">
                <a:solidFill>
                  <a:srgbClr val="FFFF00"/>
                </a:solidFill>
                <a:latin typeface="+mj-ea"/>
                <a:ea typeface="+mj-ea"/>
              </a:rPr>
              <a:t>携挙</a:t>
            </a:r>
            <a:r>
              <a:rPr lang="ja-JP" altLang="en-US" sz="2800" b="1" dirty="0">
                <a:solidFill>
                  <a:srgbClr val="FFFF00"/>
                </a:solidFill>
                <a:latin typeface="+mj-ea"/>
                <a:ea typeface="+mj-ea"/>
              </a:rPr>
              <a:t>→大患難時代→ユダヤ人の民族的</a:t>
            </a:r>
            <a:r>
              <a:rPr lang="ja-JP" altLang="en-US" sz="2800" b="1" dirty="0" smtClean="0">
                <a:solidFill>
                  <a:srgbClr val="FFFF00"/>
                </a:solidFill>
                <a:latin typeface="+mj-ea"/>
                <a:ea typeface="+mj-ea"/>
              </a:rPr>
              <a:t>回心→</a:t>
            </a:r>
            <a:r>
              <a:rPr lang="ja-JP" altLang="en-US" sz="2800" b="1" dirty="0">
                <a:solidFill>
                  <a:srgbClr val="FFFF00"/>
                </a:solidFill>
                <a:latin typeface="+mj-ea"/>
                <a:ea typeface="+mj-ea"/>
              </a:rPr>
              <a:t>メシアの</a:t>
            </a:r>
            <a:r>
              <a:rPr lang="ja-JP" altLang="en-US" sz="2800" b="1" dirty="0" smtClean="0">
                <a:solidFill>
                  <a:srgbClr val="FFFF00"/>
                </a:solidFill>
                <a:latin typeface="+mj-ea"/>
                <a:ea typeface="+mj-ea"/>
              </a:rPr>
              <a:t>再臨→</a:t>
            </a:r>
            <a:r>
              <a:rPr lang="ja-JP" altLang="en-US" sz="2800" b="1" dirty="0">
                <a:solidFill>
                  <a:srgbClr val="FFFF00"/>
                </a:solidFill>
                <a:latin typeface="+mj-ea"/>
                <a:ea typeface="+mj-ea"/>
              </a:rPr>
              <a:t>千年</a:t>
            </a:r>
            <a:r>
              <a:rPr lang="ja-JP" altLang="en-US" sz="2800" b="1" dirty="0" smtClean="0">
                <a:solidFill>
                  <a:srgbClr val="FFFF00"/>
                </a:solidFill>
                <a:latin typeface="+mj-ea"/>
                <a:ea typeface="+mj-ea"/>
              </a:rPr>
              <a:t>王国</a:t>
            </a:r>
            <a:endParaRPr lang="en-US" altLang="ja-JP" sz="2800" b="1" dirty="0">
              <a:solidFill>
                <a:schemeClr val="bg1"/>
              </a:solidFill>
              <a:latin typeface="+mj-ea"/>
              <a:ea typeface="+mj-ea"/>
            </a:endParaRPr>
          </a:p>
          <a:p>
            <a:pPr>
              <a:defRPr/>
            </a:pPr>
            <a:endParaRPr lang="en-US" altLang="ja-JP" sz="1000" dirty="0">
              <a:solidFill>
                <a:srgbClr val="FFFF00"/>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⑷大患難時代の反ユダヤ</a:t>
            </a:r>
            <a:r>
              <a:rPr lang="ja-JP" altLang="en-US" sz="2800" dirty="0">
                <a:solidFill>
                  <a:schemeClr val="bg1"/>
                </a:solidFill>
                <a:latin typeface="+mj-ea"/>
                <a:ea typeface="+mj-ea"/>
              </a:rPr>
              <a:t>主義の</a:t>
            </a:r>
            <a:r>
              <a:rPr lang="ja-JP" altLang="en-US" sz="2800" dirty="0" smtClean="0">
                <a:solidFill>
                  <a:schemeClr val="bg1"/>
                </a:solidFill>
                <a:latin typeface="+mj-ea"/>
                <a:ea typeface="+mj-ea"/>
              </a:rPr>
              <a:t>最大目的</a:t>
            </a:r>
            <a:r>
              <a:rPr lang="ja-JP" altLang="en-US" sz="2800" dirty="0">
                <a:solidFill>
                  <a:schemeClr val="bg1"/>
                </a:solidFill>
                <a:latin typeface="+mj-ea"/>
                <a:ea typeface="+mj-ea"/>
              </a:rPr>
              <a:t>は、霊的な</a:t>
            </a:r>
            <a:r>
              <a:rPr lang="ja-JP" altLang="en-US" sz="2800" dirty="0" smtClean="0">
                <a:solidFill>
                  <a:schemeClr val="bg1"/>
                </a:solidFill>
                <a:latin typeface="+mj-ea"/>
                <a:ea typeface="+mj-ea"/>
              </a:rPr>
              <a:t>もの</a:t>
            </a:r>
            <a:r>
              <a:rPr lang="en-US" altLang="ja-JP" sz="2800" b="1" dirty="0" smtClean="0">
                <a:solidFill>
                  <a:srgbClr val="FFFF00"/>
                </a:solidFill>
                <a:latin typeface="+mj-ea"/>
                <a:ea typeface="+mj-ea"/>
              </a:rPr>
              <a:t>(</a:t>
            </a:r>
            <a:r>
              <a:rPr lang="ja-JP" altLang="en-US" sz="2800" b="1" dirty="0" smtClean="0">
                <a:solidFill>
                  <a:srgbClr val="FFFF00"/>
                </a:solidFill>
                <a:latin typeface="+mj-ea"/>
                <a:ea typeface="+mj-ea"/>
              </a:rPr>
              <a:t>再臨の阻止</a:t>
            </a:r>
            <a:r>
              <a:rPr lang="en-US" altLang="ja-JP" sz="2800" b="1" dirty="0" smtClean="0">
                <a:solidFill>
                  <a:srgbClr val="FFFF00"/>
                </a:solidFill>
                <a:latin typeface="+mj-ea"/>
                <a:ea typeface="+mj-ea"/>
              </a:rPr>
              <a:t>)</a:t>
            </a:r>
            <a:endParaRPr lang="en-US" altLang="ja-JP" sz="2800" dirty="0">
              <a:solidFill>
                <a:schemeClr val="bg1"/>
              </a:solidFill>
              <a:latin typeface="+mj-ea"/>
              <a:ea typeface="+mj-ea"/>
            </a:endParaRPr>
          </a:p>
          <a:p>
            <a:pPr>
              <a:defRPr/>
            </a:pPr>
            <a:endParaRPr lang="en-US" altLang="ja-JP" sz="1000" dirty="0" smtClean="0">
              <a:solidFill>
                <a:schemeClr val="bg1"/>
              </a:solidFill>
              <a:latin typeface="+mj-ea"/>
              <a:ea typeface="+mj-ea"/>
            </a:endParaRPr>
          </a:p>
          <a:p>
            <a:pPr>
              <a:defRPr/>
            </a:pPr>
            <a:r>
              <a:rPr lang="ja-JP" altLang="en-US" sz="2800" dirty="0" smtClean="0">
                <a:solidFill>
                  <a:schemeClr val="bg1"/>
                </a:solidFill>
                <a:latin typeface="+mj-ea"/>
                <a:ea typeface="+mj-ea"/>
              </a:rPr>
              <a:t>　　⑸執筆経緯は</a:t>
            </a:r>
            <a:r>
              <a:rPr lang="ja-JP" altLang="en-US" sz="2000" b="1" dirty="0" smtClean="0">
                <a:solidFill>
                  <a:srgbClr val="FFFF00"/>
                </a:solidFill>
                <a:latin typeface="+mj-ea"/>
                <a:ea typeface="+mj-ea"/>
              </a:rPr>
              <a:t>　</a:t>
            </a:r>
            <a:r>
              <a:rPr lang="ja-JP" altLang="en-US" sz="2800" b="1" dirty="0" smtClean="0">
                <a:solidFill>
                  <a:srgbClr val="FFFF00"/>
                </a:solidFill>
                <a:latin typeface="+mj-ea"/>
                <a:ea typeface="+mj-ea"/>
              </a:rPr>
              <a:t>「迫害の中にいる人々」</a:t>
            </a:r>
            <a:r>
              <a:rPr lang="ja-JP" altLang="en-US" sz="2800" b="1" dirty="0" smtClean="0">
                <a:solidFill>
                  <a:schemeClr val="bg1"/>
                </a:solidFill>
                <a:latin typeface="+mj-ea"/>
                <a:ea typeface="+mj-ea"/>
              </a:rPr>
              <a:t>と</a:t>
            </a:r>
            <a:r>
              <a:rPr lang="ja-JP" altLang="en-US" sz="2800" b="1" dirty="0" smtClean="0">
                <a:solidFill>
                  <a:srgbClr val="FFFF00"/>
                </a:solidFill>
                <a:latin typeface="+mj-ea"/>
                <a:ea typeface="+mj-ea"/>
              </a:rPr>
              <a:t>「教会全体」</a:t>
            </a:r>
            <a:r>
              <a:rPr lang="ja-JP" altLang="en-US" sz="2800" b="1" dirty="0" smtClean="0">
                <a:solidFill>
                  <a:schemeClr val="bg1"/>
                </a:solidFill>
                <a:latin typeface="+mj-ea"/>
                <a:ea typeface="+mj-ea"/>
              </a:rPr>
              <a:t>へ</a:t>
            </a:r>
            <a:r>
              <a:rPr lang="ja-JP" altLang="en-US" sz="2800" b="1" dirty="0">
                <a:solidFill>
                  <a:schemeClr val="bg1"/>
                </a:solidFill>
                <a:latin typeface="+mj-ea"/>
                <a:ea typeface="+mj-ea"/>
              </a:rPr>
              <a:t>の</a:t>
            </a:r>
            <a:r>
              <a:rPr lang="ja-JP" altLang="en-US" sz="2800" b="1" dirty="0" smtClean="0">
                <a:solidFill>
                  <a:schemeClr val="bg1"/>
                </a:solidFill>
                <a:latin typeface="+mj-ea"/>
                <a:ea typeface="+mj-ea"/>
              </a:rPr>
              <a:t>励ましと矯正</a:t>
            </a:r>
            <a:endParaRPr lang="en-US" altLang="ja-JP" sz="2800" b="1"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b="1" dirty="0" smtClean="0">
                <a:solidFill>
                  <a:schemeClr val="bg1"/>
                </a:solidFill>
                <a:latin typeface="+mj-ea"/>
                <a:ea typeface="+mj-ea"/>
              </a:rPr>
              <a:t>　</a:t>
            </a:r>
            <a:r>
              <a:rPr lang="ja-JP" altLang="en-US" sz="2400" b="1" dirty="0" smtClean="0">
                <a:solidFill>
                  <a:schemeClr val="bg1"/>
                </a:solidFill>
                <a:latin typeface="+mj-ea"/>
                <a:ea typeface="+mj-ea"/>
              </a:rPr>
              <a:t>「</a:t>
            </a:r>
            <a:r>
              <a:rPr lang="en-US" altLang="ja-JP" sz="2400" b="1" dirty="0" smtClean="0">
                <a:solidFill>
                  <a:schemeClr val="bg1"/>
                </a:solidFill>
                <a:latin typeface="+mj-ea"/>
                <a:ea typeface="+mj-ea"/>
              </a:rPr>
              <a:t> </a:t>
            </a:r>
            <a:r>
              <a:rPr lang="en-US" altLang="ja-JP" sz="2400" b="1" dirty="0">
                <a:solidFill>
                  <a:schemeClr val="bg1"/>
                </a:solidFill>
                <a:latin typeface="+mj-ea"/>
                <a:ea typeface="+mj-ea"/>
              </a:rPr>
              <a:t>22</a:t>
            </a:r>
            <a:r>
              <a:rPr lang="ja-JP" altLang="en-US" sz="2400" b="1" dirty="0">
                <a:solidFill>
                  <a:schemeClr val="bg1"/>
                </a:solidFill>
                <a:latin typeface="+mj-ea"/>
                <a:ea typeface="+mj-ea"/>
              </a:rPr>
              <a:t>：</a:t>
            </a:r>
            <a:r>
              <a:rPr lang="en-US" altLang="ja-JP" sz="2400" b="1" dirty="0" smtClean="0">
                <a:solidFill>
                  <a:schemeClr val="bg1"/>
                </a:solidFill>
                <a:latin typeface="+mj-ea"/>
                <a:ea typeface="+mj-ea"/>
              </a:rPr>
              <a:t>7 </a:t>
            </a:r>
            <a:r>
              <a:rPr lang="ja-JP" altLang="en-US" sz="2400" b="1" dirty="0" smtClean="0">
                <a:solidFill>
                  <a:schemeClr val="bg1"/>
                </a:solidFill>
                <a:latin typeface="+mj-ea"/>
                <a:ea typeface="+mj-ea"/>
              </a:rPr>
              <a:t>見よ</a:t>
            </a:r>
            <a:r>
              <a:rPr lang="ja-JP" altLang="en-US" sz="2400" b="1" dirty="0">
                <a:solidFill>
                  <a:schemeClr val="bg1"/>
                </a:solidFill>
                <a:latin typeface="+mj-ea"/>
                <a:ea typeface="+mj-ea"/>
              </a:rPr>
              <a:t>。わたしはすぐに来る</a:t>
            </a:r>
            <a:r>
              <a:rPr lang="ja-JP" altLang="en-US" sz="2400" b="1" dirty="0" smtClean="0">
                <a:solidFill>
                  <a:schemeClr val="bg1"/>
                </a:solidFill>
                <a:latin typeface="+mj-ea"/>
                <a:ea typeface="+mj-ea"/>
              </a:rPr>
              <a:t>。この</a:t>
            </a:r>
            <a:r>
              <a:rPr lang="ja-JP" altLang="en-US" sz="2400" b="1" dirty="0">
                <a:solidFill>
                  <a:schemeClr val="bg1"/>
                </a:solidFill>
                <a:latin typeface="+mj-ea"/>
                <a:ea typeface="+mj-ea"/>
              </a:rPr>
              <a:t>書の預言のことばを</a:t>
            </a:r>
            <a:r>
              <a:rPr lang="ja-JP" altLang="en-US" sz="2400" b="1" dirty="0">
                <a:solidFill>
                  <a:srgbClr val="FFFF00"/>
                </a:solidFill>
                <a:latin typeface="+mj-ea"/>
                <a:ea typeface="+mj-ea"/>
              </a:rPr>
              <a:t>堅く守る</a:t>
            </a:r>
            <a:r>
              <a:rPr lang="ja-JP" altLang="en-US" sz="2400" b="1" dirty="0">
                <a:solidFill>
                  <a:schemeClr val="bg1"/>
                </a:solidFill>
                <a:latin typeface="+mj-ea"/>
                <a:ea typeface="+mj-ea"/>
              </a:rPr>
              <a:t>者は、幸いである。」</a:t>
            </a:r>
            <a:endParaRPr lang="en-US" altLang="ja-JP" sz="2400" b="1" dirty="0">
              <a:solidFill>
                <a:schemeClr val="bg1"/>
              </a:solidFill>
              <a:latin typeface="+mj-ea"/>
              <a:ea typeface="+mj-ea"/>
            </a:endParaRPr>
          </a:p>
          <a:p>
            <a:pPr>
              <a:defRPr/>
            </a:pPr>
            <a:r>
              <a:rPr lang="ja-JP" altLang="en-US" sz="1000" dirty="0">
                <a:solidFill>
                  <a:schemeClr val="bg1"/>
                </a:solidFill>
                <a:latin typeface="+mj-ea"/>
                <a:ea typeface="+mj-ea"/>
              </a:rPr>
              <a:t>　　</a:t>
            </a:r>
            <a:endParaRPr lang="en-US" altLang="ja-JP" sz="1000" dirty="0" smtClean="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400" dirty="0" smtClean="0">
                <a:solidFill>
                  <a:schemeClr val="bg1"/>
                </a:solidFill>
                <a:latin typeface="+mj-ea"/>
                <a:ea typeface="+mj-ea"/>
              </a:rPr>
              <a:t>　   </a:t>
            </a:r>
            <a:r>
              <a:rPr lang="ja-JP" altLang="en-US" sz="2000" dirty="0" smtClean="0">
                <a:solidFill>
                  <a:schemeClr val="bg1"/>
                </a:solidFill>
                <a:latin typeface="+mj-ea"/>
                <a:ea typeface="+mj-ea"/>
              </a:rPr>
              <a:t>「堅く守る」</a:t>
            </a:r>
            <a:r>
              <a:rPr lang="ja-JP" altLang="en-US" sz="2000" dirty="0">
                <a:solidFill>
                  <a:schemeClr val="bg1"/>
                </a:solidFill>
                <a:latin typeface="+mj-ea"/>
                <a:ea typeface="+mj-ea"/>
              </a:rPr>
              <a:t>とは</a:t>
            </a:r>
            <a:r>
              <a:rPr lang="ja-JP" altLang="en-US" sz="2000" dirty="0" smtClean="0">
                <a:solidFill>
                  <a:schemeClr val="bg1"/>
                </a:solidFill>
                <a:latin typeface="+mj-ea"/>
                <a:ea typeface="+mj-ea"/>
              </a:rPr>
              <a:t>、「</a:t>
            </a:r>
            <a:r>
              <a:rPr lang="ja-JP" altLang="en-US" sz="2000" dirty="0">
                <a:solidFill>
                  <a:schemeClr val="bg1"/>
                </a:solidFill>
                <a:latin typeface="+mj-ea"/>
                <a:ea typeface="+mj-ea"/>
              </a:rPr>
              <a:t>心に留め見張っている状態」を言います</a:t>
            </a:r>
            <a:r>
              <a:rPr lang="ja-JP" altLang="en-US" sz="2000" dirty="0" smtClean="0">
                <a:solidFill>
                  <a:schemeClr val="bg1"/>
                </a:solidFill>
                <a:latin typeface="+mj-ea"/>
                <a:ea typeface="+mj-ea"/>
              </a:rPr>
              <a:t>。</a:t>
            </a:r>
            <a:endParaRPr lang="en-US" altLang="ja-JP" sz="2000" dirty="0" smtClean="0">
              <a:solidFill>
                <a:schemeClr val="bg1"/>
              </a:solidFill>
              <a:latin typeface="+mj-ea"/>
              <a:ea typeface="+mj-ea"/>
            </a:endParaRPr>
          </a:p>
          <a:p>
            <a:pPr>
              <a:defRPr/>
            </a:pPr>
            <a:r>
              <a:rPr lang="ja-JP" altLang="en-US" sz="2000" dirty="0">
                <a:solidFill>
                  <a:schemeClr val="bg1"/>
                </a:solidFill>
                <a:latin typeface="+mj-ea"/>
                <a:ea typeface="+mj-ea"/>
              </a:rPr>
              <a:t>　</a:t>
            </a:r>
            <a:r>
              <a:rPr lang="ja-JP" altLang="en-US" sz="2000" dirty="0" smtClean="0">
                <a:solidFill>
                  <a:schemeClr val="bg1"/>
                </a:solidFill>
                <a:latin typeface="+mj-ea"/>
                <a:ea typeface="+mj-ea"/>
              </a:rPr>
              <a:t>　　  黙示録</a:t>
            </a:r>
            <a:r>
              <a:rPr lang="ja-JP" altLang="en-US" sz="2000" dirty="0">
                <a:solidFill>
                  <a:schemeClr val="bg1"/>
                </a:solidFill>
                <a:latin typeface="+mj-ea"/>
                <a:ea typeface="+mj-ea"/>
              </a:rPr>
              <a:t>のテーマを理解し、主の大いなる再臨の日を</a:t>
            </a:r>
            <a:r>
              <a:rPr lang="ja-JP" altLang="en-US" sz="2000" dirty="0" smtClean="0">
                <a:solidFill>
                  <a:schemeClr val="bg1"/>
                </a:solidFill>
                <a:latin typeface="+mj-ea"/>
                <a:ea typeface="+mj-ea"/>
              </a:rPr>
              <a:t>待ちましょう！</a:t>
            </a:r>
            <a:endParaRPr lang="en-US" altLang="ja-JP" sz="2000" dirty="0" smtClean="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u="sng" dirty="0" smtClean="0">
                <a:solidFill>
                  <a:schemeClr val="bg1"/>
                </a:solidFill>
                <a:latin typeface="+mj-ea"/>
                <a:ea typeface="+mj-ea"/>
              </a:rPr>
              <a:t>そして再臨の条件であるユダヤ人の民族的回心を祈りつつ、教会としての責務を果たしましょう！</a:t>
            </a:r>
            <a:endParaRPr lang="en-US" altLang="ja-JP" sz="2000" u="sng" dirty="0">
              <a:solidFill>
                <a:schemeClr val="bg1"/>
              </a:solidFill>
              <a:latin typeface="+mj-ea"/>
              <a:ea typeface="+mj-ea"/>
            </a:endParaRPr>
          </a:p>
        </p:txBody>
      </p:sp>
      <p:sp>
        <p:nvSpPr>
          <p:cNvPr id="5" name="テキスト ボックス 4"/>
          <p:cNvSpPr txBox="1"/>
          <p:nvPr/>
        </p:nvSpPr>
        <p:spPr>
          <a:xfrm>
            <a:off x="35350" y="-14670"/>
            <a:ext cx="1208706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黙示録の要点</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166967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89942" y="305925"/>
            <a:ext cx="12087068" cy="1754326"/>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ユダヤ人</a:t>
            </a:r>
            <a:r>
              <a:rPr lang="ja-JP" altLang="en-US" sz="54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のための</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祈り</a:t>
            </a:r>
            <a:endParaRPr lang="en-US" altLang="ja-JP" sz="54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詩編</a:t>
            </a:r>
            <a:r>
              <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122</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endParaRPr lang="en-US" altLang="ja-JP" sz="54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テキスト ボックス 3"/>
          <p:cNvSpPr txBox="1"/>
          <p:nvPr/>
        </p:nvSpPr>
        <p:spPr>
          <a:xfrm>
            <a:off x="645459" y="2279030"/>
            <a:ext cx="10954870" cy="3231654"/>
          </a:xfrm>
          <a:prstGeom prst="rect">
            <a:avLst/>
          </a:prstGeom>
          <a:noFill/>
        </p:spPr>
        <p:txBody>
          <a:bodyPr wrap="square">
            <a:spAutoFit/>
          </a:bodyPr>
          <a:lstStyle/>
          <a:p>
            <a:pPr algn="ct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「エルサレムの平和のために祈れ。</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ct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おまえを愛する人々が栄えるように</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➀この祈りをする人は、祝福される。</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②エルサレムの平和は、メシアの再臨によって成就する。</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③メシアの再臨は、ユダヤ人の救いが前提条件となる。</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④従って、ユダヤ人の救いのために祈ることが重要である。</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448567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4716" y="181790"/>
            <a:ext cx="11668835" cy="6155531"/>
          </a:xfrm>
          <a:prstGeom prst="rect">
            <a:avLst/>
          </a:prstGeom>
          <a:noFill/>
        </p:spPr>
        <p:txBody>
          <a:bodyPr wrap="square">
            <a:spAutoFit/>
          </a:bodyPr>
          <a:lstStyle/>
          <a:p>
            <a:pPr>
              <a:defRPr/>
            </a:pP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48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アウトライン</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「第七の封印」</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「第一のラッパから第四のラッパ」</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「第五のラッパ」</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「第六のラッパ」</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「小さな巻物」</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⑹</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「異邦人の時」</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⑺</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「ふたりの証人の死」</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⑻</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「ふたりの証人の復活」</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⑼</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「第七のラッパ」</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*今回と次回は、過去最多の</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テーマを扱います。少し速度</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UP</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します！</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647045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0"/>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99544" y="966847"/>
            <a:ext cx="11937781" cy="5756682"/>
          </a:xfrm>
          <a:prstGeom prst="rect">
            <a:avLst/>
          </a:prstGeom>
        </p:spPr>
      </p:pic>
      <p:sp>
        <p:nvSpPr>
          <p:cNvPr id="7" name="右大かっこ 6"/>
          <p:cNvSpPr/>
          <p:nvPr/>
        </p:nvSpPr>
        <p:spPr>
          <a:xfrm>
            <a:off x="6337980" y="2786949"/>
            <a:ext cx="288000" cy="936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右大かっこ 17"/>
          <p:cNvSpPr/>
          <p:nvPr/>
        </p:nvSpPr>
        <p:spPr>
          <a:xfrm>
            <a:off x="6337980" y="3891167"/>
            <a:ext cx="288000" cy="1188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角丸四角形 16"/>
          <p:cNvSpPr/>
          <p:nvPr/>
        </p:nvSpPr>
        <p:spPr>
          <a:xfrm>
            <a:off x="6698154" y="2921419"/>
            <a:ext cx="3507163"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5a</a:t>
            </a:r>
            <a:r>
              <a:rPr lang="ja-JP" altLang="en-US" sz="1800" b="1" dirty="0" smtClean="0">
                <a:solidFill>
                  <a:schemeClr val="tx1"/>
                </a:solidFill>
                <a:latin typeface="+mj-ea"/>
                <a:ea typeface="+mj-ea"/>
              </a:rPr>
              <a:t>回</a:t>
            </a:r>
            <a:r>
              <a:rPr lang="en-US" altLang="ja-JP" sz="1800" b="1" dirty="0">
                <a:solidFill>
                  <a:schemeClr val="tx1"/>
                </a:solidFill>
                <a:latin typeface="+mj-ea"/>
              </a:rPr>
              <a:t>8</a:t>
            </a:r>
            <a:r>
              <a:rPr lang="ja-JP" altLang="en-US" sz="1800" b="1" dirty="0">
                <a:solidFill>
                  <a:schemeClr val="tx1"/>
                </a:solidFill>
                <a:latin typeface="+mj-ea"/>
              </a:rPr>
              <a:t>～</a:t>
            </a:r>
            <a:r>
              <a:rPr lang="en-US" altLang="ja-JP" sz="1800" b="1" dirty="0">
                <a:solidFill>
                  <a:schemeClr val="tx1"/>
                </a:solidFill>
                <a:latin typeface="+mj-ea"/>
              </a:rPr>
              <a:t>9</a:t>
            </a:r>
            <a:r>
              <a:rPr lang="ja-JP" altLang="en-US" sz="1800" b="1" dirty="0" smtClean="0">
                <a:solidFill>
                  <a:schemeClr val="tx1"/>
                </a:solidFill>
                <a:latin typeface="+mj-ea"/>
              </a:rPr>
              <a:t>章</a:t>
            </a:r>
            <a:endParaRPr lang="en-US" altLang="ja-JP" sz="1800" b="1" dirty="0">
              <a:solidFill>
                <a:schemeClr val="tx1"/>
              </a:solidFill>
              <a:latin typeface="+mj-ea"/>
              <a:ea typeface="+mj-ea"/>
            </a:endParaRPr>
          </a:p>
          <a:p>
            <a:r>
              <a:rPr lang="ja-JP" altLang="en-US" sz="1800" b="1" dirty="0" smtClean="0">
                <a:solidFill>
                  <a:schemeClr val="tx1"/>
                </a:solidFill>
                <a:latin typeface="+mj-ea"/>
                <a:ea typeface="+mj-ea"/>
              </a:rPr>
              <a:t>　・ラッパの裁き</a:t>
            </a:r>
            <a:endParaRPr lang="ja-JP" altLang="en-US" sz="1800" b="1" dirty="0">
              <a:solidFill>
                <a:schemeClr val="tx1"/>
              </a:solidFill>
              <a:latin typeface="+mj-ea"/>
              <a:ea typeface="+mj-ea"/>
            </a:endParaRPr>
          </a:p>
        </p:txBody>
      </p:sp>
      <p:sp>
        <p:nvSpPr>
          <p:cNvPr id="22" name="テキスト ボックス 21"/>
          <p:cNvSpPr txBox="1"/>
          <p:nvPr/>
        </p:nvSpPr>
        <p:spPr>
          <a:xfrm>
            <a:off x="89930" y="24040"/>
            <a:ext cx="12102070" cy="923330"/>
          </a:xfrm>
          <a:prstGeom prst="rect">
            <a:avLst/>
          </a:prstGeom>
          <a:noFill/>
        </p:spPr>
        <p:txBody>
          <a:bodyPr wrap="square">
            <a:spAutoFit/>
          </a:bodyPr>
          <a:lstStyle/>
          <a:p>
            <a:pP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Ⅲ</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今後学ぶことの展望</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最終回まで</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2" name="角丸四角形 11"/>
          <p:cNvSpPr/>
          <p:nvPr/>
        </p:nvSpPr>
        <p:spPr>
          <a:xfrm>
            <a:off x="6696144" y="4038271"/>
            <a:ext cx="3709612"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5</a:t>
            </a:r>
            <a:r>
              <a:rPr lang="ja-JP" altLang="en-US" sz="1800" b="1" dirty="0" err="1" smtClean="0">
                <a:solidFill>
                  <a:schemeClr val="tx1"/>
                </a:solidFill>
                <a:latin typeface="+mj-ea"/>
                <a:ea typeface="+mj-ea"/>
              </a:rPr>
              <a:t>ｂ</a:t>
            </a:r>
            <a:r>
              <a:rPr lang="ja-JP" altLang="en-US" sz="1800" b="1" dirty="0" smtClean="0">
                <a:solidFill>
                  <a:schemeClr val="tx1"/>
                </a:solidFill>
                <a:latin typeface="+mj-ea"/>
                <a:ea typeface="+mj-ea"/>
              </a:rPr>
              <a:t>回</a:t>
            </a:r>
            <a:r>
              <a:rPr lang="en-US" altLang="ja-JP" sz="1800" b="1" dirty="0">
                <a:solidFill>
                  <a:schemeClr val="tx1"/>
                </a:solidFill>
                <a:latin typeface="+mj-ea"/>
              </a:rPr>
              <a:t>10</a:t>
            </a:r>
            <a:r>
              <a:rPr lang="ja-JP" altLang="en-US" sz="1800" b="1" dirty="0">
                <a:solidFill>
                  <a:schemeClr val="tx1"/>
                </a:solidFill>
                <a:latin typeface="+mj-ea"/>
              </a:rPr>
              <a:t>～</a:t>
            </a:r>
            <a:r>
              <a:rPr lang="en-US" altLang="ja-JP" sz="1800" b="1" dirty="0">
                <a:solidFill>
                  <a:schemeClr val="tx1"/>
                </a:solidFill>
                <a:latin typeface="+mj-ea"/>
              </a:rPr>
              <a:t>11</a:t>
            </a:r>
            <a:r>
              <a:rPr lang="ja-JP" altLang="en-US" sz="1800" b="1" dirty="0" smtClean="0">
                <a:solidFill>
                  <a:schemeClr val="tx1"/>
                </a:solidFill>
                <a:latin typeface="+mj-ea"/>
              </a:rPr>
              <a:t>章</a:t>
            </a:r>
            <a:endParaRPr lang="en-US" altLang="ja-JP" sz="1800" b="1" dirty="0" smtClean="0">
              <a:solidFill>
                <a:schemeClr val="tx1"/>
              </a:solidFill>
              <a:latin typeface="+mj-ea"/>
            </a:endParaRPr>
          </a:p>
          <a:p>
            <a:r>
              <a:rPr lang="ja-JP" altLang="en-US" sz="1800" b="1" dirty="0">
                <a:solidFill>
                  <a:schemeClr val="tx1"/>
                </a:solidFill>
                <a:latin typeface="+mj-ea"/>
                <a:ea typeface="+mj-ea"/>
              </a:rPr>
              <a:t>　</a:t>
            </a:r>
            <a:r>
              <a:rPr lang="ja-JP" altLang="en-US" sz="1800" b="1" dirty="0" smtClean="0">
                <a:solidFill>
                  <a:schemeClr val="tx1"/>
                </a:solidFill>
                <a:latin typeface="+mj-ea"/>
                <a:ea typeface="+mj-ea"/>
              </a:rPr>
              <a:t>・ちょうど中間</a:t>
            </a:r>
            <a:endParaRPr lang="en-US" altLang="ja-JP" sz="1800" b="1" dirty="0" smtClean="0">
              <a:solidFill>
                <a:schemeClr val="tx1"/>
              </a:solidFill>
              <a:latin typeface="+mj-ea"/>
              <a:ea typeface="+mj-ea"/>
            </a:endParaRPr>
          </a:p>
        </p:txBody>
      </p:sp>
      <p:sp>
        <p:nvSpPr>
          <p:cNvPr id="13" name="角丸四角形 12"/>
          <p:cNvSpPr/>
          <p:nvPr/>
        </p:nvSpPr>
        <p:spPr>
          <a:xfrm>
            <a:off x="2619567" y="4731440"/>
            <a:ext cx="3240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b="1" dirty="0" smtClean="0">
                <a:solidFill>
                  <a:schemeClr val="tx1"/>
                </a:solidFill>
                <a:latin typeface="+mj-ea"/>
                <a:ea typeface="+mj-ea"/>
              </a:rPr>
              <a:t>←</a:t>
            </a:r>
            <a:r>
              <a:rPr lang="en-US" altLang="ja-JP" sz="1600" b="1" dirty="0">
                <a:solidFill>
                  <a:schemeClr val="tx1"/>
                </a:solidFill>
                <a:latin typeface="+mj-ea"/>
              </a:rPr>
              <a:t>11</a:t>
            </a:r>
            <a:r>
              <a:rPr lang="ja-JP" altLang="en-US" sz="1600" b="1" dirty="0">
                <a:solidFill>
                  <a:schemeClr val="tx1"/>
                </a:solidFill>
                <a:latin typeface="+mj-ea"/>
              </a:rPr>
              <a:t>：</a:t>
            </a:r>
            <a:r>
              <a:rPr lang="en-US" altLang="ja-JP" sz="1600" b="1" dirty="0">
                <a:solidFill>
                  <a:schemeClr val="tx1"/>
                </a:solidFill>
                <a:latin typeface="+mj-ea"/>
              </a:rPr>
              <a:t>15</a:t>
            </a:r>
            <a:r>
              <a:rPr lang="ja-JP" altLang="en-US" sz="1600" b="1" dirty="0">
                <a:solidFill>
                  <a:schemeClr val="tx1"/>
                </a:solidFill>
                <a:latin typeface="+mj-ea"/>
              </a:rPr>
              <a:t>～</a:t>
            </a:r>
            <a:r>
              <a:rPr lang="en-US" altLang="ja-JP" sz="1600" b="1" dirty="0">
                <a:solidFill>
                  <a:schemeClr val="tx1"/>
                </a:solidFill>
                <a:latin typeface="+mj-ea"/>
              </a:rPr>
              <a:t>11</a:t>
            </a:r>
            <a:r>
              <a:rPr lang="ja-JP" altLang="en-US" sz="1600" b="1" dirty="0">
                <a:solidFill>
                  <a:schemeClr val="tx1"/>
                </a:solidFill>
                <a:latin typeface="+mj-ea"/>
              </a:rPr>
              <a:t>：</a:t>
            </a:r>
            <a:r>
              <a:rPr lang="en-US" altLang="ja-JP" sz="1600" b="1" dirty="0">
                <a:solidFill>
                  <a:schemeClr val="tx1"/>
                </a:solidFill>
                <a:latin typeface="+mj-ea"/>
              </a:rPr>
              <a:t>19</a:t>
            </a:r>
            <a:r>
              <a:rPr lang="ja-JP" altLang="en-US" sz="1600" b="1" dirty="0" smtClean="0">
                <a:solidFill>
                  <a:schemeClr val="tx1"/>
                </a:solidFill>
                <a:latin typeface="+mj-ea"/>
              </a:rPr>
              <a:t>と</a:t>
            </a:r>
            <a:r>
              <a:rPr lang="en-US" altLang="ja-JP" sz="1600" b="1" dirty="0" smtClean="0">
                <a:solidFill>
                  <a:schemeClr val="tx1"/>
                </a:solidFill>
                <a:latin typeface="+mj-ea"/>
              </a:rPr>
              <a:t>15</a:t>
            </a:r>
            <a:r>
              <a:rPr lang="ja-JP" altLang="en-US" sz="1600" b="1" dirty="0">
                <a:solidFill>
                  <a:schemeClr val="tx1"/>
                </a:solidFill>
                <a:latin typeface="+mj-ea"/>
              </a:rPr>
              <a:t>：</a:t>
            </a:r>
            <a:r>
              <a:rPr lang="en-US" altLang="ja-JP" sz="1600" b="1" dirty="0">
                <a:solidFill>
                  <a:schemeClr val="tx1"/>
                </a:solidFill>
                <a:latin typeface="+mj-ea"/>
              </a:rPr>
              <a:t>1</a:t>
            </a:r>
            <a:r>
              <a:rPr lang="ja-JP" altLang="en-US" sz="1600" b="1" dirty="0">
                <a:solidFill>
                  <a:schemeClr val="tx1"/>
                </a:solidFill>
                <a:latin typeface="+mj-ea"/>
              </a:rPr>
              <a:t>が</a:t>
            </a:r>
            <a:r>
              <a:rPr lang="ja-JP" altLang="en-US" sz="1600" b="1" dirty="0" smtClean="0">
                <a:solidFill>
                  <a:schemeClr val="tx1"/>
                </a:solidFill>
                <a:latin typeface="+mj-ea"/>
              </a:rPr>
              <a:t>つながる</a:t>
            </a:r>
            <a:endParaRPr lang="en-US" altLang="ja-JP" sz="1600" b="1" dirty="0" smtClean="0">
              <a:solidFill>
                <a:schemeClr val="tx1"/>
              </a:solidFill>
              <a:latin typeface="+mj-ea"/>
              <a:ea typeface="+mj-ea"/>
            </a:endParaRPr>
          </a:p>
        </p:txBody>
      </p:sp>
      <p:sp>
        <p:nvSpPr>
          <p:cNvPr id="10" name="角丸四角形 9"/>
          <p:cNvSpPr/>
          <p:nvPr/>
        </p:nvSpPr>
        <p:spPr>
          <a:xfrm>
            <a:off x="2533842" y="3417025"/>
            <a:ext cx="2574692"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b="1" dirty="0" smtClean="0">
                <a:solidFill>
                  <a:schemeClr val="tx1"/>
                </a:solidFill>
                <a:latin typeface="+mj-ea"/>
                <a:ea typeface="+mj-ea"/>
              </a:rPr>
              <a:t>←</a:t>
            </a:r>
            <a:r>
              <a:rPr lang="en-US" altLang="ja-JP" sz="1600" b="1" dirty="0" smtClean="0">
                <a:solidFill>
                  <a:schemeClr val="tx1"/>
                </a:solidFill>
                <a:latin typeface="+mj-ea"/>
                <a:ea typeface="+mj-ea"/>
              </a:rPr>
              <a:t>9</a:t>
            </a:r>
            <a:r>
              <a:rPr lang="ja-JP" altLang="en-US" sz="1600" b="1" dirty="0" smtClean="0">
                <a:solidFill>
                  <a:schemeClr val="tx1"/>
                </a:solidFill>
                <a:latin typeface="+mj-ea"/>
                <a:ea typeface="+mj-ea"/>
              </a:rPr>
              <a:t>：</a:t>
            </a:r>
            <a:r>
              <a:rPr lang="en-US" altLang="ja-JP" sz="1600" b="1" dirty="0" smtClean="0">
                <a:solidFill>
                  <a:schemeClr val="tx1"/>
                </a:solidFill>
                <a:latin typeface="+mj-ea"/>
                <a:ea typeface="+mj-ea"/>
              </a:rPr>
              <a:t>21</a:t>
            </a:r>
            <a:r>
              <a:rPr lang="ja-JP" altLang="en-US" sz="1600" b="1" dirty="0" smtClean="0">
                <a:solidFill>
                  <a:schemeClr val="tx1"/>
                </a:solidFill>
                <a:latin typeface="+mj-ea"/>
                <a:ea typeface="+mj-ea"/>
              </a:rPr>
              <a:t>と</a:t>
            </a:r>
            <a:r>
              <a:rPr lang="en-US" altLang="ja-JP" sz="1600" b="1" dirty="0" smtClean="0">
                <a:solidFill>
                  <a:schemeClr val="tx1"/>
                </a:solidFill>
                <a:latin typeface="+mj-ea"/>
                <a:ea typeface="+mj-ea"/>
              </a:rPr>
              <a:t>11</a:t>
            </a:r>
            <a:r>
              <a:rPr lang="ja-JP" altLang="en-US" sz="1600" b="1" dirty="0" smtClean="0">
                <a:solidFill>
                  <a:schemeClr val="tx1"/>
                </a:solidFill>
                <a:latin typeface="+mj-ea"/>
                <a:ea typeface="+mj-ea"/>
              </a:rPr>
              <a:t>：</a:t>
            </a:r>
            <a:r>
              <a:rPr lang="en-US" altLang="ja-JP" sz="1600" b="1" dirty="0" smtClean="0">
                <a:solidFill>
                  <a:schemeClr val="tx1"/>
                </a:solidFill>
                <a:latin typeface="+mj-ea"/>
                <a:ea typeface="+mj-ea"/>
              </a:rPr>
              <a:t>15</a:t>
            </a:r>
            <a:r>
              <a:rPr lang="ja-JP" altLang="en-US" sz="1600" b="1" dirty="0" smtClean="0">
                <a:solidFill>
                  <a:schemeClr val="tx1"/>
                </a:solidFill>
                <a:latin typeface="+mj-ea"/>
                <a:ea typeface="+mj-ea"/>
              </a:rPr>
              <a:t>がつながる</a:t>
            </a:r>
            <a:endParaRPr lang="en-US" altLang="ja-JP" sz="1600" b="1" dirty="0" smtClean="0">
              <a:solidFill>
                <a:schemeClr val="tx1"/>
              </a:solidFill>
              <a:latin typeface="+mj-ea"/>
              <a:ea typeface="+mj-ea"/>
            </a:endParaRPr>
          </a:p>
        </p:txBody>
      </p:sp>
      <p:cxnSp>
        <p:nvCxnSpPr>
          <p:cNvPr id="14" name="カギ線コネクタ 13"/>
          <p:cNvCxnSpPr/>
          <p:nvPr/>
        </p:nvCxnSpPr>
        <p:spPr>
          <a:xfrm rot="10800000" flipV="1">
            <a:off x="2063789" y="4838082"/>
            <a:ext cx="180000" cy="180000"/>
          </a:xfrm>
          <a:prstGeom prst="bentConnector3">
            <a:avLst>
              <a:gd name="adj1"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2289546" y="3670864"/>
            <a:ext cx="95066" cy="11682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6702920" y="3670864"/>
            <a:ext cx="4248000" cy="3091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a:t>
            </a:r>
            <a:r>
              <a:rPr lang="ja-JP" altLang="en-US" sz="1800" b="1" dirty="0" smtClean="0">
                <a:solidFill>
                  <a:schemeClr val="tx1"/>
                </a:solidFill>
                <a:latin typeface="+mj-ea"/>
              </a:rPr>
              <a:t>第</a:t>
            </a:r>
            <a:r>
              <a:rPr lang="en-US" altLang="ja-JP" sz="1800" b="1" dirty="0" smtClean="0">
                <a:solidFill>
                  <a:schemeClr val="tx1"/>
                </a:solidFill>
                <a:latin typeface="+mj-ea"/>
              </a:rPr>
              <a:t>6</a:t>
            </a:r>
            <a:r>
              <a:rPr lang="ja-JP" altLang="en-US" sz="1800" b="1" dirty="0">
                <a:solidFill>
                  <a:schemeClr val="tx1"/>
                </a:solidFill>
                <a:latin typeface="+mj-ea"/>
              </a:rPr>
              <a:t>回</a:t>
            </a:r>
            <a:r>
              <a:rPr lang="en-US" altLang="ja-JP" sz="1800" b="1" dirty="0">
                <a:solidFill>
                  <a:schemeClr val="tx1"/>
                </a:solidFill>
                <a:latin typeface="+mj-ea"/>
              </a:rPr>
              <a:t>(</a:t>
            </a:r>
            <a:r>
              <a:rPr lang="en-US" altLang="ja-JP" sz="1800" b="1" dirty="0" smtClean="0">
                <a:solidFill>
                  <a:schemeClr val="tx1"/>
                </a:solidFill>
                <a:latin typeface="+mj-ea"/>
              </a:rPr>
              <a:t>6/25) 12</a:t>
            </a:r>
            <a:r>
              <a:rPr lang="ja-JP" altLang="en-US" sz="1800" b="1" dirty="0" smtClean="0">
                <a:solidFill>
                  <a:schemeClr val="tx1"/>
                </a:solidFill>
                <a:latin typeface="+mj-ea"/>
              </a:rPr>
              <a:t>～</a:t>
            </a:r>
            <a:r>
              <a:rPr lang="en-US" altLang="ja-JP" sz="1800" b="1" dirty="0" smtClean="0">
                <a:solidFill>
                  <a:schemeClr val="tx1"/>
                </a:solidFill>
                <a:latin typeface="+mj-ea"/>
              </a:rPr>
              <a:t>14</a:t>
            </a:r>
            <a:r>
              <a:rPr lang="ja-JP" altLang="en-US" sz="1800" b="1" dirty="0" smtClean="0">
                <a:solidFill>
                  <a:schemeClr val="tx1"/>
                </a:solidFill>
                <a:latin typeface="+mj-ea"/>
              </a:rPr>
              <a:t>章</a:t>
            </a:r>
            <a:endParaRPr lang="en-US" altLang="ja-JP" sz="1800" b="1" dirty="0" smtClean="0">
              <a:solidFill>
                <a:schemeClr val="tx1"/>
              </a:solidFill>
              <a:latin typeface="+mj-ea"/>
              <a:ea typeface="+mj-ea"/>
            </a:endParaRPr>
          </a:p>
        </p:txBody>
      </p:sp>
      <p:sp>
        <p:nvSpPr>
          <p:cNvPr id="24" name="角丸四角形 23"/>
          <p:cNvSpPr/>
          <p:nvPr/>
        </p:nvSpPr>
        <p:spPr>
          <a:xfrm>
            <a:off x="6738782" y="5195799"/>
            <a:ext cx="2880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8</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(8/27)</a:t>
            </a:r>
            <a:r>
              <a:rPr lang="ja-JP" altLang="en-US" sz="1800" b="1" dirty="0">
                <a:solidFill>
                  <a:schemeClr val="tx1"/>
                </a:solidFill>
                <a:latin typeface="+mj-ea"/>
                <a:ea typeface="+mj-ea"/>
              </a:rPr>
              <a:t> </a:t>
            </a:r>
            <a:endParaRPr lang="en-US" altLang="ja-JP" sz="1800" b="1" dirty="0" smtClean="0">
              <a:solidFill>
                <a:schemeClr val="tx1"/>
              </a:solidFill>
              <a:latin typeface="+mj-ea"/>
              <a:ea typeface="+mj-ea"/>
            </a:endParaRPr>
          </a:p>
        </p:txBody>
      </p:sp>
      <p:sp>
        <p:nvSpPr>
          <p:cNvPr id="25" name="角丸四角形 24"/>
          <p:cNvSpPr/>
          <p:nvPr/>
        </p:nvSpPr>
        <p:spPr>
          <a:xfrm>
            <a:off x="6720853" y="5598830"/>
            <a:ext cx="3528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a:solidFill>
                  <a:schemeClr val="tx1"/>
                </a:solidFill>
                <a:latin typeface="+mj-ea"/>
                <a:ea typeface="+mj-ea"/>
              </a:rPr>
              <a:t>9</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(9/24) 19</a:t>
            </a:r>
            <a:r>
              <a:rPr lang="ja-JP" altLang="en-US" sz="1800" b="1" dirty="0" smtClean="0">
                <a:solidFill>
                  <a:schemeClr val="tx1"/>
                </a:solidFill>
                <a:latin typeface="+mj-ea"/>
                <a:ea typeface="+mj-ea"/>
              </a:rPr>
              <a:t>章</a:t>
            </a:r>
            <a:endParaRPr lang="en-US" altLang="ja-JP" sz="1800" b="1" dirty="0" smtClean="0">
              <a:solidFill>
                <a:schemeClr val="tx1"/>
              </a:solidFill>
              <a:latin typeface="+mj-ea"/>
              <a:ea typeface="+mj-ea"/>
            </a:endParaRPr>
          </a:p>
          <a:p>
            <a:r>
              <a:rPr lang="en-US" altLang="ja-JP" sz="1800" b="1" dirty="0">
                <a:solidFill>
                  <a:schemeClr val="tx1"/>
                </a:solidFill>
                <a:latin typeface="+mj-ea"/>
                <a:ea typeface="+mj-ea"/>
              </a:rPr>
              <a:t> </a:t>
            </a:r>
            <a:r>
              <a:rPr lang="en-US" altLang="ja-JP" sz="1800" b="1" dirty="0" smtClean="0">
                <a:solidFill>
                  <a:schemeClr val="tx1"/>
                </a:solidFill>
                <a:latin typeface="+mj-ea"/>
                <a:ea typeface="+mj-ea"/>
              </a:rPr>
              <a:t>     </a:t>
            </a:r>
            <a:r>
              <a:rPr lang="ja-JP" altLang="en-US" sz="1800" b="1" dirty="0" smtClean="0">
                <a:solidFill>
                  <a:schemeClr val="tx1"/>
                </a:solidFill>
                <a:latin typeface="+mj-ea"/>
              </a:rPr>
              <a:t>第</a:t>
            </a:r>
            <a:r>
              <a:rPr lang="en-US" altLang="ja-JP" sz="1800" b="1" dirty="0" smtClean="0">
                <a:solidFill>
                  <a:schemeClr val="tx1"/>
                </a:solidFill>
                <a:latin typeface="+mj-ea"/>
              </a:rPr>
              <a:t>10</a:t>
            </a:r>
            <a:r>
              <a:rPr lang="ja-JP" altLang="en-US" sz="1800" b="1" dirty="0">
                <a:solidFill>
                  <a:schemeClr val="tx1"/>
                </a:solidFill>
                <a:latin typeface="+mj-ea"/>
              </a:rPr>
              <a:t>回</a:t>
            </a:r>
            <a:r>
              <a:rPr lang="en-US" altLang="ja-JP" sz="1800" b="1" dirty="0">
                <a:solidFill>
                  <a:schemeClr val="tx1"/>
                </a:solidFill>
                <a:latin typeface="+mj-ea"/>
              </a:rPr>
              <a:t>(</a:t>
            </a:r>
            <a:r>
              <a:rPr lang="en-US" altLang="ja-JP" sz="1800" b="1" dirty="0" smtClean="0">
                <a:solidFill>
                  <a:schemeClr val="tx1"/>
                </a:solidFill>
                <a:latin typeface="+mj-ea"/>
              </a:rPr>
              <a:t>10/29) 20</a:t>
            </a:r>
            <a:r>
              <a:rPr lang="ja-JP" altLang="en-US" sz="1800" b="1" dirty="0" smtClean="0">
                <a:solidFill>
                  <a:schemeClr val="tx1"/>
                </a:solidFill>
                <a:latin typeface="+mj-ea"/>
              </a:rPr>
              <a:t>章</a:t>
            </a:r>
            <a:endParaRPr lang="en-US" altLang="ja-JP" sz="1800" b="1" dirty="0">
              <a:solidFill>
                <a:schemeClr val="tx1"/>
              </a:solidFill>
              <a:latin typeface="+mj-ea"/>
            </a:endParaRPr>
          </a:p>
        </p:txBody>
      </p:sp>
      <p:sp>
        <p:nvSpPr>
          <p:cNvPr id="26" name="角丸四角形 25"/>
          <p:cNvSpPr/>
          <p:nvPr/>
        </p:nvSpPr>
        <p:spPr>
          <a:xfrm>
            <a:off x="6756712" y="6083682"/>
            <a:ext cx="3600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a:solidFill>
                  <a:schemeClr val="tx1"/>
                </a:solidFill>
                <a:latin typeface="+mj-ea"/>
                <a:ea typeface="+mj-ea"/>
              </a:rPr>
              <a:t>11</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(11/26) </a:t>
            </a:r>
          </a:p>
        </p:txBody>
      </p:sp>
      <p:sp>
        <p:nvSpPr>
          <p:cNvPr id="27" name="角丸四角形 26"/>
          <p:cNvSpPr/>
          <p:nvPr/>
        </p:nvSpPr>
        <p:spPr>
          <a:xfrm>
            <a:off x="6756712" y="6363095"/>
            <a:ext cx="4428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12</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(12/24)</a:t>
            </a:r>
            <a:r>
              <a:rPr lang="ja-JP" altLang="en-US" sz="1800" b="1" dirty="0">
                <a:solidFill>
                  <a:schemeClr val="tx1"/>
                </a:solidFill>
                <a:latin typeface="+mj-ea"/>
                <a:ea typeface="+mj-ea"/>
              </a:rPr>
              <a:t> </a:t>
            </a:r>
            <a:endParaRPr lang="en-US" altLang="ja-JP" sz="1800" b="1" dirty="0" smtClean="0">
              <a:solidFill>
                <a:schemeClr val="tx1"/>
              </a:solidFill>
              <a:latin typeface="+mj-ea"/>
              <a:ea typeface="+mj-ea"/>
            </a:endParaRPr>
          </a:p>
        </p:txBody>
      </p:sp>
      <p:sp>
        <p:nvSpPr>
          <p:cNvPr id="28" name="右大かっこ 27"/>
          <p:cNvSpPr/>
          <p:nvPr/>
        </p:nvSpPr>
        <p:spPr>
          <a:xfrm>
            <a:off x="6421095" y="5461927"/>
            <a:ext cx="216000" cy="648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角丸四角形 28"/>
          <p:cNvSpPr/>
          <p:nvPr/>
        </p:nvSpPr>
        <p:spPr>
          <a:xfrm>
            <a:off x="6747747" y="4952815"/>
            <a:ext cx="4104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7</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(7/16) </a:t>
            </a:r>
          </a:p>
        </p:txBody>
      </p:sp>
    </p:spTree>
    <p:extLst>
      <p:ext uri="{BB962C8B-B14F-4D97-AF65-F5344CB8AC3E}">
        <p14:creationId xmlns:p14="http://schemas.microsoft.com/office/powerpoint/2010/main" val="3121547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482187" y="60545"/>
            <a:ext cx="11529933" cy="4801314"/>
          </a:xfrm>
          <a:prstGeom prst="rect">
            <a:avLst/>
          </a:prstGeom>
          <a:noFill/>
        </p:spPr>
        <p:txBody>
          <a:bodyPr wrap="square">
            <a:spAutoFit/>
          </a:bodyPr>
          <a:lstStyle/>
          <a:p>
            <a:pP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結論：完璧なる神のご計画</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与えられた時</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⑵試練や困難にある、大きくて偉大な目的</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⑶人が悔い改める条件とは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⑷黙示録の内容を理解したなら</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⑸神の小羊と再び捧げるユダヤ人の犠牲の動物</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⑹神の御手にあるクリスチャンの命</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⑺ユダヤ人のリバイバルがエルサレムから始まる。</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338754" y="5270761"/>
            <a:ext cx="11697324" cy="1077218"/>
          </a:xfrm>
          <a:prstGeom prst="rect">
            <a:avLst/>
          </a:prstGeom>
          <a:noFill/>
        </p:spPr>
        <p:txBody>
          <a:bodyPr wrap="square">
            <a:spAutoFit/>
          </a:bodyPr>
          <a:lstStyle/>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このメッセージは、ラッパの裁きと大患難時代の</a:t>
            </a:r>
            <a:endParaRPr lang="en-US" altLang="ja-JP"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ちょうど中間に起こる出来事について学ぼうとするものである。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877082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63552" y="1248507"/>
            <a:ext cx="8424936" cy="1200329"/>
          </a:xfrm>
          <a:prstGeom prst="rect">
            <a:avLst/>
          </a:prstGeom>
          <a:noFill/>
        </p:spPr>
        <p:txBody>
          <a:bodyPr wrap="square">
            <a:spAutoFit/>
          </a:bodyPr>
          <a:lstStyle/>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ここからが本論！</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495600" y="3315309"/>
            <a:ext cx="7113240" cy="1200329"/>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66239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2044094"/>
            <a:ext cx="12177008" cy="2308324"/>
          </a:xfrm>
          <a:prstGeom prst="rect">
            <a:avLst/>
          </a:prstGeom>
          <a:noFill/>
        </p:spPr>
        <p:txBody>
          <a:bodyPr wrap="square">
            <a:spAutoFit/>
          </a:bodyPr>
          <a:lstStyle/>
          <a:p>
            <a:pPr algn="ctr">
              <a:defRPr/>
            </a:pP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ラッパの裁き</a:t>
            </a: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7107458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420471" y="158293"/>
            <a:ext cx="7337533" cy="6529378"/>
          </a:xfrm>
          <a:prstGeom prst="rect">
            <a:avLst/>
          </a:prstGeom>
        </p:spPr>
      </p:pic>
      <p:sp>
        <p:nvSpPr>
          <p:cNvPr id="11" name="星 5 10"/>
          <p:cNvSpPr/>
          <p:nvPr/>
        </p:nvSpPr>
        <p:spPr>
          <a:xfrm>
            <a:off x="2438856" y="2075210"/>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4172800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49566"/>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541380" y="2643013"/>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02922" y="37234"/>
            <a:ext cx="11952000" cy="2609538"/>
          </a:xfrm>
          <a:prstGeom prst="rect">
            <a:avLst/>
          </a:prstGeom>
        </p:spPr>
      </p:pic>
      <p:sp>
        <p:nvSpPr>
          <p:cNvPr id="203" name="角丸四角形 202"/>
          <p:cNvSpPr/>
          <p:nvPr/>
        </p:nvSpPr>
        <p:spPr>
          <a:xfrm>
            <a:off x="4374071" y="74324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185"/>
          <p:cNvSpPr/>
          <p:nvPr/>
        </p:nvSpPr>
        <p:spPr>
          <a:xfrm>
            <a:off x="3047790" y="345635"/>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459502" y="2053884"/>
            <a:ext cx="324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p:cNvSpPr/>
          <p:nvPr/>
        </p:nvSpPr>
        <p:spPr>
          <a:xfrm>
            <a:off x="520666" y="2390537"/>
            <a:ext cx="836417"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85313"/>
            <a:ext cx="0" cy="442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31343"/>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46572"/>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98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92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948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9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9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998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202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2048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8412" y="3993517"/>
            <a:ext cx="1440000" cy="246221"/>
          </a:xfrm>
          <a:prstGeom prst="rect">
            <a:avLst/>
          </a:prstGeom>
          <a:noFill/>
        </p:spPr>
        <p:txBody>
          <a:bodyPr wrap="square">
            <a:spAutoFit/>
          </a:bodyPr>
          <a:lstStyle/>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a:t>
            </a:r>
            <a:endParaRPr lang="en-US" altLang="ja-JP" sz="1000" b="1"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0" name="テキスト ボックス 79"/>
          <p:cNvSpPr txBox="1"/>
          <p:nvPr/>
        </p:nvSpPr>
        <p:spPr>
          <a:xfrm>
            <a:off x="7944677" y="3175481"/>
            <a:ext cx="1044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831666" y="4300860"/>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42332"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地震で都</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1/10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　</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7000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a:t>
            </a:r>
            <a:r>
              <a:rPr lang="ja-JP" altLang="en-US" sz="1050" dirty="0">
                <a:latin typeface="ＭＳ Ｐゴシック" panose="020B0600070205080204" pitchFamily="50" charset="-128"/>
                <a:cs typeface="メイリオ" panose="020B0604030504040204" pitchFamily="50" charset="-128"/>
              </a:rPr>
              <a:t>死亡→恐れ・悔い改め</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44991"/>
            <a:ext cx="0" cy="298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09646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3902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3"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53659"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人口</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983355" y="3027"/>
            <a:ext cx="3708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0640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06209"/>
            <a:ext cx="1008000"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2" name="テキスト ボックス 171"/>
          <p:cNvSpPr txBox="1"/>
          <p:nvPr/>
        </p:nvSpPr>
        <p:spPr>
          <a:xfrm>
            <a:off x="1493926" y="3993517"/>
            <a:ext cx="2304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エルサレムで</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年半</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預言</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90389"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41832" y="4590778"/>
            <a:ext cx="4212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さらされた死体</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三日半</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→復活（第</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のヨナのしるし</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→昇天</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大患難時代の最後に起こるユダヤ人の民族的救いの前奏曲</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1" name="カギ線コネクタ 20"/>
          <p:cNvCxnSpPr/>
          <p:nvPr/>
        </p:nvCxnSpPr>
        <p:spPr>
          <a:xfrm flipV="1">
            <a:off x="5567690" y="3894386"/>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057213"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887664"/>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8995506"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47103" y="437792"/>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1261884"/>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6" name="テキスト ボックス 195"/>
          <p:cNvSpPr txBox="1"/>
          <p:nvPr/>
        </p:nvSpPr>
        <p:spPr>
          <a:xfrm>
            <a:off x="4945113" y="65759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199205" y="4468164"/>
            <a:ext cx="360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7" name="直線コネクタ 176"/>
          <p:cNvCxnSpPr/>
          <p:nvPr/>
        </p:nvCxnSpPr>
        <p:spPr>
          <a:xfrm>
            <a:off x="5611604" y="-2237"/>
            <a:ext cx="0" cy="6840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16211"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9" name="テキスト ボックス 22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0" name="テキスト ボックス 22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1" name="テキスト ボックス 230"/>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2" name="テキスト ボックス 231"/>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3" name="テキスト ボックス 232"/>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4" name="テキスト ボックス 233"/>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テキスト ボックス 234"/>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6" name="テキスト ボックス 235"/>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37" name="右中かっこ 236"/>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8" name="角丸四角形 23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9" name="角丸四角形 23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40" name="図 239"/>
          <p:cNvPicPr>
            <a:picLocks noChangeAspect="1"/>
          </p:cNvPicPr>
          <p:nvPr/>
        </p:nvPicPr>
        <p:blipFill>
          <a:blip r:embed="rId4"/>
          <a:stretch>
            <a:fillRect/>
          </a:stretch>
        </p:blipFill>
        <p:spPr>
          <a:xfrm>
            <a:off x="115066" y="42836"/>
            <a:ext cx="1260000" cy="295714"/>
          </a:xfrm>
          <a:prstGeom prst="rect">
            <a:avLst/>
          </a:prstGeom>
        </p:spPr>
      </p:pic>
      <p:pic>
        <p:nvPicPr>
          <p:cNvPr id="241" name="図 240"/>
          <p:cNvPicPr>
            <a:picLocks noChangeAspect="1"/>
          </p:cNvPicPr>
          <p:nvPr/>
        </p:nvPicPr>
        <p:blipFill>
          <a:blip r:embed="rId4"/>
          <a:stretch>
            <a:fillRect/>
          </a:stretch>
        </p:blipFill>
        <p:spPr>
          <a:xfrm>
            <a:off x="115066" y="42836"/>
            <a:ext cx="1260000" cy="295714"/>
          </a:xfrm>
          <a:prstGeom prst="rect">
            <a:avLst/>
          </a:prstGeom>
        </p:spPr>
      </p:pic>
      <p:sp>
        <p:nvSpPr>
          <p:cNvPr id="242" name="テキスト ボックス 241"/>
          <p:cNvSpPr txBox="1"/>
          <p:nvPr/>
        </p:nvSpPr>
        <p:spPr>
          <a:xfrm>
            <a:off x="61288" y="158017"/>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3" name="テキスト ボックス 242"/>
          <p:cNvSpPr txBox="1"/>
          <p:nvPr/>
        </p:nvSpPr>
        <p:spPr>
          <a:xfrm>
            <a:off x="-8620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4" name="テキスト ボックス 243"/>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5" name="テキスト ボックス 244"/>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246" name="テキスト ボックス 245"/>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7" name="テキスト ボックス 246"/>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8" name="テキスト ボックス 247"/>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9" name="テキスト ボックス 248"/>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0" name="テキスト ボックス 249"/>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51" name="直線コネクタ 250"/>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53" name="テキスト ボックス 252"/>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4" name="テキスト ボックス 253"/>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5" name="テキスト ボックス 254"/>
          <p:cNvSpPr txBox="1"/>
          <p:nvPr/>
        </p:nvSpPr>
        <p:spPr>
          <a:xfrm>
            <a:off x="4762934" y="200603"/>
            <a:ext cx="2088000" cy="216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時代のイスラエル（幻）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6" name="テキスト ボックス 255"/>
          <p:cNvSpPr txBox="1"/>
          <p:nvPr/>
        </p:nvSpPr>
        <p:spPr>
          <a:xfrm>
            <a:off x="5706905"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7" name="テキスト ボックス 256"/>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8" name="テキスト ボックス 257"/>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3" name="テキスト ボックス 222"/>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4" name="テキスト ボックス 223"/>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526906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7" name="テキスト ボックス 216"/>
          <p:cNvSpPr txBox="1"/>
          <p:nvPr/>
        </p:nvSpPr>
        <p:spPr>
          <a:xfrm>
            <a:off x="5106262" y="1308991"/>
            <a:ext cx="1008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9" name="テキスト ボックス 218"/>
          <p:cNvSpPr txBox="1"/>
          <p:nvPr/>
        </p:nvSpPr>
        <p:spPr>
          <a:xfrm>
            <a:off x="446496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0" name="テキスト ボックス 219"/>
          <p:cNvSpPr txBox="1"/>
          <p:nvPr/>
        </p:nvSpPr>
        <p:spPr>
          <a:xfrm>
            <a:off x="4804361" y="983544"/>
            <a:ext cx="1643034"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3" name="テキスト ボックス 212"/>
          <p:cNvSpPr txBox="1"/>
          <p:nvPr/>
        </p:nvSpPr>
        <p:spPr>
          <a:xfrm>
            <a:off x="4377926" y="3489039"/>
            <a:ext cx="201600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4" name="テキスト ボックス 2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5" name="テキスト ボックス 21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94" name="テキスト ボックス 193"/>
          <p:cNvSpPr txBox="1"/>
          <p:nvPr/>
        </p:nvSpPr>
        <p:spPr>
          <a:xfrm>
            <a:off x="4262670" y="331144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テキスト ボックス 210"/>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1" name="テキスト ボックス 190"/>
          <p:cNvSpPr txBox="1"/>
          <p:nvPr/>
        </p:nvSpPr>
        <p:spPr>
          <a:xfrm>
            <a:off x="2883210" y="2601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2" name="テキスト ボックス 191"/>
          <p:cNvSpPr txBox="1"/>
          <p:nvPr/>
        </p:nvSpPr>
        <p:spPr>
          <a:xfrm>
            <a:off x="3223542" y="2778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3" name="テキスト ボックス 192"/>
          <p:cNvSpPr txBox="1"/>
          <p:nvPr/>
        </p:nvSpPr>
        <p:spPr>
          <a:xfrm>
            <a:off x="3555822" y="2956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5" name="テキスト ボックス 204"/>
          <p:cNvSpPr txBox="1"/>
          <p:nvPr/>
        </p:nvSpPr>
        <p:spPr>
          <a:xfrm>
            <a:off x="3888102" y="3133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1" name="テキスト ボックス 220"/>
          <p:cNvSpPr txBox="1"/>
          <p:nvPr/>
        </p:nvSpPr>
        <p:spPr>
          <a:xfrm>
            <a:off x="259032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954162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434715" y="226378"/>
            <a:ext cx="11467475" cy="6124754"/>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神戸元町聖書フォーラム</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クレイ聖書解説コレクション</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「ヨハネの黙示録」講</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解メッセージ</a:t>
            </a:r>
            <a:endPar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2016/5/28(</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227161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19953" y="658000"/>
            <a:ext cx="11403106" cy="6001643"/>
          </a:xfrm>
          <a:prstGeom prst="rect">
            <a:avLst/>
          </a:prstGeom>
          <a:noFill/>
        </p:spPr>
        <p:txBody>
          <a:bodyPr wrap="square">
            <a:spAutoFit/>
          </a:bodyPr>
          <a:lstStyle/>
          <a:p>
            <a:pPr>
              <a:defRPr/>
            </a:pP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小羊が第七の封印を解いたとき、</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天に半時間ばかり静けさ</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があった。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それから私は、神の御前に立つ七人の御使いを見た。　彼らに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七つのラッパ</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が与えられた。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また、もうひとりの御使いが出て来て、金の香炉を持って祭壇のところに立った。　彼にたくさんの香が与えられた。　すべての聖徒の祈りとともに、御座の前にある金の祭壇の上にささげるためであった。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香の煙は、聖徒たちの祈りとともに、御使いの手から神の御前に立ち上った。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それから、御使いは、その香炉を取り、祭壇の火でそれを満たしてから、地に投げつけた。　すると、雷鳴と声と</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いなずまと</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地震が起こった。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すると、</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七つのラッパ</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を持っていた</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七人の御使いはラッパ</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を吹く用意をした。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74234"/>
            <a:ext cx="12014578" cy="646331"/>
          </a:xfrm>
          <a:prstGeom prst="rect">
            <a:avLst/>
          </a:prstGeom>
          <a:noFill/>
        </p:spPr>
        <p:txBody>
          <a:bodyPr wrap="square">
            <a:spAutoFit/>
          </a:bodyPr>
          <a:lstStyle/>
          <a:p>
            <a:pPr lvl="0">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「第七の封印」</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793978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359118" y="111698"/>
            <a:ext cx="7387519" cy="6558043"/>
          </a:xfrm>
          <a:prstGeom prst="rect">
            <a:avLst/>
          </a:prstGeom>
        </p:spPr>
      </p:pic>
      <p:sp>
        <p:nvSpPr>
          <p:cNvPr id="11" name="星 5 10"/>
          <p:cNvSpPr/>
          <p:nvPr/>
        </p:nvSpPr>
        <p:spPr>
          <a:xfrm>
            <a:off x="2359118" y="2311507"/>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2500567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49566"/>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168515" y="2663040"/>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角丸四角形 198"/>
          <p:cNvSpPr/>
          <p:nvPr/>
        </p:nvSpPr>
        <p:spPr>
          <a:xfrm>
            <a:off x="3548381" y="2824539"/>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541380" y="2643013"/>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a:xfrm>
            <a:off x="4173913" y="3177107"/>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角丸四角形 196"/>
          <p:cNvSpPr/>
          <p:nvPr/>
        </p:nvSpPr>
        <p:spPr>
          <a:xfrm>
            <a:off x="3912329" y="299741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02922" y="37234"/>
            <a:ext cx="11952000" cy="2609538"/>
          </a:xfrm>
          <a:prstGeom prst="rect">
            <a:avLst/>
          </a:prstGeom>
        </p:spPr>
      </p:pic>
      <p:sp>
        <p:nvSpPr>
          <p:cNvPr id="202" name="角丸四角形 201"/>
          <p:cNvSpPr/>
          <p:nvPr/>
        </p:nvSpPr>
        <p:spPr>
          <a:xfrm>
            <a:off x="3471043" y="2351408"/>
            <a:ext cx="1368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4374071" y="74324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185"/>
          <p:cNvSpPr/>
          <p:nvPr/>
        </p:nvSpPr>
        <p:spPr>
          <a:xfrm>
            <a:off x="3047790" y="345635"/>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459502" y="2053884"/>
            <a:ext cx="324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p:cNvSpPr/>
          <p:nvPr/>
        </p:nvSpPr>
        <p:spPr>
          <a:xfrm>
            <a:off x="520666" y="2390537"/>
            <a:ext cx="836417"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85313"/>
            <a:ext cx="0" cy="442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31343"/>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46572"/>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601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23542" y="2778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56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133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98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92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948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9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9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998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202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2048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8412" y="3993517"/>
            <a:ext cx="1440000" cy="246221"/>
          </a:xfrm>
          <a:prstGeom prst="rect">
            <a:avLst/>
          </a:prstGeom>
          <a:noFill/>
        </p:spPr>
        <p:txBody>
          <a:bodyPr wrap="square">
            <a:spAutoFit/>
          </a:bodyPr>
          <a:lstStyle/>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a:t>
            </a:r>
            <a:endParaRPr lang="en-US" altLang="ja-JP" sz="1000" b="1"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0" name="テキスト ボックス 79"/>
          <p:cNvSpPr txBox="1"/>
          <p:nvPr/>
        </p:nvSpPr>
        <p:spPr>
          <a:xfrm>
            <a:off x="7944677" y="3175481"/>
            <a:ext cx="1044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831666" y="4300860"/>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42332"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地震で都</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1/10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　</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7000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a:t>
            </a:r>
            <a:r>
              <a:rPr lang="ja-JP" altLang="en-US" sz="1050" dirty="0">
                <a:latin typeface="ＭＳ Ｐゴシック" panose="020B0600070205080204" pitchFamily="50" charset="-128"/>
                <a:cs typeface="メイリオ" panose="020B0604030504040204" pitchFamily="50" charset="-128"/>
              </a:rPr>
              <a:t>死亡→恐れ・悔い改め</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44991"/>
            <a:ext cx="0" cy="298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3902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3"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53659"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人口</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983355" y="3027"/>
            <a:ext cx="3708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0640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06209"/>
            <a:ext cx="1008000"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2" name="テキスト ボックス 171"/>
          <p:cNvSpPr txBox="1"/>
          <p:nvPr/>
        </p:nvSpPr>
        <p:spPr>
          <a:xfrm>
            <a:off x="1493926" y="3993517"/>
            <a:ext cx="2304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エルサレムで</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年半</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預言</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90389"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41832" y="4590778"/>
            <a:ext cx="4212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さらされた死体</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三日半</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→復活（第</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のヨナのしるし</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→昇天</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大患難時代の最後に起こるユダヤ人の民族的救いの前奏曲</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1" name="カギ線コネクタ 20"/>
          <p:cNvCxnSpPr/>
          <p:nvPr/>
        </p:nvCxnSpPr>
        <p:spPr>
          <a:xfrm flipV="1">
            <a:off x="5567690" y="3894386"/>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057213"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887664"/>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8995506"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47103" y="437792"/>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1261884"/>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6" name="テキスト ボックス 195"/>
          <p:cNvSpPr txBox="1"/>
          <p:nvPr/>
        </p:nvSpPr>
        <p:spPr>
          <a:xfrm>
            <a:off x="4945113" y="65759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199205" y="4468164"/>
            <a:ext cx="360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7" name="直線コネクタ 176"/>
          <p:cNvCxnSpPr/>
          <p:nvPr/>
        </p:nvCxnSpPr>
        <p:spPr>
          <a:xfrm>
            <a:off x="5611604" y="-2237"/>
            <a:ext cx="0" cy="6840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16211"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9" name="テキスト ボックス 22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0" name="テキスト ボックス 22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1" name="テキスト ボックス 230"/>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2" name="テキスト ボックス 231"/>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3" name="テキスト ボックス 232"/>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4" name="テキスト ボックス 233"/>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テキスト ボックス 234"/>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6" name="テキスト ボックス 235"/>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37" name="右中かっこ 236"/>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8" name="角丸四角形 23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9" name="角丸四角形 23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40" name="図 239"/>
          <p:cNvPicPr>
            <a:picLocks noChangeAspect="1"/>
          </p:cNvPicPr>
          <p:nvPr/>
        </p:nvPicPr>
        <p:blipFill>
          <a:blip r:embed="rId4"/>
          <a:stretch>
            <a:fillRect/>
          </a:stretch>
        </p:blipFill>
        <p:spPr>
          <a:xfrm>
            <a:off x="115066" y="42836"/>
            <a:ext cx="1260000" cy="295714"/>
          </a:xfrm>
          <a:prstGeom prst="rect">
            <a:avLst/>
          </a:prstGeom>
        </p:spPr>
      </p:pic>
      <p:pic>
        <p:nvPicPr>
          <p:cNvPr id="241" name="図 240"/>
          <p:cNvPicPr>
            <a:picLocks noChangeAspect="1"/>
          </p:cNvPicPr>
          <p:nvPr/>
        </p:nvPicPr>
        <p:blipFill>
          <a:blip r:embed="rId4"/>
          <a:stretch>
            <a:fillRect/>
          </a:stretch>
        </p:blipFill>
        <p:spPr>
          <a:xfrm>
            <a:off x="115066" y="42836"/>
            <a:ext cx="1260000" cy="295714"/>
          </a:xfrm>
          <a:prstGeom prst="rect">
            <a:avLst/>
          </a:prstGeom>
        </p:spPr>
      </p:pic>
      <p:sp>
        <p:nvSpPr>
          <p:cNvPr id="242" name="テキスト ボックス 241"/>
          <p:cNvSpPr txBox="1"/>
          <p:nvPr/>
        </p:nvSpPr>
        <p:spPr>
          <a:xfrm>
            <a:off x="61288" y="158017"/>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3" name="テキスト ボックス 242"/>
          <p:cNvSpPr txBox="1"/>
          <p:nvPr/>
        </p:nvSpPr>
        <p:spPr>
          <a:xfrm>
            <a:off x="-8620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4" name="テキスト ボックス 243"/>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5" name="テキスト ボックス 244"/>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246" name="テキスト ボックス 245"/>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7" name="テキスト ボックス 246"/>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8" name="テキスト ボックス 247"/>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9" name="テキスト ボックス 248"/>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0" name="テキスト ボックス 249"/>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51" name="直線コネクタ 250"/>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53" name="テキスト ボックス 252"/>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4" name="テキスト ボックス 253"/>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5" name="テキスト ボックス 254"/>
          <p:cNvSpPr txBox="1"/>
          <p:nvPr/>
        </p:nvSpPr>
        <p:spPr>
          <a:xfrm>
            <a:off x="4762934" y="200603"/>
            <a:ext cx="2088000" cy="216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時代のイスラエル（幻）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6" name="テキスト ボックス 255"/>
          <p:cNvSpPr txBox="1"/>
          <p:nvPr/>
        </p:nvSpPr>
        <p:spPr>
          <a:xfrm>
            <a:off x="5706905"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7" name="テキスト ボックス 256"/>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8" name="テキスト ボックス 257"/>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3" name="テキスト ボックス 222"/>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4" name="テキスト ボックス 223"/>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526906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7" name="テキスト ボックス 216"/>
          <p:cNvSpPr txBox="1"/>
          <p:nvPr/>
        </p:nvSpPr>
        <p:spPr>
          <a:xfrm>
            <a:off x="5106262" y="1308991"/>
            <a:ext cx="1008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9" name="テキスト ボックス 218"/>
          <p:cNvSpPr txBox="1"/>
          <p:nvPr/>
        </p:nvSpPr>
        <p:spPr>
          <a:xfrm>
            <a:off x="446496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0" name="テキスト ボックス 219"/>
          <p:cNvSpPr txBox="1"/>
          <p:nvPr/>
        </p:nvSpPr>
        <p:spPr>
          <a:xfrm>
            <a:off x="4804361" y="983544"/>
            <a:ext cx="1643034"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3" name="テキスト ボックス 212"/>
          <p:cNvSpPr txBox="1"/>
          <p:nvPr/>
        </p:nvSpPr>
        <p:spPr>
          <a:xfrm>
            <a:off x="4377926" y="3489039"/>
            <a:ext cx="201600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4" name="テキスト ボックス 2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5" name="テキスト ボックス 21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94" name="テキスト ボックス 193"/>
          <p:cNvSpPr txBox="1"/>
          <p:nvPr/>
        </p:nvSpPr>
        <p:spPr>
          <a:xfrm>
            <a:off x="4262670" y="331144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テキスト ボックス 210"/>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2" name="テキスト ボックス 21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004354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1334" y="729722"/>
            <a:ext cx="10890913" cy="2769989"/>
          </a:xfrm>
          <a:prstGeom prst="rect">
            <a:avLst/>
          </a:prstGeom>
          <a:noFill/>
        </p:spPr>
        <p:txBody>
          <a:bodyPr wrap="square">
            <a:spAutoFit/>
          </a:bodyPr>
          <a:lstStyle/>
          <a:p>
            <a:pPr algn="ct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のラッパ（</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8</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7</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endParaRPr lang="ja-JP" altLang="ja-JP" sz="10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8:7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第一の御使いがラッパを吹き鳴らした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すると、血の混じった雹と火とが現われ、地上に投げられた。　そして地上の三分の一が焼け、木の三分の一も焼け、青草が全部焼けてしまった。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74234"/>
            <a:ext cx="12014578" cy="646331"/>
          </a:xfrm>
          <a:prstGeom prst="rect">
            <a:avLst/>
          </a:prstGeom>
          <a:noFill/>
        </p:spPr>
        <p:txBody>
          <a:bodyPr wrap="square">
            <a:spAutoFit/>
          </a:bodyPr>
          <a:lstStyle/>
          <a:p>
            <a:pPr lvl="0">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「第一のラッパから第四のラッパまで」</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571334" y="3466100"/>
            <a:ext cx="11190359" cy="3262432"/>
          </a:xfrm>
          <a:prstGeom prst="rect">
            <a:avLst/>
          </a:prstGeom>
          <a:noFill/>
        </p:spPr>
        <p:txBody>
          <a:bodyPr wrap="square">
            <a:spAutoFit/>
          </a:bodyPr>
          <a:lstStyle/>
          <a:p>
            <a:pPr algn="ct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のラッパ（</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8</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8-9</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endParaRPr lang="ja-JP" altLang="ja-JP" sz="10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8:8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第二の御使いがラッパを吹き鳴らした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すると、火の燃えている大きな山のようなものが、海に投げ込まれた。　そして海の三分の一が血となった。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すると、海の中にいた、いのちのあるものの三分の一が死に、舟の三分の一も打ちこわされた。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925276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0"/>
            <a:ext cx="12192000" cy="7057317"/>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36895" y="175504"/>
            <a:ext cx="10890913" cy="3754874"/>
          </a:xfrm>
          <a:prstGeom prst="rect">
            <a:avLst/>
          </a:prstGeom>
          <a:noFill/>
        </p:spPr>
        <p:txBody>
          <a:bodyPr wrap="square">
            <a:spAutoFit/>
          </a:bodyPr>
          <a:lstStyle/>
          <a:p>
            <a:pPr algn="ct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のラッパ（</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8</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10-11</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endParaRPr lang="ja-JP" altLang="ja-JP" sz="10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8:10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第三の御使いがラッパを吹き鳴らした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すると、たいまつのように燃えている大きな星が天から落ちて来て、川々の三分の一とその水源に落ちた。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8:11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この星の名は苦</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よ</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もぎと呼ばれ、川の水の三分の一は苦よもぎのようになった。　水が苦くなったので、その水のために多くの人が死んだ。</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349960" y="3891317"/>
            <a:ext cx="11357209" cy="2769989"/>
          </a:xfrm>
          <a:prstGeom prst="rect">
            <a:avLst/>
          </a:prstGeom>
          <a:noFill/>
        </p:spPr>
        <p:txBody>
          <a:bodyPr wrap="square">
            <a:spAutoFit/>
          </a:bodyPr>
          <a:lstStyle/>
          <a:p>
            <a:pPr algn="ct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4</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のラッパ（</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8</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12</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endParaRPr lang="ja-JP" altLang="ja-JP" sz="10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8:12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第四の御使いがラッパを吹き鳴らした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すると、太陽の三分の一と、月の三分の一と、星の三分の一とが打たれたので、三分の一は暗くなり、昼の三分の一は光を失い、また夜も同様であった。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062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403747" y="385058"/>
            <a:ext cx="11357209" cy="2769989"/>
          </a:xfrm>
          <a:prstGeom prst="rect">
            <a:avLst/>
          </a:prstGeom>
          <a:noFill/>
        </p:spPr>
        <p:txBody>
          <a:bodyPr wrap="square">
            <a:spAutoFit/>
          </a:bodyPr>
          <a:lstStyle/>
          <a:p>
            <a:pPr algn="ct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5</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7</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のラッパへの前奏曲（</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8</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13</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endParaRPr lang="ja-JP" altLang="ja-JP" sz="10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8:13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また私は見た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一羽</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のわしが中天を飛びながら、大声で言うのを聞いた。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わざわいが来る。　わざわいが、わざわいが来る。　地に住む人々に。　あと三人の御使いがラッパを吹き鳴らそうとしている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288865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2044094"/>
            <a:ext cx="12177008" cy="2308324"/>
          </a:xfrm>
          <a:prstGeom prst="rect">
            <a:avLst/>
          </a:prstGeom>
          <a:noFill/>
        </p:spPr>
        <p:txBody>
          <a:bodyPr wrap="square">
            <a:spAutoFit/>
          </a:bodyPr>
          <a:lstStyle/>
          <a:p>
            <a:pPr algn="ctr">
              <a:defRPr/>
            </a:pP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ラッパの裁き</a:t>
            </a: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226082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474258" y="123338"/>
            <a:ext cx="7231285" cy="6600191"/>
          </a:xfrm>
          <a:prstGeom prst="rect">
            <a:avLst/>
          </a:prstGeom>
        </p:spPr>
      </p:pic>
      <p:sp>
        <p:nvSpPr>
          <p:cNvPr id="11" name="星 5 10"/>
          <p:cNvSpPr/>
          <p:nvPr/>
        </p:nvSpPr>
        <p:spPr>
          <a:xfrm>
            <a:off x="2474998" y="2562257"/>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592849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49566"/>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角丸四角形 209"/>
          <p:cNvSpPr/>
          <p:nvPr/>
        </p:nvSpPr>
        <p:spPr>
          <a:xfrm>
            <a:off x="4470444" y="6614439"/>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角丸四角形 205"/>
          <p:cNvSpPr/>
          <p:nvPr/>
        </p:nvSpPr>
        <p:spPr>
          <a:xfrm>
            <a:off x="4494628" y="3361354"/>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168515" y="2663040"/>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角丸四角形 198"/>
          <p:cNvSpPr/>
          <p:nvPr/>
        </p:nvSpPr>
        <p:spPr>
          <a:xfrm>
            <a:off x="3548381" y="2824539"/>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541380" y="2643013"/>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a:xfrm>
            <a:off x="4173913" y="3177107"/>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角丸四角形 196"/>
          <p:cNvSpPr/>
          <p:nvPr/>
        </p:nvSpPr>
        <p:spPr>
          <a:xfrm>
            <a:off x="3912329" y="299741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02922" y="37234"/>
            <a:ext cx="11952000" cy="2609538"/>
          </a:xfrm>
          <a:prstGeom prst="rect">
            <a:avLst/>
          </a:prstGeom>
        </p:spPr>
      </p:pic>
      <p:sp>
        <p:nvSpPr>
          <p:cNvPr id="205" name="角丸四角形 204"/>
          <p:cNvSpPr/>
          <p:nvPr/>
        </p:nvSpPr>
        <p:spPr>
          <a:xfrm>
            <a:off x="4821212" y="2362336"/>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角丸四角形 201"/>
          <p:cNvSpPr/>
          <p:nvPr/>
        </p:nvSpPr>
        <p:spPr>
          <a:xfrm>
            <a:off x="3471043" y="2351408"/>
            <a:ext cx="1368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4374071" y="74324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185"/>
          <p:cNvSpPr/>
          <p:nvPr/>
        </p:nvSpPr>
        <p:spPr>
          <a:xfrm>
            <a:off x="3047790" y="345635"/>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459502" y="2053884"/>
            <a:ext cx="324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p:cNvSpPr/>
          <p:nvPr/>
        </p:nvSpPr>
        <p:spPr>
          <a:xfrm>
            <a:off x="520666" y="2390537"/>
            <a:ext cx="836417"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85313"/>
            <a:ext cx="0" cy="442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31343"/>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46572"/>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601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23542" y="2778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56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133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31144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98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92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948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9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9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998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202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2048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8412" y="3993517"/>
            <a:ext cx="1440000" cy="246221"/>
          </a:xfrm>
          <a:prstGeom prst="rect">
            <a:avLst/>
          </a:prstGeom>
          <a:noFill/>
        </p:spPr>
        <p:txBody>
          <a:bodyPr wrap="square">
            <a:spAutoFit/>
          </a:bodyPr>
          <a:lstStyle/>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a:t>
            </a:r>
            <a:endParaRPr lang="en-US" altLang="ja-JP" sz="1000" b="1"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0" name="テキスト ボックス 79"/>
          <p:cNvSpPr txBox="1"/>
          <p:nvPr/>
        </p:nvSpPr>
        <p:spPr>
          <a:xfrm>
            <a:off x="7944677" y="3175481"/>
            <a:ext cx="1044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831666" y="4300860"/>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42332"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地震で都</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1/10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　</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7000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a:t>
            </a:r>
            <a:r>
              <a:rPr lang="ja-JP" altLang="en-US" sz="1050" dirty="0">
                <a:latin typeface="ＭＳ Ｐゴシック" panose="020B0600070205080204" pitchFamily="50" charset="-128"/>
                <a:cs typeface="メイリオ" panose="020B0604030504040204" pitchFamily="50" charset="-128"/>
              </a:rPr>
              <a:t>死亡→恐れ・悔い改め</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44991"/>
            <a:ext cx="0" cy="298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3902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3"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53659"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人口</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983355" y="3027"/>
            <a:ext cx="3708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0640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06209"/>
            <a:ext cx="1008000"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2" name="テキスト ボックス 171"/>
          <p:cNvSpPr txBox="1"/>
          <p:nvPr/>
        </p:nvSpPr>
        <p:spPr>
          <a:xfrm>
            <a:off x="1493926" y="3993517"/>
            <a:ext cx="2304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エルサレムで</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年半</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預言</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90389"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41832" y="4590778"/>
            <a:ext cx="4212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さらされた死体</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三日半</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→復活（第</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のヨナのしるし</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→昇天</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大患難時代の最後に起こるユダヤ人の民族的救いの前奏曲</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1" name="カギ線コネクタ 20"/>
          <p:cNvCxnSpPr/>
          <p:nvPr/>
        </p:nvCxnSpPr>
        <p:spPr>
          <a:xfrm flipV="1">
            <a:off x="5567690" y="3894386"/>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057213"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887664"/>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8995506"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47103" y="437792"/>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1261884"/>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6" name="テキスト ボックス 195"/>
          <p:cNvSpPr txBox="1"/>
          <p:nvPr/>
        </p:nvSpPr>
        <p:spPr>
          <a:xfrm>
            <a:off x="4945113" y="65759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199205" y="4468164"/>
            <a:ext cx="360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7" name="直線コネクタ 176"/>
          <p:cNvCxnSpPr/>
          <p:nvPr/>
        </p:nvCxnSpPr>
        <p:spPr>
          <a:xfrm>
            <a:off x="5611604" y="-2237"/>
            <a:ext cx="0" cy="6840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16211"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9" name="テキスト ボックス 22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0" name="テキスト ボックス 22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1" name="テキスト ボックス 230"/>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2" name="テキスト ボックス 231"/>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3" name="テキスト ボックス 232"/>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4" name="テキスト ボックス 233"/>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テキスト ボックス 234"/>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6" name="テキスト ボックス 235"/>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37" name="右中かっこ 236"/>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8" name="角丸四角形 23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9" name="角丸四角形 23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40" name="図 239"/>
          <p:cNvPicPr>
            <a:picLocks noChangeAspect="1"/>
          </p:cNvPicPr>
          <p:nvPr/>
        </p:nvPicPr>
        <p:blipFill>
          <a:blip r:embed="rId4"/>
          <a:stretch>
            <a:fillRect/>
          </a:stretch>
        </p:blipFill>
        <p:spPr>
          <a:xfrm>
            <a:off x="115066" y="42836"/>
            <a:ext cx="1260000" cy="295714"/>
          </a:xfrm>
          <a:prstGeom prst="rect">
            <a:avLst/>
          </a:prstGeom>
        </p:spPr>
      </p:pic>
      <p:pic>
        <p:nvPicPr>
          <p:cNvPr id="241" name="図 240"/>
          <p:cNvPicPr>
            <a:picLocks noChangeAspect="1"/>
          </p:cNvPicPr>
          <p:nvPr/>
        </p:nvPicPr>
        <p:blipFill>
          <a:blip r:embed="rId4"/>
          <a:stretch>
            <a:fillRect/>
          </a:stretch>
        </p:blipFill>
        <p:spPr>
          <a:xfrm>
            <a:off x="115066" y="42836"/>
            <a:ext cx="1260000" cy="295714"/>
          </a:xfrm>
          <a:prstGeom prst="rect">
            <a:avLst/>
          </a:prstGeom>
        </p:spPr>
      </p:pic>
      <p:sp>
        <p:nvSpPr>
          <p:cNvPr id="242" name="テキスト ボックス 241"/>
          <p:cNvSpPr txBox="1"/>
          <p:nvPr/>
        </p:nvSpPr>
        <p:spPr>
          <a:xfrm>
            <a:off x="61288" y="158017"/>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3" name="テキスト ボックス 242"/>
          <p:cNvSpPr txBox="1"/>
          <p:nvPr/>
        </p:nvSpPr>
        <p:spPr>
          <a:xfrm>
            <a:off x="-8620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4" name="テキスト ボックス 243"/>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5" name="テキスト ボックス 244"/>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246" name="テキスト ボックス 245"/>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7" name="テキスト ボックス 246"/>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8" name="テキスト ボックス 247"/>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9" name="テキスト ボックス 248"/>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0" name="テキスト ボックス 249"/>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51" name="直線コネクタ 250"/>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53" name="テキスト ボックス 252"/>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4" name="テキスト ボックス 253"/>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5" name="テキスト ボックス 254"/>
          <p:cNvSpPr txBox="1"/>
          <p:nvPr/>
        </p:nvSpPr>
        <p:spPr>
          <a:xfrm>
            <a:off x="4762934" y="200603"/>
            <a:ext cx="2088000" cy="216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時代のイスラエル（幻）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6" name="テキスト ボックス 255"/>
          <p:cNvSpPr txBox="1"/>
          <p:nvPr/>
        </p:nvSpPr>
        <p:spPr>
          <a:xfrm>
            <a:off x="5706905"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7" name="テキスト ボックス 256"/>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8" name="テキスト ボックス 257"/>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3" name="テキスト ボックス 222"/>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4" name="テキスト ボックス 223"/>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526906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7" name="テキスト ボックス 216"/>
          <p:cNvSpPr txBox="1"/>
          <p:nvPr/>
        </p:nvSpPr>
        <p:spPr>
          <a:xfrm>
            <a:off x="5106262" y="1308991"/>
            <a:ext cx="1008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9" name="テキスト ボックス 218"/>
          <p:cNvSpPr txBox="1"/>
          <p:nvPr/>
        </p:nvSpPr>
        <p:spPr>
          <a:xfrm>
            <a:off x="446496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0" name="テキスト ボックス 219"/>
          <p:cNvSpPr txBox="1"/>
          <p:nvPr/>
        </p:nvSpPr>
        <p:spPr>
          <a:xfrm>
            <a:off x="4804361" y="983544"/>
            <a:ext cx="1643034"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3" name="テキスト ボックス 212"/>
          <p:cNvSpPr txBox="1"/>
          <p:nvPr/>
        </p:nvSpPr>
        <p:spPr>
          <a:xfrm>
            <a:off x="4377926" y="3489039"/>
            <a:ext cx="201600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4" name="テキスト ボックス 2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5" name="テキスト ボックス 21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216" name="テキスト ボックス 215"/>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63208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66167" y="1339313"/>
            <a:ext cx="11636187" cy="5170646"/>
          </a:xfrm>
          <a:prstGeom prst="rect">
            <a:avLst/>
          </a:prstGeom>
          <a:noFill/>
        </p:spPr>
        <p:txBody>
          <a:bodyPr wrap="square">
            <a:spAutoFit/>
          </a:bodyPr>
          <a:lstStyle/>
          <a:p>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9:1 </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第五の御使いがラッパを吹き鳴らした</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すると、</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私は一つの星が天から地上に落ちるのを見た</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その星には</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底知れぬ穴</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を開くかぎが与えられた。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9:2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その星が、</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底知れぬ穴</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を開くと、穴から大きな炉の煙のような煙が立ち上り、太陽も空も、この穴の煙によって暗くなった。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9:3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その煙の中から、</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いなご</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が地上に出て来た。　彼らには、地のさそりの持つような力が与えられた。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9:4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そして彼らは、地の草やすべての青草や、すべての木には害を加えないで、ただ、額に神の印を押されていない人間にだけ害を加えるように言い渡された。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9:5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しかし、人間を殺すことは許されず、ただ五か月の間苦しめることだけが許された。　その与えた苦痛は、さそりが人を刺したときのような苦痛であった。　</a:t>
            </a:r>
          </a:p>
        </p:txBody>
      </p:sp>
      <p:sp>
        <p:nvSpPr>
          <p:cNvPr id="20" name="テキスト ボックス 19"/>
          <p:cNvSpPr txBox="1"/>
          <p:nvPr/>
        </p:nvSpPr>
        <p:spPr>
          <a:xfrm>
            <a:off x="177422" y="56305"/>
            <a:ext cx="12014578" cy="1200329"/>
          </a:xfrm>
          <a:prstGeom prst="rect">
            <a:avLst/>
          </a:prstGeom>
          <a:noFill/>
        </p:spPr>
        <p:txBody>
          <a:bodyPr wrap="square">
            <a:spAutoFit/>
          </a:bodyPr>
          <a:lstStyle/>
          <a:p>
            <a:pPr lvl="0">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「第五のラッパ」</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5</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のラッパ：第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の「わざわい」（</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9</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1-12</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54341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50125" y="240025"/>
            <a:ext cx="11900848" cy="6278642"/>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お願い！</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このパワーポイント資料は</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Clay </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聖書解説</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コレクション</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を基に作成しております。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ハーベスト・タイム・</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ミニストリーズから発売の</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電子書籍版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書籍版</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紙版</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テキスト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と合わせて</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必</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ずご参照・ご活用下さい！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*神戸聖書フォーラムでまとめ買いしております。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お求めの際はお気軽にお声掛け下さい。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4689855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50627" y="281750"/>
            <a:ext cx="10890913" cy="6093976"/>
          </a:xfrm>
          <a:prstGeom prst="rect">
            <a:avLst/>
          </a:prstGeom>
          <a:noFill/>
        </p:spPr>
        <p:txBody>
          <a:bodyPr wrap="square">
            <a:spAutoFit/>
          </a:bodyPr>
          <a:lstStyle/>
          <a:p>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9:6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その期間には、人々は死を求めるが、どうしても見いだせず、死を願うが、死が彼らから逃げて行くのである。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9:7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その</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いなご</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の形は、出陣の用意の整った馬に似ていた。　頭に金の冠のようなものを着け、顔は人間の顔のようであった。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9:8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また女の髪のような毛があり、歯は、ししの歯のようであった。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9:9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また、鉄の胸当てのような胸当てを着け、その翼の音は、多くの馬に引かれた戦車が、戦いに馳せつけるときの響きのようであった。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9:10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そのうえ彼らは、</a:t>
            </a:r>
            <a:r>
              <a:rPr lang="ja-JP" altLang="ja-JP" sz="3000" dirty="0" err="1">
                <a:solidFill>
                  <a:schemeClr val="bg1"/>
                </a:solidFill>
                <a:latin typeface="HGS創英角ﾎﾟｯﾌﾟ体" panose="040B0A00000000000000" pitchFamily="50" charset="-128"/>
                <a:ea typeface="HGS創英角ﾎﾟｯﾌﾟ体" panose="040B0A00000000000000" pitchFamily="50" charset="-128"/>
              </a:rPr>
              <a:t>さ</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そりのような尾と針とを持っており、尾には、五か月間人間に害を加える力があった。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9:11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彼らは、</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底知れぬ所</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の御使いを王にいただいている。　彼の名はヘブル語でアバドンといい、ギリシヤ語でアポリュオンという。」「</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9:12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第一のわざわいは過ぎ去った。　見よ。　この後なお二つのわざわいが来る。」</a:t>
            </a:r>
          </a:p>
        </p:txBody>
      </p:sp>
    </p:spTree>
    <p:extLst>
      <p:ext uri="{BB962C8B-B14F-4D97-AF65-F5344CB8AC3E}">
        <p14:creationId xmlns:p14="http://schemas.microsoft.com/office/powerpoint/2010/main" val="3099069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52068" y="-16904"/>
            <a:ext cx="12327501" cy="923330"/>
          </a:xfrm>
          <a:prstGeom prst="rect">
            <a:avLst/>
          </a:prstGeom>
          <a:noFill/>
        </p:spPr>
        <p:txBody>
          <a:bodyPr wrap="square">
            <a:spAutoFit/>
          </a:bodyPr>
          <a:lstStyle/>
          <a:p>
            <a:pP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サタン・悪霊の行先</a:t>
            </a:r>
            <a:endParaRPr lang="en-US" altLang="ja-JP" sz="54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477672" y="1078173"/>
            <a:ext cx="11402285" cy="5576658"/>
          </a:xfrm>
          <a:prstGeom prst="rect">
            <a:avLst/>
          </a:prstGeom>
        </p:spPr>
      </p:pic>
      <p:sp>
        <p:nvSpPr>
          <p:cNvPr id="5" name="角丸四角形 4"/>
          <p:cNvSpPr/>
          <p:nvPr/>
        </p:nvSpPr>
        <p:spPr>
          <a:xfrm>
            <a:off x="616552" y="3535904"/>
            <a:ext cx="4224389" cy="659577"/>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414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318176" y="72398"/>
            <a:ext cx="7485783" cy="6651131"/>
          </a:xfrm>
          <a:prstGeom prst="rect">
            <a:avLst/>
          </a:prstGeom>
        </p:spPr>
      </p:pic>
      <p:sp>
        <p:nvSpPr>
          <p:cNvPr id="11" name="星 5 10"/>
          <p:cNvSpPr/>
          <p:nvPr/>
        </p:nvSpPr>
        <p:spPr>
          <a:xfrm>
            <a:off x="2318177" y="2785709"/>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4092397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49566"/>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角丸四角形 210"/>
          <p:cNvSpPr/>
          <p:nvPr/>
        </p:nvSpPr>
        <p:spPr>
          <a:xfrm>
            <a:off x="4459523" y="3545875"/>
            <a:ext cx="1764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角丸四角形 209"/>
          <p:cNvSpPr/>
          <p:nvPr/>
        </p:nvSpPr>
        <p:spPr>
          <a:xfrm>
            <a:off x="4470444" y="6614439"/>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角丸四角形 205"/>
          <p:cNvSpPr/>
          <p:nvPr/>
        </p:nvSpPr>
        <p:spPr>
          <a:xfrm>
            <a:off x="4494628" y="3361354"/>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168515" y="2663040"/>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角丸四角形 198"/>
          <p:cNvSpPr/>
          <p:nvPr/>
        </p:nvSpPr>
        <p:spPr>
          <a:xfrm>
            <a:off x="3548381" y="2824539"/>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541380" y="2643013"/>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a:xfrm>
            <a:off x="4173913" y="3177107"/>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角丸四角形 196"/>
          <p:cNvSpPr/>
          <p:nvPr/>
        </p:nvSpPr>
        <p:spPr>
          <a:xfrm>
            <a:off x="3912329" y="299741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02922" y="37234"/>
            <a:ext cx="11952000" cy="2609538"/>
          </a:xfrm>
          <a:prstGeom prst="rect">
            <a:avLst/>
          </a:prstGeom>
        </p:spPr>
      </p:pic>
      <p:sp>
        <p:nvSpPr>
          <p:cNvPr id="212" name="角丸四角形 211"/>
          <p:cNvSpPr/>
          <p:nvPr/>
        </p:nvSpPr>
        <p:spPr>
          <a:xfrm>
            <a:off x="5232924" y="2350960"/>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角丸四角形 204"/>
          <p:cNvSpPr/>
          <p:nvPr/>
        </p:nvSpPr>
        <p:spPr>
          <a:xfrm>
            <a:off x="4821212" y="2362336"/>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角丸四角形 201"/>
          <p:cNvSpPr/>
          <p:nvPr/>
        </p:nvSpPr>
        <p:spPr>
          <a:xfrm>
            <a:off x="3471043" y="2351408"/>
            <a:ext cx="1368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4374071" y="74324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185"/>
          <p:cNvSpPr/>
          <p:nvPr/>
        </p:nvSpPr>
        <p:spPr>
          <a:xfrm>
            <a:off x="3047790" y="345635"/>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459502" y="2053884"/>
            <a:ext cx="324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p:cNvSpPr/>
          <p:nvPr/>
        </p:nvSpPr>
        <p:spPr>
          <a:xfrm>
            <a:off x="520666" y="2390537"/>
            <a:ext cx="836417"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85313"/>
            <a:ext cx="0" cy="442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31343"/>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46572"/>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601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23542" y="2778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56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133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31144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89039"/>
            <a:ext cx="201600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98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92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948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9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9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998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202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2048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8412" y="3993517"/>
            <a:ext cx="1440000" cy="246221"/>
          </a:xfrm>
          <a:prstGeom prst="rect">
            <a:avLst/>
          </a:prstGeom>
          <a:noFill/>
        </p:spPr>
        <p:txBody>
          <a:bodyPr wrap="square">
            <a:spAutoFit/>
          </a:bodyPr>
          <a:lstStyle/>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a:t>
            </a:r>
            <a:endParaRPr lang="en-US" altLang="ja-JP" sz="1000" b="1"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0" name="テキスト ボックス 79"/>
          <p:cNvSpPr txBox="1"/>
          <p:nvPr/>
        </p:nvSpPr>
        <p:spPr>
          <a:xfrm>
            <a:off x="7944677" y="3175481"/>
            <a:ext cx="1044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831666" y="4300860"/>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42332"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地震で都</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1/10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　</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7000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a:t>
            </a:r>
            <a:r>
              <a:rPr lang="ja-JP" altLang="en-US" sz="1050" dirty="0">
                <a:latin typeface="ＭＳ Ｐゴシック" panose="020B0600070205080204" pitchFamily="50" charset="-128"/>
                <a:cs typeface="メイリオ" panose="020B0604030504040204" pitchFamily="50" charset="-128"/>
              </a:rPr>
              <a:t>死亡→恐れ・悔い改め</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44991"/>
            <a:ext cx="0" cy="298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3902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3"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53659"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人口</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983355" y="3027"/>
            <a:ext cx="3708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0640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06209"/>
            <a:ext cx="1008000"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2" name="テキスト ボックス 171"/>
          <p:cNvSpPr txBox="1"/>
          <p:nvPr/>
        </p:nvSpPr>
        <p:spPr>
          <a:xfrm>
            <a:off x="1493926" y="3993517"/>
            <a:ext cx="2304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エルサレムで</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年半</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預言</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90389"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41832" y="4590778"/>
            <a:ext cx="4212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さらされた死体</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三日半</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→復活（第</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のヨナのしるし</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→昇天</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大患難時代の最後に起こるユダヤ人の民族的救いの前奏曲</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1" name="カギ線コネクタ 20"/>
          <p:cNvCxnSpPr/>
          <p:nvPr/>
        </p:nvCxnSpPr>
        <p:spPr>
          <a:xfrm flipV="1">
            <a:off x="5567690" y="3894386"/>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057213"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887664"/>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8995506"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47103" y="437792"/>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1261884"/>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6" name="テキスト ボックス 195"/>
          <p:cNvSpPr txBox="1"/>
          <p:nvPr/>
        </p:nvSpPr>
        <p:spPr>
          <a:xfrm>
            <a:off x="4945113" y="65759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199205" y="4468164"/>
            <a:ext cx="360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7" name="直線コネクタ 176"/>
          <p:cNvCxnSpPr/>
          <p:nvPr/>
        </p:nvCxnSpPr>
        <p:spPr>
          <a:xfrm>
            <a:off x="5611604" y="-2237"/>
            <a:ext cx="0" cy="6840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16211"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9" name="テキスト ボックス 22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0" name="テキスト ボックス 22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1" name="テキスト ボックス 230"/>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2" name="テキスト ボックス 231"/>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3" name="テキスト ボックス 232"/>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4" name="テキスト ボックス 233"/>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テキスト ボックス 234"/>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6" name="テキスト ボックス 235"/>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37" name="右中かっこ 236"/>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8" name="角丸四角形 23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9" name="角丸四角形 23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40" name="図 239"/>
          <p:cNvPicPr>
            <a:picLocks noChangeAspect="1"/>
          </p:cNvPicPr>
          <p:nvPr/>
        </p:nvPicPr>
        <p:blipFill>
          <a:blip r:embed="rId4"/>
          <a:stretch>
            <a:fillRect/>
          </a:stretch>
        </p:blipFill>
        <p:spPr>
          <a:xfrm>
            <a:off x="115066" y="42836"/>
            <a:ext cx="1260000" cy="295714"/>
          </a:xfrm>
          <a:prstGeom prst="rect">
            <a:avLst/>
          </a:prstGeom>
        </p:spPr>
      </p:pic>
      <p:pic>
        <p:nvPicPr>
          <p:cNvPr id="241" name="図 240"/>
          <p:cNvPicPr>
            <a:picLocks noChangeAspect="1"/>
          </p:cNvPicPr>
          <p:nvPr/>
        </p:nvPicPr>
        <p:blipFill>
          <a:blip r:embed="rId4"/>
          <a:stretch>
            <a:fillRect/>
          </a:stretch>
        </p:blipFill>
        <p:spPr>
          <a:xfrm>
            <a:off x="115066" y="42836"/>
            <a:ext cx="1260000" cy="295714"/>
          </a:xfrm>
          <a:prstGeom prst="rect">
            <a:avLst/>
          </a:prstGeom>
        </p:spPr>
      </p:pic>
      <p:sp>
        <p:nvSpPr>
          <p:cNvPr id="242" name="テキスト ボックス 241"/>
          <p:cNvSpPr txBox="1"/>
          <p:nvPr/>
        </p:nvSpPr>
        <p:spPr>
          <a:xfrm>
            <a:off x="61288" y="158017"/>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3" name="テキスト ボックス 242"/>
          <p:cNvSpPr txBox="1"/>
          <p:nvPr/>
        </p:nvSpPr>
        <p:spPr>
          <a:xfrm>
            <a:off x="-8620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4" name="テキスト ボックス 243"/>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5" name="テキスト ボックス 244"/>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246" name="テキスト ボックス 245"/>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7" name="テキスト ボックス 246"/>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8" name="テキスト ボックス 247"/>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9" name="テキスト ボックス 248"/>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0" name="テキスト ボックス 249"/>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51" name="直線コネクタ 250"/>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53" name="テキスト ボックス 252"/>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4" name="テキスト ボックス 253"/>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5" name="テキスト ボックス 254"/>
          <p:cNvSpPr txBox="1"/>
          <p:nvPr/>
        </p:nvSpPr>
        <p:spPr>
          <a:xfrm>
            <a:off x="4762934" y="200603"/>
            <a:ext cx="2088000" cy="216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時代のイスラエル（幻）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6" name="テキスト ボックス 255"/>
          <p:cNvSpPr txBox="1"/>
          <p:nvPr/>
        </p:nvSpPr>
        <p:spPr>
          <a:xfrm>
            <a:off x="5706905"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7" name="テキスト ボックス 256"/>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8" name="テキスト ボックス 257"/>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3" name="テキスト ボックス 222"/>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4" name="テキスト ボックス 223"/>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526906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7" name="テキスト ボックス 216"/>
          <p:cNvSpPr txBox="1"/>
          <p:nvPr/>
        </p:nvSpPr>
        <p:spPr>
          <a:xfrm>
            <a:off x="5106262" y="1308991"/>
            <a:ext cx="1008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9" name="テキスト ボックス 218"/>
          <p:cNvSpPr txBox="1"/>
          <p:nvPr/>
        </p:nvSpPr>
        <p:spPr>
          <a:xfrm>
            <a:off x="446496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0" name="テキスト ボックス 219"/>
          <p:cNvSpPr txBox="1"/>
          <p:nvPr/>
        </p:nvSpPr>
        <p:spPr>
          <a:xfrm>
            <a:off x="4804361" y="983544"/>
            <a:ext cx="1643034"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1" name="テキスト ボックス 220"/>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832092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50627" y="1303454"/>
            <a:ext cx="10890913" cy="4832092"/>
          </a:xfrm>
          <a:prstGeom prst="rect">
            <a:avLst/>
          </a:prstGeom>
          <a:noFill/>
        </p:spPr>
        <p:txBody>
          <a:bodyPr wrap="square">
            <a:spAutoFit/>
          </a:bodyPr>
          <a:lstStyle/>
          <a:p>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9:13 </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第六の御使いがラッパを吹き鳴らした</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　すると、私は神の御前にある金の祭壇の四隅から出る声を聞いた。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9:14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その声がラッパを持っている第六の御使いに言った。　『大川ユーフラテスのほとりにつながれている四人の御使いを解き放せ。』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9:15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すると、定められた時、日、月、年のために用意されていた四人の御使いが、人類の三分の一を殺すために解き放された。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9:16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騎兵の軍勢の数は二億であった。　私はその数を聞いた。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9:17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私が幻の中で見た馬とそれに乗る人たちの様子はこうであった。　騎兵は、火のような赤、くすぶった青、燃える硫黄の色の胸当てを着けており、馬の頭は、ししの頭のようで、口からは火と煙と硫黄とが出ていた</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74234"/>
            <a:ext cx="12014578" cy="1200329"/>
          </a:xfrm>
          <a:prstGeom prst="rect">
            <a:avLst/>
          </a:prstGeom>
          <a:noFill/>
        </p:spPr>
        <p:txBody>
          <a:bodyPr wrap="square">
            <a:spAutoFit/>
          </a:bodyPr>
          <a:lstStyle/>
          <a:p>
            <a:pPr lvl="0">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「第六のラッパ」</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6</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のラッパ：第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の「わざわい」（</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9</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13-21</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219029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50627" y="416628"/>
            <a:ext cx="10890913" cy="3539430"/>
          </a:xfrm>
          <a:prstGeom prst="rect">
            <a:avLst/>
          </a:prstGeom>
          <a:noFill/>
        </p:spPr>
        <p:txBody>
          <a:bodyPr wrap="square">
            <a:spAutoFit/>
          </a:bodyPr>
          <a:lstStyle/>
          <a:p>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9:18 </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これらの三つの災害</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、すなわち、彼らの口から出ている火と煙と硫黄とのために、人類の三分の一は殺された。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9:19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馬の力はその口とその尾とにあって、その尾は蛇のようであり、それに頭があって、その頭で害を加えるのである。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9:20 </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これらの災害</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によって殺されずに残った人々は、その手のわざを</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悔い改めない</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で、悪霊どもや、金、銀、銅、石、木で造られた、見ることも聞くことも歩くこともできない偶像を拝み続け、</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9:21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その殺人や、魔術</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や、不品行</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や、盗みを悔い改めなかった。</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5262895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177422" y="74234"/>
            <a:ext cx="12014578"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ヨエル書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750627" y="724481"/>
            <a:ext cx="10890913" cy="6001643"/>
          </a:xfrm>
          <a:prstGeom prst="rect">
            <a:avLst/>
          </a:prstGeom>
          <a:noFill/>
        </p:spPr>
        <p:txBody>
          <a:bodyPr wrap="square">
            <a:spAutoFit/>
          </a:bodyPr>
          <a:lstStyle/>
          <a:p>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1:15</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ああ、その日よ。</a:t>
            </a:r>
            <a:r>
              <a:rPr lang="ja-JP" altLang="ja-JP" sz="3200" b="1" dirty="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の日は近い</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。全能者</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からの破壊のように、その日が来る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1:16</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私たちの目の前で食物が断たれたではないか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。私たち</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の神の宮</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から喜び</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も楽しみも消えうせたではないか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1:17</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穀物の種は土くれの下に干からび</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は荒れすたれ、穴倉はこわされた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。穀物</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がしなびたからだ</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1:18</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ああ、なんと、家畜がうめいていることよ</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。牛</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の群れはさまよう</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。それ</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に牧場がないからだ</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。羊</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の群れも滅びる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1:19</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b="1" dirty="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よ。私はあなたに呼び求めます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。火</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が荒野の牧草地を焼き尽くし</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、炎</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が野のすべての木をなめ尽くしました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1:20</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野の獣も、あなたにあえぎ求めています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。水</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の流れがかれ</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、火</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が荒野の牧草地を焼き尽くしたからです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905012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50627" y="454982"/>
            <a:ext cx="10890913" cy="5509200"/>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:1　シオンで角笛を吹き鳴らし</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、わたし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の聖なる山でときの声をあげよ</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。この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地に住むすべての者は、わななけ</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b="1" dirty="0" smtClean="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の日が来るからだ。その日は近い</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2:2</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やみと、暗黒の日</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。雲</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と、暗やみの日</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。山々</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に広がる暁の光のように数多く強い民</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。この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ようなことは昔から起こったことがなく</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、これから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後の代々の時代にも再び起こらない</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2:3</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彼らの前では、火が焼き尽くし</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のうしろでは、炎がなめ尽くす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の来る前には</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、この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国はエデンの園のようであるが</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の去ったあとでは、荒れ果てた荒野となる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。これから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のがれるものは一つもない</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2:4</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その有様は馬のようで</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、軍馬</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のように、駆け巡る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1868723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09600" y="203974"/>
            <a:ext cx="11277599" cy="6093976"/>
          </a:xfrm>
          <a:prstGeom prst="rect">
            <a:avLst/>
          </a:prstGeom>
          <a:noFill/>
        </p:spPr>
        <p:txBody>
          <a:bodyPr wrap="square">
            <a:spAutoFit/>
          </a:bodyPr>
          <a:lstStyle/>
          <a:p>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2:5</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さながら戦車のきしるよう、彼らは山々の頂をとびはねる。それは刈り株を焼き尽くす火の炎の音のよう、戦いの備えをした強い民のようである</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2:6</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その前で国々の民はもだえ苦しみ、みなの顔は青ざめる</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2:7</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それは勇士のように走り</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、戦士</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のように城壁をよじのぼる</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。それぞれ</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自分の道を進み、進路を乱さない</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2:8</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互いに押し合わず</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、めいめい</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自分の大路を進んで行く</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。投げ槍</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がふりかかっても、止まらない</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2:9</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それは町を襲い、城壁の上を走り</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、家々</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によじのぼり</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、盗人</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のように窓から入り込む</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2:10</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その面前で地は震い、天は揺れる</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。太陽</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も月も暗くなり、星もその光を失う</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2:11</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b="1" dirty="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は、ご自身の軍勢の先頭に</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立って声</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をあげられる</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。その</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隊の数は非常に多く</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の命令を行う者は力強い</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000" b="1" dirty="0" smtClean="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の日は偉大で、非常に恐ろしい</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。だれ</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がこの日に耐えられよう</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631860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316173" y="1315160"/>
            <a:ext cx="11559654" cy="3785652"/>
          </a:xfrm>
          <a:prstGeom prst="rect">
            <a:avLst/>
          </a:prstGeom>
          <a:noFill/>
        </p:spPr>
        <p:txBody>
          <a:bodyPr wrap="square">
            <a:spAutoFit/>
          </a:bodyPr>
          <a:lstStyle/>
          <a:p>
            <a:pPr algn="ctr">
              <a:defRPr/>
            </a:pP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大患難時代の中間に起こる出来事</a:t>
            </a:r>
            <a:endPar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はじめに</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*黙</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章は、大患難時代の中間である。</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*この時期に、世界の政治的、宗教的システムが</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大きく変化し、より厳しい苦難がくる。</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*大患難時代の前半と後半は、瞬時に切り替わるものではない。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テキスト ボックス 3"/>
          <p:cNvSpPr txBox="1"/>
          <p:nvPr/>
        </p:nvSpPr>
        <p:spPr>
          <a:xfrm>
            <a:off x="343468" y="197701"/>
            <a:ext cx="11559654"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中間期に入るにあたって</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604408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80160" y="103212"/>
            <a:ext cx="12024000" cy="4893647"/>
          </a:xfrm>
          <a:prstGeom prst="rect">
            <a:avLst/>
          </a:prstGeom>
          <a:noFill/>
        </p:spPr>
        <p:txBody>
          <a:bodyPr wrap="square">
            <a:spAutoFit/>
          </a:bodyPr>
          <a:lstStyle/>
          <a:p>
            <a:pPr algn="ctr">
              <a:defRPr/>
            </a:pPr>
            <a:r>
              <a:rPr lang="en-US" altLang="ja-JP" sz="8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en-US" altLang="ja-JP" sz="8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8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イントロダクション</a:t>
            </a:r>
            <a:endParaRPr lang="en-US" altLang="ja-JP" sz="8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１</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．神のご計画の</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全貌（全体構造）を</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再確認！</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２</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．終末論</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の全貌（全体構造）を再確認</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３．「ヨハネの黙示録」の全体構造を再理解！</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8965995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2044094"/>
            <a:ext cx="12177008" cy="3416320"/>
          </a:xfrm>
          <a:prstGeom prst="rect">
            <a:avLst/>
          </a:prstGeom>
          <a:noFill/>
        </p:spPr>
        <p:txBody>
          <a:bodyPr wrap="square">
            <a:spAutoFit/>
          </a:bodyPr>
          <a:lstStyle/>
          <a:p>
            <a:pPr algn="ctr">
              <a:defRPr/>
            </a:pP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b="1"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小さな巻物の</a:t>
            </a:r>
            <a:r>
              <a:rPr lang="ja-JP" altLang="en-US" sz="3600" b="1"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幻～</a:t>
            </a:r>
            <a:endParaRPr lang="en-US" altLang="ja-JP" sz="3600" b="1"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3600" b="1"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b="1"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ヨハネの口には甘く、腹には苦い：開かれた巻物</a:t>
            </a:r>
            <a:r>
              <a:rPr lang="en-US" altLang="ja-JP" sz="3600" b="1"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endParaRPr>
          </a:p>
          <a:p>
            <a:pPr algn="ctr">
              <a:defRPr/>
            </a:pPr>
            <a:endParaRPr lang="en-US" altLang="ja-JP" sz="36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997405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499987" y="143435"/>
            <a:ext cx="7162589" cy="6544236"/>
          </a:xfrm>
          <a:prstGeom prst="rect">
            <a:avLst/>
          </a:prstGeom>
        </p:spPr>
      </p:pic>
      <p:sp>
        <p:nvSpPr>
          <p:cNvPr id="11" name="星 5 10"/>
          <p:cNvSpPr/>
          <p:nvPr/>
        </p:nvSpPr>
        <p:spPr>
          <a:xfrm>
            <a:off x="2488644" y="3240371"/>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4277122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49566"/>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角丸四角形 210"/>
          <p:cNvSpPr/>
          <p:nvPr/>
        </p:nvSpPr>
        <p:spPr>
          <a:xfrm>
            <a:off x="4459523" y="3545875"/>
            <a:ext cx="1764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角丸四角形 209"/>
          <p:cNvSpPr/>
          <p:nvPr/>
        </p:nvSpPr>
        <p:spPr>
          <a:xfrm>
            <a:off x="4470444" y="6614439"/>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角丸四角形 205"/>
          <p:cNvSpPr/>
          <p:nvPr/>
        </p:nvSpPr>
        <p:spPr>
          <a:xfrm>
            <a:off x="4494628" y="3361354"/>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168515" y="2663040"/>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角丸四角形 198"/>
          <p:cNvSpPr/>
          <p:nvPr/>
        </p:nvSpPr>
        <p:spPr>
          <a:xfrm>
            <a:off x="3548381" y="2824539"/>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541380" y="2643013"/>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a:xfrm>
            <a:off x="4173913" y="3177107"/>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角丸四角形 196"/>
          <p:cNvSpPr/>
          <p:nvPr/>
        </p:nvSpPr>
        <p:spPr>
          <a:xfrm>
            <a:off x="3912329" y="299741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02922" y="37234"/>
            <a:ext cx="11952000" cy="2609538"/>
          </a:xfrm>
          <a:prstGeom prst="rect">
            <a:avLst/>
          </a:prstGeom>
        </p:spPr>
      </p:pic>
      <p:sp>
        <p:nvSpPr>
          <p:cNvPr id="215" name="角丸四角形 214"/>
          <p:cNvSpPr/>
          <p:nvPr/>
        </p:nvSpPr>
        <p:spPr>
          <a:xfrm>
            <a:off x="4930146" y="1027329"/>
            <a:ext cx="136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角丸四角形 213"/>
          <p:cNvSpPr/>
          <p:nvPr/>
        </p:nvSpPr>
        <p:spPr>
          <a:xfrm>
            <a:off x="4791395" y="1202479"/>
            <a:ext cx="165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角丸四角形 212"/>
          <p:cNvSpPr/>
          <p:nvPr/>
        </p:nvSpPr>
        <p:spPr>
          <a:xfrm>
            <a:off x="5143969" y="1363983"/>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角丸四角形 211"/>
          <p:cNvSpPr/>
          <p:nvPr/>
        </p:nvSpPr>
        <p:spPr>
          <a:xfrm>
            <a:off x="5232924" y="2350960"/>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角丸四角形 204"/>
          <p:cNvSpPr/>
          <p:nvPr/>
        </p:nvSpPr>
        <p:spPr>
          <a:xfrm>
            <a:off x="4821212" y="2362336"/>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角丸四角形 201"/>
          <p:cNvSpPr/>
          <p:nvPr/>
        </p:nvSpPr>
        <p:spPr>
          <a:xfrm>
            <a:off x="3471043" y="2351408"/>
            <a:ext cx="1368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4374071" y="74324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185"/>
          <p:cNvSpPr/>
          <p:nvPr/>
        </p:nvSpPr>
        <p:spPr>
          <a:xfrm>
            <a:off x="3047790" y="345635"/>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459502" y="2053884"/>
            <a:ext cx="324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p:cNvSpPr/>
          <p:nvPr/>
        </p:nvSpPr>
        <p:spPr>
          <a:xfrm>
            <a:off x="520666" y="2390537"/>
            <a:ext cx="836417"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85313"/>
            <a:ext cx="0" cy="442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31343"/>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46572"/>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601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23542" y="2778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56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133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31144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89039"/>
            <a:ext cx="201600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98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92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948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9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9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998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202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2048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8412" y="3993517"/>
            <a:ext cx="1440000" cy="246221"/>
          </a:xfrm>
          <a:prstGeom prst="rect">
            <a:avLst/>
          </a:prstGeom>
          <a:noFill/>
        </p:spPr>
        <p:txBody>
          <a:bodyPr wrap="square">
            <a:spAutoFit/>
          </a:bodyPr>
          <a:lstStyle/>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a:t>
            </a:r>
            <a:endParaRPr lang="en-US" altLang="ja-JP" sz="1000" b="1"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0" name="テキスト ボックス 79"/>
          <p:cNvSpPr txBox="1"/>
          <p:nvPr/>
        </p:nvSpPr>
        <p:spPr>
          <a:xfrm>
            <a:off x="7944677" y="3175481"/>
            <a:ext cx="1044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831666" y="4300860"/>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42332"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地震で都</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1/10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　</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7000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a:t>
            </a:r>
            <a:r>
              <a:rPr lang="ja-JP" altLang="en-US" sz="1050" dirty="0">
                <a:latin typeface="ＭＳ Ｐゴシック" panose="020B0600070205080204" pitchFamily="50" charset="-128"/>
                <a:cs typeface="メイリオ" panose="020B0604030504040204" pitchFamily="50" charset="-128"/>
              </a:rPr>
              <a:t>死亡→恐れ・悔い改め</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44991"/>
            <a:ext cx="0" cy="298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3902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3"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53659"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人口</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983355" y="3027"/>
            <a:ext cx="3708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0640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06209"/>
            <a:ext cx="1008000"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5106262" y="1308991"/>
            <a:ext cx="1008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6496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2" name="テキスト ボックス 171"/>
          <p:cNvSpPr txBox="1"/>
          <p:nvPr/>
        </p:nvSpPr>
        <p:spPr>
          <a:xfrm>
            <a:off x="1493926" y="3993517"/>
            <a:ext cx="2304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エルサレムで</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年半</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預言</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90389"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41832" y="4590778"/>
            <a:ext cx="4212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さらされた死体</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三日半</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→復活（第</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のヨナのしるし</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→昇天</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大患難時代の最後に起こるユダヤ人の民族的救いの前奏曲</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1" name="カギ線コネクタ 20"/>
          <p:cNvCxnSpPr/>
          <p:nvPr/>
        </p:nvCxnSpPr>
        <p:spPr>
          <a:xfrm flipV="1">
            <a:off x="5567690" y="3894386"/>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057213"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887664"/>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8995506"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47103" y="437792"/>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1261884"/>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6" name="テキスト ボックス 195"/>
          <p:cNvSpPr txBox="1"/>
          <p:nvPr/>
        </p:nvSpPr>
        <p:spPr>
          <a:xfrm>
            <a:off x="4945113" y="65759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199205" y="4468164"/>
            <a:ext cx="360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7" name="直線コネクタ 176"/>
          <p:cNvCxnSpPr/>
          <p:nvPr/>
        </p:nvCxnSpPr>
        <p:spPr>
          <a:xfrm>
            <a:off x="5611604" y="-2237"/>
            <a:ext cx="0" cy="6840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16211"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9" name="テキスト ボックス 22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0" name="テキスト ボックス 22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1" name="テキスト ボックス 230"/>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2" name="テキスト ボックス 231"/>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3" name="テキスト ボックス 232"/>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4" name="テキスト ボックス 233"/>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テキスト ボックス 234"/>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6" name="テキスト ボックス 235"/>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37" name="右中かっこ 236"/>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8" name="角丸四角形 23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9" name="角丸四角形 23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40" name="図 239"/>
          <p:cNvPicPr>
            <a:picLocks noChangeAspect="1"/>
          </p:cNvPicPr>
          <p:nvPr/>
        </p:nvPicPr>
        <p:blipFill>
          <a:blip r:embed="rId4"/>
          <a:stretch>
            <a:fillRect/>
          </a:stretch>
        </p:blipFill>
        <p:spPr>
          <a:xfrm>
            <a:off x="115066" y="42836"/>
            <a:ext cx="1260000" cy="295714"/>
          </a:xfrm>
          <a:prstGeom prst="rect">
            <a:avLst/>
          </a:prstGeom>
        </p:spPr>
      </p:pic>
      <p:pic>
        <p:nvPicPr>
          <p:cNvPr id="241" name="図 240"/>
          <p:cNvPicPr>
            <a:picLocks noChangeAspect="1"/>
          </p:cNvPicPr>
          <p:nvPr/>
        </p:nvPicPr>
        <p:blipFill>
          <a:blip r:embed="rId4"/>
          <a:stretch>
            <a:fillRect/>
          </a:stretch>
        </p:blipFill>
        <p:spPr>
          <a:xfrm>
            <a:off x="115066" y="42836"/>
            <a:ext cx="1260000" cy="295714"/>
          </a:xfrm>
          <a:prstGeom prst="rect">
            <a:avLst/>
          </a:prstGeom>
        </p:spPr>
      </p:pic>
      <p:sp>
        <p:nvSpPr>
          <p:cNvPr id="242" name="テキスト ボックス 241"/>
          <p:cNvSpPr txBox="1"/>
          <p:nvPr/>
        </p:nvSpPr>
        <p:spPr>
          <a:xfrm>
            <a:off x="61288" y="158017"/>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3" name="テキスト ボックス 242"/>
          <p:cNvSpPr txBox="1"/>
          <p:nvPr/>
        </p:nvSpPr>
        <p:spPr>
          <a:xfrm>
            <a:off x="-8620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4" name="テキスト ボックス 243"/>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5" name="テキスト ボックス 244"/>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246" name="テキスト ボックス 245"/>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7" name="テキスト ボックス 246"/>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8" name="テキスト ボックス 247"/>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9" name="テキスト ボックス 248"/>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0" name="テキスト ボックス 249"/>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51" name="直線コネクタ 250"/>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53" name="テキスト ボックス 252"/>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4" name="テキスト ボックス 253"/>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5" name="テキスト ボックス 254"/>
          <p:cNvSpPr txBox="1"/>
          <p:nvPr/>
        </p:nvSpPr>
        <p:spPr>
          <a:xfrm>
            <a:off x="4762934" y="200603"/>
            <a:ext cx="2088000" cy="216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時代のイスラエル（幻）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6" name="テキスト ボックス 255"/>
          <p:cNvSpPr txBox="1"/>
          <p:nvPr/>
        </p:nvSpPr>
        <p:spPr>
          <a:xfrm>
            <a:off x="5706905"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7" name="テキスト ボックス 256"/>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8" name="テキスト ボックス 257"/>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6" name="テキスト ボックス 215"/>
          <p:cNvSpPr txBox="1"/>
          <p:nvPr/>
        </p:nvSpPr>
        <p:spPr>
          <a:xfrm>
            <a:off x="4804361" y="983544"/>
            <a:ext cx="1643034"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3" name="テキスト ボックス 222"/>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4" name="テキスト ボックス 223"/>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8" name="テキスト ボックス 217"/>
          <p:cNvSpPr txBox="1"/>
          <p:nvPr/>
        </p:nvSpPr>
        <p:spPr>
          <a:xfrm>
            <a:off x="526906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9" name="テキスト ボックス 218"/>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653056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50627" y="1277765"/>
            <a:ext cx="10890913" cy="5016758"/>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10:1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もうひとりの強い御使い</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が、雲に包まれて、天から降りて来るのを見た。その頭上には虹があって、その顔は太陽のようであり、その足は火の柱のようであった。</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10:2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その手には</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開かれた小さな巻き物</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を持ち、右足は海の上に、左足は地の上に置き、</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10:3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獅子がほえるときのように大声で叫んだ。彼が叫んだとき、七つの雷がおのおの声を出した。</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10:4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七つの雷が語ったとき、私は書き留めようとした。すると、天から声があって、「七つの雷が言ったことは封じて、書きしるすな」と言うのを聞いた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74234"/>
            <a:ext cx="12014578" cy="1200329"/>
          </a:xfrm>
          <a:prstGeom prst="rect">
            <a:avLst/>
          </a:prstGeom>
          <a:noFill/>
        </p:spPr>
        <p:txBody>
          <a:bodyPr wrap="square">
            <a:spAutoFit/>
          </a:bodyPr>
          <a:lstStyle/>
          <a:p>
            <a:pPr lvl="0">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「小さな巻物」</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もうひとりの強い御使い</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10</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1-4</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332235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50627" y="352399"/>
            <a:ext cx="10890913" cy="4739759"/>
          </a:xfrm>
          <a:prstGeom prst="rect">
            <a:avLst/>
          </a:prstGeom>
          <a:noFill/>
        </p:spPr>
        <p:txBody>
          <a:bodyPr wrap="square">
            <a:spAutoFit/>
          </a:bodyPr>
          <a:lstStyle/>
          <a:p>
            <a:pPr algn="ct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のラッパの裁きの預言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7)</a:t>
            </a:r>
          </a:p>
          <a:p>
            <a:pPr algn="ctr"/>
            <a:endParaRPr lang="en-US" altLang="ja-JP" sz="1000" dirty="0" smtClean="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10:5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それから、私の見た海と地との上に立つ御使いは、右手を天に上げて、</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10:6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永遠に生き、天とその中にあるもの、地とその中にあるもの、海とその中にあるものを創造された方をさして、誓った。「もはや時が延ばされることはない。</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10:7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第七の御使いが吹き鳴らそうとしているラッパの音が響くその日には、神の奥義は、神がご自身のしも</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べで</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ある預言者たちに告げられたとおりに成就する。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862954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27529" y="145273"/>
            <a:ext cx="11152095" cy="5878532"/>
          </a:xfrm>
          <a:prstGeom prst="rect">
            <a:avLst/>
          </a:prstGeom>
          <a:noFill/>
        </p:spPr>
        <p:txBody>
          <a:bodyPr wrap="square">
            <a:spAutoFit/>
          </a:bodyPr>
          <a:lstStyle/>
          <a:p>
            <a:pPr algn="ct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開かれた巻物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11)</a:t>
            </a:r>
          </a:p>
          <a:p>
            <a:pPr algn="ctr"/>
            <a:endParaRPr lang="en-US" altLang="ja-JP" sz="1000" dirty="0" smtClean="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10:8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それから、前に私が天から聞いた声が、また私に話しかけて言った。「さあ行って、海と地との上に立っている御使いの手にある、</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開かれた巻き物</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を受け取りなさい。」</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10:9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それで、私は御使いのところに行って、「</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その小さな巻き物</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を下さい」と言った。すると、彼は言った。「それを取って食べなさい。それはあなたの腹には苦いが、あなたの口には蜜のように甘い。」</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10:10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そこで、私は御使いの手から</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その小さな巻き物</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を取って食べた。すると、それは口には蜜のように甘かった。それを食べてしまうと、私の腹は苦くなった。</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10:11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そのとき、彼らは私に言った。「あなたは、もう一度、もろもろの民族、国民、国語、王たちについて預言しなければならない。</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464006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52069" y="67504"/>
            <a:ext cx="12139932"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巻物について</a:t>
            </a:r>
            <a:endParaRPr lang="en-US" altLang="ja-JP" sz="54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980705" y="1258606"/>
            <a:ext cx="10296184" cy="5128546"/>
          </a:xfrm>
          <a:prstGeom prst="rect">
            <a:avLst/>
          </a:prstGeom>
        </p:spPr>
      </p:pic>
    </p:spTree>
    <p:extLst>
      <p:ext uri="{BB962C8B-B14F-4D97-AF65-F5344CB8AC3E}">
        <p14:creationId xmlns:p14="http://schemas.microsoft.com/office/powerpoint/2010/main" val="20100593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2044094"/>
            <a:ext cx="12177008" cy="2739211"/>
          </a:xfrm>
          <a:prstGeom prst="rect">
            <a:avLst/>
          </a:prstGeom>
          <a:noFill/>
        </p:spPr>
        <p:txBody>
          <a:bodyPr wrap="square">
            <a:spAutoFit/>
          </a:bodyPr>
          <a:lstStyle/>
          <a:p>
            <a:pPr algn="ctr">
              <a:defRPr/>
            </a:pP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神殿と神殿域を異邦人が支配している</a:t>
            </a:r>
            <a:r>
              <a:rPr lang="ja-JP" altLang="en-US" sz="3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幻</a:t>
            </a:r>
            <a:r>
              <a:rPr lang="ja-JP" altLang="en-US" sz="3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～エルサレム</a:t>
            </a:r>
            <a:r>
              <a:rPr lang="ja-JP" altLang="en-US" sz="3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で</a:t>
            </a:r>
            <a:r>
              <a:rPr lang="en-US" altLang="ja-JP" sz="3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3</a:t>
            </a:r>
            <a:r>
              <a:rPr lang="ja-JP" altLang="en-US" sz="3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年半預言</a:t>
            </a:r>
            <a:r>
              <a:rPr lang="ja-JP" altLang="en-US" sz="3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した二人の</a:t>
            </a:r>
            <a:r>
              <a:rPr lang="ja-JP" altLang="en-US" sz="3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ユダヤ人</a:t>
            </a:r>
            <a:r>
              <a:rPr lang="ja-JP" altLang="en-US" sz="3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証人</a:t>
            </a:r>
            <a:r>
              <a:rPr lang="ja-JP" altLang="en-US" sz="3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の死と</a:t>
            </a:r>
            <a:r>
              <a:rPr lang="ja-JP" altLang="en-US" sz="3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復活～</a:t>
            </a:r>
            <a:endParaRPr lang="en-US" altLang="ja-JP" sz="3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6753607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427359" y="166552"/>
            <a:ext cx="7524571" cy="6691447"/>
          </a:xfrm>
          <a:prstGeom prst="rect">
            <a:avLst/>
          </a:prstGeom>
        </p:spPr>
      </p:pic>
      <p:sp>
        <p:nvSpPr>
          <p:cNvPr id="11" name="星 5 10"/>
          <p:cNvSpPr/>
          <p:nvPr/>
        </p:nvSpPr>
        <p:spPr>
          <a:xfrm>
            <a:off x="2427359" y="3636419"/>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22369291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49566"/>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角丸四角形 210"/>
          <p:cNvSpPr/>
          <p:nvPr/>
        </p:nvSpPr>
        <p:spPr>
          <a:xfrm>
            <a:off x="4459523" y="3545875"/>
            <a:ext cx="1764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角丸四角形 209"/>
          <p:cNvSpPr/>
          <p:nvPr/>
        </p:nvSpPr>
        <p:spPr>
          <a:xfrm>
            <a:off x="4470444" y="6614439"/>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角丸四角形 205"/>
          <p:cNvSpPr/>
          <p:nvPr/>
        </p:nvSpPr>
        <p:spPr>
          <a:xfrm>
            <a:off x="4494628" y="3361354"/>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168515" y="2663040"/>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角丸四角形 198"/>
          <p:cNvSpPr/>
          <p:nvPr/>
        </p:nvSpPr>
        <p:spPr>
          <a:xfrm>
            <a:off x="3548381" y="2824539"/>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541380" y="2643013"/>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a:xfrm>
            <a:off x="4173913" y="3177107"/>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角丸四角形 196"/>
          <p:cNvSpPr/>
          <p:nvPr/>
        </p:nvSpPr>
        <p:spPr>
          <a:xfrm>
            <a:off x="3912329" y="299741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02922" y="37234"/>
            <a:ext cx="11952000" cy="2609538"/>
          </a:xfrm>
          <a:prstGeom prst="rect">
            <a:avLst/>
          </a:prstGeom>
        </p:spPr>
      </p:pic>
      <p:sp>
        <p:nvSpPr>
          <p:cNvPr id="217" name="角丸四角形 216"/>
          <p:cNvSpPr/>
          <p:nvPr/>
        </p:nvSpPr>
        <p:spPr>
          <a:xfrm>
            <a:off x="5498447" y="2115301"/>
            <a:ext cx="198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角丸四角形 214"/>
          <p:cNvSpPr/>
          <p:nvPr/>
        </p:nvSpPr>
        <p:spPr>
          <a:xfrm>
            <a:off x="4930146" y="1027329"/>
            <a:ext cx="136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角丸四角形 213"/>
          <p:cNvSpPr/>
          <p:nvPr/>
        </p:nvSpPr>
        <p:spPr>
          <a:xfrm>
            <a:off x="4791395" y="1202479"/>
            <a:ext cx="165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角丸四角形 212"/>
          <p:cNvSpPr/>
          <p:nvPr/>
        </p:nvSpPr>
        <p:spPr>
          <a:xfrm>
            <a:off x="5143969" y="1363983"/>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角丸四角形 211"/>
          <p:cNvSpPr/>
          <p:nvPr/>
        </p:nvSpPr>
        <p:spPr>
          <a:xfrm>
            <a:off x="5232924" y="2350960"/>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角丸四角形 204"/>
          <p:cNvSpPr/>
          <p:nvPr/>
        </p:nvSpPr>
        <p:spPr>
          <a:xfrm>
            <a:off x="4821212" y="2362336"/>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角丸四角形 201"/>
          <p:cNvSpPr/>
          <p:nvPr/>
        </p:nvSpPr>
        <p:spPr>
          <a:xfrm>
            <a:off x="3471043" y="2351408"/>
            <a:ext cx="1368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4374071" y="74324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185"/>
          <p:cNvSpPr/>
          <p:nvPr/>
        </p:nvSpPr>
        <p:spPr>
          <a:xfrm>
            <a:off x="3047790" y="345635"/>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459502" y="2053884"/>
            <a:ext cx="324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p:cNvSpPr/>
          <p:nvPr/>
        </p:nvSpPr>
        <p:spPr>
          <a:xfrm>
            <a:off x="520666" y="2390537"/>
            <a:ext cx="836417"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85313"/>
            <a:ext cx="0" cy="442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31343"/>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46572"/>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601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23542" y="2778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56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133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31144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89039"/>
            <a:ext cx="201600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98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92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948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9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9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998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202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2048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8412" y="3993517"/>
            <a:ext cx="1440000" cy="246221"/>
          </a:xfrm>
          <a:prstGeom prst="rect">
            <a:avLst/>
          </a:prstGeom>
          <a:noFill/>
        </p:spPr>
        <p:txBody>
          <a:bodyPr wrap="square">
            <a:spAutoFit/>
          </a:bodyPr>
          <a:lstStyle/>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a:t>
            </a:r>
            <a:endParaRPr lang="en-US" altLang="ja-JP" sz="1000" b="1"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0" name="テキスト ボックス 79"/>
          <p:cNvSpPr txBox="1"/>
          <p:nvPr/>
        </p:nvSpPr>
        <p:spPr>
          <a:xfrm>
            <a:off x="7944677" y="3175481"/>
            <a:ext cx="1044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831666" y="4300860"/>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42332"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地震で都</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1/10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　</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7000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a:t>
            </a:r>
            <a:r>
              <a:rPr lang="ja-JP" altLang="en-US" sz="1050" dirty="0">
                <a:latin typeface="ＭＳ Ｐゴシック" panose="020B0600070205080204" pitchFamily="50" charset="-128"/>
                <a:cs typeface="メイリオ" panose="020B0604030504040204" pitchFamily="50" charset="-128"/>
              </a:rPr>
              <a:t>死亡→恐れ・悔い改め</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44991"/>
            <a:ext cx="0" cy="298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3902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3"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53659"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人口</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983355" y="3027"/>
            <a:ext cx="3708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0640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06209"/>
            <a:ext cx="1008000"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5106262" y="1308991"/>
            <a:ext cx="1008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6496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2" name="テキスト ボックス 171"/>
          <p:cNvSpPr txBox="1"/>
          <p:nvPr/>
        </p:nvSpPr>
        <p:spPr>
          <a:xfrm>
            <a:off x="1493926" y="3993517"/>
            <a:ext cx="2304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エルサレムで</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年半</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預言</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90389"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41832" y="4590778"/>
            <a:ext cx="4212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526906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さらされた死体</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三日半</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→復活（第</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のヨナのしるし</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→昇天</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大患難時代の最後に起こるユダヤ人の民族的救いの前奏曲</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1" name="カギ線コネクタ 20"/>
          <p:cNvCxnSpPr/>
          <p:nvPr/>
        </p:nvCxnSpPr>
        <p:spPr>
          <a:xfrm flipV="1">
            <a:off x="5567690" y="3894386"/>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057213"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887664"/>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8995506"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47103" y="437792"/>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1261884"/>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6" name="テキスト ボックス 195"/>
          <p:cNvSpPr txBox="1"/>
          <p:nvPr/>
        </p:nvSpPr>
        <p:spPr>
          <a:xfrm>
            <a:off x="4945113" y="65759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199205" y="4468164"/>
            <a:ext cx="360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7" name="直線コネクタ 176"/>
          <p:cNvCxnSpPr/>
          <p:nvPr/>
        </p:nvCxnSpPr>
        <p:spPr>
          <a:xfrm>
            <a:off x="5611604" y="-2237"/>
            <a:ext cx="0" cy="6840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16211"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9" name="テキスト ボックス 22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0" name="テキスト ボックス 22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1" name="テキスト ボックス 230"/>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2" name="テキスト ボックス 231"/>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3" name="テキスト ボックス 232"/>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4" name="テキスト ボックス 233"/>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テキスト ボックス 234"/>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6" name="テキスト ボックス 235"/>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37" name="右中かっこ 236"/>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8" name="角丸四角形 23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9" name="角丸四角形 23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40" name="図 239"/>
          <p:cNvPicPr>
            <a:picLocks noChangeAspect="1"/>
          </p:cNvPicPr>
          <p:nvPr/>
        </p:nvPicPr>
        <p:blipFill>
          <a:blip r:embed="rId4"/>
          <a:stretch>
            <a:fillRect/>
          </a:stretch>
        </p:blipFill>
        <p:spPr>
          <a:xfrm>
            <a:off x="115066" y="42836"/>
            <a:ext cx="1260000" cy="295714"/>
          </a:xfrm>
          <a:prstGeom prst="rect">
            <a:avLst/>
          </a:prstGeom>
        </p:spPr>
      </p:pic>
      <p:pic>
        <p:nvPicPr>
          <p:cNvPr id="241" name="図 240"/>
          <p:cNvPicPr>
            <a:picLocks noChangeAspect="1"/>
          </p:cNvPicPr>
          <p:nvPr/>
        </p:nvPicPr>
        <p:blipFill>
          <a:blip r:embed="rId4"/>
          <a:stretch>
            <a:fillRect/>
          </a:stretch>
        </p:blipFill>
        <p:spPr>
          <a:xfrm>
            <a:off x="115066" y="42836"/>
            <a:ext cx="1260000" cy="295714"/>
          </a:xfrm>
          <a:prstGeom prst="rect">
            <a:avLst/>
          </a:prstGeom>
        </p:spPr>
      </p:pic>
      <p:sp>
        <p:nvSpPr>
          <p:cNvPr id="242" name="テキスト ボックス 241"/>
          <p:cNvSpPr txBox="1"/>
          <p:nvPr/>
        </p:nvSpPr>
        <p:spPr>
          <a:xfrm>
            <a:off x="61288" y="158017"/>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3" name="テキスト ボックス 242"/>
          <p:cNvSpPr txBox="1"/>
          <p:nvPr/>
        </p:nvSpPr>
        <p:spPr>
          <a:xfrm>
            <a:off x="-8620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4" name="テキスト ボックス 243"/>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5" name="テキスト ボックス 244"/>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246" name="テキスト ボックス 245"/>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7" name="テキスト ボックス 246"/>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8" name="テキスト ボックス 247"/>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9" name="テキスト ボックス 248"/>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0" name="テキスト ボックス 249"/>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51" name="直線コネクタ 250"/>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53" name="テキスト ボックス 252"/>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4" name="テキスト ボックス 253"/>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5" name="テキスト ボックス 254"/>
          <p:cNvSpPr txBox="1"/>
          <p:nvPr/>
        </p:nvSpPr>
        <p:spPr>
          <a:xfrm>
            <a:off x="4762934" y="200603"/>
            <a:ext cx="2088000" cy="216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時代のイスラエル（幻）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6" name="テキスト ボックス 255"/>
          <p:cNvSpPr txBox="1"/>
          <p:nvPr/>
        </p:nvSpPr>
        <p:spPr>
          <a:xfrm>
            <a:off x="5706905"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7" name="テキスト ボックス 256"/>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8" name="テキスト ボックス 257"/>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6" name="テキスト ボックス 215"/>
          <p:cNvSpPr txBox="1"/>
          <p:nvPr/>
        </p:nvSpPr>
        <p:spPr>
          <a:xfrm>
            <a:off x="4804361" y="983544"/>
            <a:ext cx="1643034"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3" name="テキスト ボックス 222"/>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4" name="テキスト ボックス 223"/>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5" name="テキスト ボックス 224"/>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621316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13648" y="103017"/>
            <a:ext cx="12192000" cy="2092881"/>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全体構造理解の大前提！</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a:t>
            </a:r>
            <a:r>
              <a:rPr lang="ja-JP" altLang="en-US"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ナリズム</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49648" y="2443147"/>
            <a:ext cx="11520000" cy="3170099"/>
          </a:xfrm>
          <a:prstGeom prst="rect">
            <a:avLst/>
          </a:prstGeom>
          <a:noFill/>
          <a:ln w="146050">
            <a:solidFill>
              <a:schemeClr val="accent1"/>
            </a:solidFill>
          </a:ln>
        </p:spPr>
        <p:txBody>
          <a:bodyPr wrap="square">
            <a:spAutoFit/>
          </a:bodyPr>
          <a:lstStyle/>
          <a:p>
            <a:pPr algn="ctr">
              <a:defRPr/>
            </a:pPr>
            <a:endParaRPr lang="en-US" altLang="ja-JP" sz="4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定義</a:t>
            </a: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「ディスペンセーションとは</a:t>
            </a: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神の計画が進展していく過程において出現する</a:t>
            </a: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明確に区分可能な神の</a:t>
            </a:r>
            <a:r>
              <a:rPr lang="ja-JP" altLang="en-US" sz="4000" u="sng"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経綸（時代・時代区分）</a:t>
            </a:r>
            <a:endParaRPr lang="en-US" altLang="ja-JP" sz="4000" u="sng"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34916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50627" y="1062616"/>
            <a:ext cx="10890913" cy="3046988"/>
          </a:xfrm>
          <a:prstGeom prst="rect">
            <a:avLst/>
          </a:prstGeom>
          <a:noFill/>
        </p:spPr>
        <p:txBody>
          <a:bodyPr wrap="square">
            <a:spAutoFit/>
          </a:bodyPr>
          <a:lstStyle/>
          <a:p>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11:1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それから、私に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杖のような測り</a:t>
            </a:r>
            <a:r>
              <a:rPr lang="ja-JP" altLang="ja-JP" sz="3200" u="sng" dirty="0" err="1">
                <a:solidFill>
                  <a:schemeClr val="bg1"/>
                </a:solidFill>
                <a:latin typeface="HGS創英角ﾎﾟｯﾌﾟ体" panose="040B0A00000000000000" pitchFamily="50" charset="-128"/>
                <a:ea typeface="HGS創英角ﾎﾟｯﾌﾟ体" panose="040B0A00000000000000" pitchFamily="50" charset="-128"/>
              </a:rPr>
              <a:t>ざお</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が</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与えられた。すると、こう言う者があった。「立って、神の</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聖所</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と祭壇と、また、そこで礼拝している人を測れ。</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11:2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聖所</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の外の庭は、異邦人に与えられているゆえ、そのままに差し置きなさい。測ってはいけない。彼らは聖なる都を</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四十二か月</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の間踏みにじる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74234"/>
            <a:ext cx="12014578" cy="646331"/>
          </a:xfrm>
          <a:prstGeom prst="rect">
            <a:avLst/>
          </a:prstGeom>
          <a:noFill/>
        </p:spPr>
        <p:txBody>
          <a:bodyPr wrap="square">
            <a:spAutoFit/>
          </a:bodyPr>
          <a:lstStyle/>
          <a:p>
            <a:pPr lvl="0">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「異邦人の時」</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324274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55813" y="2387790"/>
            <a:ext cx="11295528" cy="1477328"/>
          </a:xfrm>
          <a:prstGeom prst="rect">
            <a:avLst/>
          </a:prstGeom>
          <a:noFill/>
        </p:spPr>
        <p:txBody>
          <a:bodyPr wrap="square">
            <a:spAutoFit/>
          </a:bodyPr>
          <a:lstStyle/>
          <a:p>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9:27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彼</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は</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一週</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の間、多くの者と堅い契約を結び、</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半週</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の間、いけに</a:t>
            </a:r>
            <a:r>
              <a:rPr lang="ja-JP" altLang="ja-JP" sz="3000" dirty="0" err="1">
                <a:solidFill>
                  <a:schemeClr val="bg1"/>
                </a:solidFill>
                <a:latin typeface="HGS創英角ﾎﾟｯﾌﾟ体" panose="040B0A00000000000000" pitchFamily="50" charset="-128"/>
                <a:ea typeface="HGS創英角ﾎﾟｯﾌﾟ体" panose="040B0A00000000000000" pitchFamily="50" charset="-128"/>
              </a:rPr>
              <a:t>えと</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ささげ物とをやめさせる。荒らす忌むべき者が翼に現れる。ついに、定められた絶滅が、荒らす者の上にふりかかる</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1111464"/>
            <a:ext cx="12014578" cy="1200329"/>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ダニエル書</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　大患難時代は、七年続く</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　前半と後半の三年半に分割される</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1271464" y="53652"/>
            <a:ext cx="9649072" cy="923330"/>
          </a:xfrm>
          <a:prstGeom prst="rect">
            <a:avLst/>
          </a:prstGeom>
          <a:noFill/>
        </p:spPr>
        <p:txBody>
          <a:bodyPr wrap="square">
            <a:spAutoFit/>
          </a:bodyPr>
          <a:lstStyle/>
          <a:p>
            <a:pPr algn="ct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42</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ヵ月の意味</a:t>
            </a:r>
            <a:endParaRPr lang="en-US" altLang="ja-JP" sz="5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138752" y="4239086"/>
            <a:ext cx="12258574"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黙示録</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5</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739252" y="4818031"/>
            <a:ext cx="11112089" cy="1015663"/>
          </a:xfrm>
          <a:prstGeom prst="rect">
            <a:avLst/>
          </a:prstGeom>
          <a:noFill/>
        </p:spPr>
        <p:txBody>
          <a:bodyPr wrap="square">
            <a:spAutoFit/>
          </a:bodyPr>
          <a:lstStyle/>
          <a:p>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13:15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この</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獣は、傲慢なことを言い、けがしごとを言う口を与えられ、</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四十二か月</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間活動する権威を与えられた</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854192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71464" y="53652"/>
            <a:ext cx="9649072"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「一時と二時と半時の間」</a:t>
            </a:r>
            <a:endParaRPr lang="en-US" altLang="ja-JP" sz="54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193342" y="922671"/>
            <a:ext cx="12014578"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黙示録</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14</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313899" y="1515260"/>
            <a:ext cx="11641540" cy="830997"/>
          </a:xfrm>
          <a:prstGeom prst="rect">
            <a:avLst/>
          </a:prstGeom>
          <a:noFill/>
        </p:spPr>
        <p:txBody>
          <a:bodyPr wrap="square">
            <a:spAutoFit/>
          </a:bodyPr>
          <a:lstStyle/>
          <a:p>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rPr>
              <a:t>12:14 </a:t>
            </a:r>
            <a:r>
              <a:rPr lang="ja-JP" altLang="ja-JP" sz="2400" dirty="0" smtClean="0">
                <a:solidFill>
                  <a:schemeClr val="bg1"/>
                </a:solidFill>
                <a:latin typeface="HGS創英角ﾎﾟｯﾌﾟ体" panose="040B0A00000000000000" pitchFamily="50" charset="-128"/>
                <a:ea typeface="HGS創英角ﾎﾟｯﾌﾟ体" panose="040B0A00000000000000" pitchFamily="50" charset="-128"/>
              </a:rPr>
              <a:t>しかし</a:t>
            </a:r>
            <a:r>
              <a:rPr lang="ja-JP" altLang="ja-JP" sz="2400" dirty="0">
                <a:solidFill>
                  <a:schemeClr val="bg1"/>
                </a:solidFill>
                <a:latin typeface="HGS創英角ﾎﾟｯﾌﾟ体" panose="040B0A00000000000000" pitchFamily="50" charset="-128"/>
                <a:ea typeface="HGS創英角ﾎﾟｯﾌﾟ体" panose="040B0A00000000000000" pitchFamily="50" charset="-128"/>
              </a:rPr>
              <a:t>、女は大鷲の翼を二つ与えられた。自分の場所である荒野に飛んで行って、そこで</a:t>
            </a:r>
            <a:r>
              <a:rPr lang="ja-JP" altLang="ja-JP" sz="2400" u="sng" dirty="0">
                <a:solidFill>
                  <a:schemeClr val="bg1"/>
                </a:solidFill>
                <a:latin typeface="HGS創英角ﾎﾟｯﾌﾟ体" panose="040B0A00000000000000" pitchFamily="50" charset="-128"/>
                <a:ea typeface="HGS創英角ﾎﾟｯﾌﾟ体" panose="040B0A00000000000000" pitchFamily="50" charset="-128"/>
              </a:rPr>
              <a:t>一時と二時と半時の間</a:t>
            </a:r>
            <a:r>
              <a:rPr lang="ja-JP" altLang="ja-JP" sz="2400" dirty="0">
                <a:solidFill>
                  <a:schemeClr val="bg1"/>
                </a:solidFill>
                <a:latin typeface="HGS創英角ﾎﾟｯﾌﾟ体" panose="040B0A00000000000000" pitchFamily="50" charset="-128"/>
                <a:ea typeface="HGS創英角ﾎﾟｯﾌﾟ体" panose="040B0A00000000000000" pitchFamily="50" charset="-128"/>
              </a:rPr>
              <a:t>、蛇の前をのがれて養われるためであった。</a:t>
            </a:r>
          </a:p>
        </p:txBody>
      </p:sp>
      <p:sp>
        <p:nvSpPr>
          <p:cNvPr id="8" name="テキスト ボックス 7"/>
          <p:cNvSpPr txBox="1"/>
          <p:nvPr/>
        </p:nvSpPr>
        <p:spPr>
          <a:xfrm>
            <a:off x="209262" y="2410952"/>
            <a:ext cx="12014578"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ダニエル書</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25</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313899" y="3017190"/>
            <a:ext cx="11643812" cy="1200329"/>
          </a:xfrm>
          <a:prstGeom prst="rect">
            <a:avLst/>
          </a:prstGeom>
          <a:noFill/>
        </p:spPr>
        <p:txBody>
          <a:bodyPr wrap="square">
            <a:spAutoFit/>
          </a:bodyPr>
          <a:lstStyle/>
          <a:p>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rPr>
              <a:t>7:25 </a:t>
            </a:r>
            <a:r>
              <a:rPr lang="ja-JP" altLang="ja-JP" sz="2400" dirty="0" smtClean="0">
                <a:solidFill>
                  <a:schemeClr val="bg1"/>
                </a:solidFill>
                <a:latin typeface="HGS創英角ﾎﾟｯﾌﾟ体" panose="040B0A00000000000000" pitchFamily="50" charset="-128"/>
                <a:ea typeface="HGS創英角ﾎﾟｯﾌﾟ体" panose="040B0A00000000000000" pitchFamily="50" charset="-128"/>
              </a:rPr>
              <a:t>彼</a:t>
            </a:r>
            <a:r>
              <a:rPr lang="ja-JP" altLang="ja-JP" sz="2400" dirty="0">
                <a:solidFill>
                  <a:schemeClr val="bg1"/>
                </a:solidFill>
                <a:latin typeface="HGS創英角ﾎﾟｯﾌﾟ体" panose="040B0A00000000000000" pitchFamily="50" charset="-128"/>
                <a:ea typeface="HGS創英角ﾎﾟｯﾌﾟ体" panose="040B0A00000000000000" pitchFamily="50" charset="-128"/>
              </a:rPr>
              <a:t>は、いと高き方に逆らうことばを吐き、いと高き方の聖徒たちを滅ぼし尽くそうとする。彼は時と法則を変えようとし、聖徒たちは、</a:t>
            </a:r>
            <a:r>
              <a:rPr lang="ja-JP" altLang="ja-JP" sz="2400" u="sng" dirty="0">
                <a:solidFill>
                  <a:schemeClr val="bg1"/>
                </a:solidFill>
                <a:latin typeface="HGS創英角ﾎﾟｯﾌﾟ体" panose="040B0A00000000000000" pitchFamily="50" charset="-128"/>
                <a:ea typeface="HGS創英角ﾎﾟｯﾌﾟ体" panose="040B0A00000000000000" pitchFamily="50" charset="-128"/>
              </a:rPr>
              <a:t>ひと時とふた時と半時の間</a:t>
            </a:r>
            <a:r>
              <a:rPr lang="ja-JP" altLang="ja-JP" sz="2400" dirty="0">
                <a:solidFill>
                  <a:schemeClr val="bg1"/>
                </a:solidFill>
                <a:latin typeface="HGS創英角ﾎﾟｯﾌﾟ体" panose="040B0A00000000000000" pitchFamily="50" charset="-128"/>
                <a:ea typeface="HGS創英角ﾎﾟｯﾌﾟ体" panose="040B0A00000000000000" pitchFamily="50" charset="-128"/>
              </a:rPr>
              <a:t>、彼の手にゆだねられる。</a:t>
            </a:r>
          </a:p>
        </p:txBody>
      </p:sp>
      <p:sp>
        <p:nvSpPr>
          <p:cNvPr id="12" name="テキスト ボックス 11"/>
          <p:cNvSpPr txBox="1"/>
          <p:nvPr/>
        </p:nvSpPr>
        <p:spPr>
          <a:xfrm>
            <a:off x="197887" y="4348799"/>
            <a:ext cx="12014578"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ダニエル書</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7</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313899" y="4955037"/>
            <a:ext cx="11632438" cy="1569660"/>
          </a:xfrm>
          <a:prstGeom prst="rect">
            <a:avLst/>
          </a:prstGeom>
          <a:noFill/>
        </p:spPr>
        <p:txBody>
          <a:bodyPr wrap="square">
            <a:spAutoFit/>
          </a:bodyPr>
          <a:lstStyle/>
          <a:p>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rPr>
              <a:t>12:7 </a:t>
            </a:r>
            <a:r>
              <a:rPr lang="ja-JP" altLang="ja-JP" sz="2400" dirty="0" smtClean="0">
                <a:solidFill>
                  <a:schemeClr val="bg1"/>
                </a:solidFill>
                <a:latin typeface="HGS創英角ﾎﾟｯﾌﾟ体" panose="040B0A00000000000000" pitchFamily="50" charset="-128"/>
                <a:ea typeface="HGS創英角ﾎﾟｯﾌﾟ体" panose="040B0A00000000000000" pitchFamily="50" charset="-128"/>
              </a:rPr>
              <a:t>する</a:t>
            </a:r>
            <a:r>
              <a:rPr lang="ja-JP" altLang="ja-JP" sz="2400" dirty="0">
                <a:solidFill>
                  <a:schemeClr val="bg1"/>
                </a:solidFill>
                <a:latin typeface="HGS創英角ﾎﾟｯﾌﾟ体" panose="040B0A00000000000000" pitchFamily="50" charset="-128"/>
                <a:ea typeface="HGS創英角ﾎﾟｯﾌﾟ体" panose="040B0A00000000000000" pitchFamily="50" charset="-128"/>
              </a:rPr>
              <a:t>と私は、川の水の上にいる、あの亜麻布の衣を着た人が語るのを聞いた。彼は、その右手と左手を天に向けて上げ、永遠に生きる方をさして誓って言った。「それは、</a:t>
            </a:r>
            <a:r>
              <a:rPr lang="ja-JP" altLang="ja-JP" sz="2400" u="sng" dirty="0">
                <a:solidFill>
                  <a:schemeClr val="bg1"/>
                </a:solidFill>
                <a:latin typeface="HGS創英角ﾎﾟｯﾌﾟ体" panose="040B0A00000000000000" pitchFamily="50" charset="-128"/>
                <a:ea typeface="HGS創英角ﾎﾟｯﾌﾟ体" panose="040B0A00000000000000" pitchFamily="50" charset="-128"/>
              </a:rPr>
              <a:t>ひと時とふた時と半時</a:t>
            </a:r>
            <a:r>
              <a:rPr lang="ja-JP" altLang="ja-JP" sz="2400" dirty="0">
                <a:solidFill>
                  <a:schemeClr val="bg1"/>
                </a:solidFill>
                <a:latin typeface="HGS創英角ﾎﾟｯﾌﾟ体" panose="040B0A00000000000000" pitchFamily="50" charset="-128"/>
                <a:ea typeface="HGS創英角ﾎﾟｯﾌﾟ体" panose="040B0A00000000000000" pitchFamily="50" charset="-128"/>
              </a:rPr>
              <a:t>である。聖なる民の勢力を打ち砕くことが終わったとき、これらすべてのことが成就する。</a:t>
            </a:r>
          </a:p>
        </p:txBody>
      </p:sp>
    </p:spTree>
    <p:extLst>
      <p:ext uri="{BB962C8B-B14F-4D97-AF65-F5344CB8AC3E}">
        <p14:creationId xmlns:p14="http://schemas.microsoft.com/office/powerpoint/2010/main" val="1978470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71464" y="53652"/>
            <a:ext cx="9649072"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「千二百六十日」</a:t>
            </a:r>
            <a:endParaRPr lang="en-US" altLang="ja-JP" sz="54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193342" y="922671"/>
            <a:ext cx="12014578"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黙示録</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752899" y="1546837"/>
            <a:ext cx="11202540" cy="954107"/>
          </a:xfrm>
          <a:prstGeom prst="rect">
            <a:avLst/>
          </a:prstGeom>
          <a:noFill/>
        </p:spPr>
        <p:txBody>
          <a:bodyPr wrap="square">
            <a:spAutoFit/>
          </a:bodyPr>
          <a:lstStyle/>
          <a:p>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11:3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それ</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から、わたしがわたしのふたりの証人に許すと、彼らは荒布を着て</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千二百六十日</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の間預言する</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209262" y="3331237"/>
            <a:ext cx="12014578"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黙示録</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6</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755171" y="3932389"/>
            <a:ext cx="11202540" cy="954107"/>
          </a:xfrm>
          <a:prstGeom prst="rect">
            <a:avLst/>
          </a:prstGeom>
          <a:noFill/>
        </p:spPr>
        <p:txBody>
          <a:bodyPr wrap="square">
            <a:spAutoFit/>
          </a:bodyPr>
          <a:lstStyle/>
          <a:p>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12:6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女</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は荒野に逃げた。そこには、</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千二百六十日</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の間彼女を養うために、神によって備えられた場所があった。</a:t>
            </a:r>
          </a:p>
        </p:txBody>
      </p:sp>
    </p:spTree>
    <p:extLst>
      <p:ext uri="{BB962C8B-B14F-4D97-AF65-F5344CB8AC3E}">
        <p14:creationId xmlns:p14="http://schemas.microsoft.com/office/powerpoint/2010/main" val="2776851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09683" y="735871"/>
            <a:ext cx="10890913" cy="5693866"/>
          </a:xfrm>
          <a:prstGeom prst="rect">
            <a:avLst/>
          </a:prstGeom>
          <a:noFill/>
        </p:spPr>
        <p:txBody>
          <a:bodyPr wrap="square">
            <a:spAutoFit/>
          </a:bodyPr>
          <a:lstStyle/>
          <a:p>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66</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1【</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】はこう仰せられる。「天はわたしの王座、地はわたしの足台。わたしのために、あなたがたの建てる家は、いったいどこにあるのか。わたしのいこいの場は、いったいどこにあるのか。</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66:2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これらすべては、わたしの手が造ったもの、これらすべてはわたしのものだ。──【主】の御告げ──わたしが目を留める者は、へりくだって心砕かれ、わたしのことばにおののく者だ。</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66:3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牛をほふる者は、人を打ち殺す者。羊をいけに</a:t>
            </a:r>
            <a:r>
              <a:rPr lang="ja-JP" altLang="ja-JP" sz="2800" dirty="0" err="1">
                <a:solidFill>
                  <a:schemeClr val="bg1"/>
                </a:solidFill>
                <a:latin typeface="HGS創英角ﾎﾟｯﾌﾟ体" panose="040B0A00000000000000" pitchFamily="50" charset="-128"/>
                <a:ea typeface="HGS創英角ﾎﾟｯﾌﾟ体" panose="040B0A00000000000000" pitchFamily="50" charset="-128"/>
              </a:rPr>
              <a:t>えに</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する者は、犬をくびり殺す者。穀物のささげ物をささげる者は、豚の血をささげる者。乳香をささげる者は、偶像をほめたたえる者。実に彼らは自分かってな道を選び、その心は忌むべき物を喜ぶ。</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66:4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わたしも、彼らを虐待することを選び、彼らに恐怖をもたらす。わたしが呼んでもだれも答えず、わたしが語りかけても聞かず、わたしの目の前に悪を行い、わたしの喜ばない事を彼らが選んだからだ。</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74234"/>
            <a:ext cx="12014578"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イザヤ書</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66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4</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620427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187387" y="69793"/>
            <a:ext cx="7906871" cy="6617877"/>
          </a:xfrm>
          <a:prstGeom prst="rect">
            <a:avLst/>
          </a:prstGeom>
        </p:spPr>
      </p:pic>
      <p:sp>
        <p:nvSpPr>
          <p:cNvPr id="11" name="星 5 10"/>
          <p:cNvSpPr/>
          <p:nvPr/>
        </p:nvSpPr>
        <p:spPr>
          <a:xfrm>
            <a:off x="2429506" y="3281313"/>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7" name="星 5 6"/>
          <p:cNvSpPr/>
          <p:nvPr/>
        </p:nvSpPr>
        <p:spPr>
          <a:xfrm>
            <a:off x="2467636" y="409817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2497775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49566"/>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角丸四角形 210"/>
          <p:cNvSpPr/>
          <p:nvPr/>
        </p:nvSpPr>
        <p:spPr>
          <a:xfrm>
            <a:off x="4459523" y="3545875"/>
            <a:ext cx="1764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角丸四角形 209"/>
          <p:cNvSpPr/>
          <p:nvPr/>
        </p:nvSpPr>
        <p:spPr>
          <a:xfrm>
            <a:off x="4470444" y="6614439"/>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角丸四角形 205"/>
          <p:cNvSpPr/>
          <p:nvPr/>
        </p:nvSpPr>
        <p:spPr>
          <a:xfrm>
            <a:off x="4494628" y="3361354"/>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168515" y="2663040"/>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角丸四角形 198"/>
          <p:cNvSpPr/>
          <p:nvPr/>
        </p:nvSpPr>
        <p:spPr>
          <a:xfrm>
            <a:off x="3548381" y="2824539"/>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541380" y="2643013"/>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a:xfrm>
            <a:off x="4173913" y="3177107"/>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角丸四角形 196"/>
          <p:cNvSpPr/>
          <p:nvPr/>
        </p:nvSpPr>
        <p:spPr>
          <a:xfrm>
            <a:off x="3912329" y="299741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02922" y="37234"/>
            <a:ext cx="11952000" cy="2609538"/>
          </a:xfrm>
          <a:prstGeom prst="rect">
            <a:avLst/>
          </a:prstGeom>
        </p:spPr>
      </p:pic>
      <p:sp>
        <p:nvSpPr>
          <p:cNvPr id="221" name="角丸四角形 220"/>
          <p:cNvSpPr/>
          <p:nvPr/>
        </p:nvSpPr>
        <p:spPr>
          <a:xfrm>
            <a:off x="5603690" y="2366881"/>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角丸四角形 221"/>
          <p:cNvSpPr/>
          <p:nvPr/>
        </p:nvSpPr>
        <p:spPr>
          <a:xfrm>
            <a:off x="5906218" y="2369153"/>
            <a:ext cx="1332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角丸四角形 217"/>
          <p:cNvSpPr/>
          <p:nvPr/>
        </p:nvSpPr>
        <p:spPr>
          <a:xfrm>
            <a:off x="5582607" y="3796253"/>
            <a:ext cx="3132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角丸四角形 216"/>
          <p:cNvSpPr/>
          <p:nvPr/>
        </p:nvSpPr>
        <p:spPr>
          <a:xfrm>
            <a:off x="5498447" y="2115301"/>
            <a:ext cx="198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角丸四角形 214"/>
          <p:cNvSpPr/>
          <p:nvPr/>
        </p:nvSpPr>
        <p:spPr>
          <a:xfrm>
            <a:off x="4930146" y="1027329"/>
            <a:ext cx="136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角丸四角形 213"/>
          <p:cNvSpPr/>
          <p:nvPr/>
        </p:nvSpPr>
        <p:spPr>
          <a:xfrm>
            <a:off x="4791395" y="1202479"/>
            <a:ext cx="165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角丸四角形 212"/>
          <p:cNvSpPr/>
          <p:nvPr/>
        </p:nvSpPr>
        <p:spPr>
          <a:xfrm>
            <a:off x="5143969" y="1363983"/>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角丸四角形 211"/>
          <p:cNvSpPr/>
          <p:nvPr/>
        </p:nvSpPr>
        <p:spPr>
          <a:xfrm>
            <a:off x="5232924" y="2350960"/>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角丸四角形 204"/>
          <p:cNvSpPr/>
          <p:nvPr/>
        </p:nvSpPr>
        <p:spPr>
          <a:xfrm>
            <a:off x="4821212" y="2362336"/>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角丸四角形 201"/>
          <p:cNvSpPr/>
          <p:nvPr/>
        </p:nvSpPr>
        <p:spPr>
          <a:xfrm>
            <a:off x="3471043" y="2351408"/>
            <a:ext cx="1368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4374071" y="74324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185"/>
          <p:cNvSpPr/>
          <p:nvPr/>
        </p:nvSpPr>
        <p:spPr>
          <a:xfrm>
            <a:off x="3047790" y="345635"/>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459502" y="2053884"/>
            <a:ext cx="324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p:cNvSpPr/>
          <p:nvPr/>
        </p:nvSpPr>
        <p:spPr>
          <a:xfrm>
            <a:off x="520666" y="2390537"/>
            <a:ext cx="836417"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85313"/>
            <a:ext cx="0" cy="442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04047"/>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601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23542" y="2778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56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133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31144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59761"/>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89039"/>
            <a:ext cx="201600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98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92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948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9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9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998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202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2048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944677" y="3175481"/>
            <a:ext cx="1044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3" name="テキスト ボックス 82"/>
          <p:cNvSpPr txBox="1"/>
          <p:nvPr/>
        </p:nvSpPr>
        <p:spPr>
          <a:xfrm>
            <a:off x="1831666" y="4300860"/>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地震で都</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1/10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　</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7000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a:t>
            </a:r>
            <a:r>
              <a:rPr lang="ja-JP" altLang="en-US" sz="1050" dirty="0">
                <a:latin typeface="ＭＳ Ｐゴシック" panose="020B0600070205080204" pitchFamily="50" charset="-128"/>
                <a:cs typeface="メイリオ" panose="020B0604030504040204" pitchFamily="50" charset="-128"/>
              </a:rPr>
              <a:t>死亡→恐れ・悔い改め</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44991"/>
            <a:ext cx="0" cy="298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3902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3"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53659"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人口</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983355" y="3027"/>
            <a:ext cx="3708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0640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06209"/>
            <a:ext cx="1008000"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5106262" y="1308991"/>
            <a:ext cx="1008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6496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41832" y="4590778"/>
            <a:ext cx="4212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526906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さらされた死体</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三日半</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→復活（第</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のヨナのしるし</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→昇天</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大患難時代の最後に起こるユダヤ人の民族的救いの前奏曲</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1" name="テキスト ボックス 180"/>
          <p:cNvSpPr txBox="1"/>
          <p:nvPr/>
        </p:nvSpPr>
        <p:spPr>
          <a:xfrm>
            <a:off x="6057213"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887664"/>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8995506"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47103" y="437792"/>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1261884"/>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6" name="テキスト ボックス 195"/>
          <p:cNvSpPr txBox="1"/>
          <p:nvPr/>
        </p:nvSpPr>
        <p:spPr>
          <a:xfrm>
            <a:off x="4945113" y="65759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199205" y="4468164"/>
            <a:ext cx="360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7" name="直線コネクタ 176"/>
          <p:cNvCxnSpPr/>
          <p:nvPr/>
        </p:nvCxnSpPr>
        <p:spPr>
          <a:xfrm>
            <a:off x="5611604" y="-2237"/>
            <a:ext cx="0" cy="6840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16211"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9" name="テキスト ボックス 22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0" name="テキスト ボックス 22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1" name="テキスト ボックス 230"/>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2" name="テキスト ボックス 231"/>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3" name="テキスト ボックス 232"/>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4" name="テキスト ボックス 233"/>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テキスト ボックス 234"/>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6" name="テキスト ボックス 235"/>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37" name="右中かっこ 236"/>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8" name="角丸四角形 23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9" name="角丸四角形 23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40" name="図 239"/>
          <p:cNvPicPr>
            <a:picLocks noChangeAspect="1"/>
          </p:cNvPicPr>
          <p:nvPr/>
        </p:nvPicPr>
        <p:blipFill>
          <a:blip r:embed="rId4"/>
          <a:stretch>
            <a:fillRect/>
          </a:stretch>
        </p:blipFill>
        <p:spPr>
          <a:xfrm>
            <a:off x="115066" y="42836"/>
            <a:ext cx="1260000" cy="295714"/>
          </a:xfrm>
          <a:prstGeom prst="rect">
            <a:avLst/>
          </a:prstGeom>
        </p:spPr>
      </p:pic>
      <p:pic>
        <p:nvPicPr>
          <p:cNvPr id="241" name="図 240"/>
          <p:cNvPicPr>
            <a:picLocks noChangeAspect="1"/>
          </p:cNvPicPr>
          <p:nvPr/>
        </p:nvPicPr>
        <p:blipFill>
          <a:blip r:embed="rId4"/>
          <a:stretch>
            <a:fillRect/>
          </a:stretch>
        </p:blipFill>
        <p:spPr>
          <a:xfrm>
            <a:off x="115066" y="42836"/>
            <a:ext cx="1260000" cy="295714"/>
          </a:xfrm>
          <a:prstGeom prst="rect">
            <a:avLst/>
          </a:prstGeom>
        </p:spPr>
      </p:pic>
      <p:sp>
        <p:nvSpPr>
          <p:cNvPr id="242" name="テキスト ボックス 241"/>
          <p:cNvSpPr txBox="1"/>
          <p:nvPr/>
        </p:nvSpPr>
        <p:spPr>
          <a:xfrm>
            <a:off x="61288" y="158017"/>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3" name="テキスト ボックス 242"/>
          <p:cNvSpPr txBox="1"/>
          <p:nvPr/>
        </p:nvSpPr>
        <p:spPr>
          <a:xfrm>
            <a:off x="-8620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4" name="テキスト ボックス 243"/>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5" name="テキスト ボックス 244"/>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246" name="テキスト ボックス 245"/>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7" name="テキスト ボックス 246"/>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8" name="テキスト ボックス 247"/>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9" name="テキスト ボックス 248"/>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0" name="テキスト ボックス 249"/>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51" name="直線コネクタ 250"/>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53" name="テキスト ボックス 252"/>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4" name="テキスト ボックス 253"/>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5" name="テキスト ボックス 254"/>
          <p:cNvSpPr txBox="1"/>
          <p:nvPr/>
        </p:nvSpPr>
        <p:spPr>
          <a:xfrm>
            <a:off x="4762934" y="200603"/>
            <a:ext cx="2088000" cy="216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時代のイスラエル（幻）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6" name="テキスト ボックス 255"/>
          <p:cNvSpPr txBox="1"/>
          <p:nvPr/>
        </p:nvSpPr>
        <p:spPr>
          <a:xfrm>
            <a:off x="5706905"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7" name="テキスト ボックス 256"/>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8" name="テキスト ボックス 257"/>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6" name="テキスト ボックス 215"/>
          <p:cNvSpPr txBox="1"/>
          <p:nvPr/>
        </p:nvSpPr>
        <p:spPr>
          <a:xfrm>
            <a:off x="4804361" y="983544"/>
            <a:ext cx="1643034"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3" name="テキスト ボックス 222"/>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4" name="テキスト ボックス 223"/>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5" name="テキスト ボックス 224"/>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7" name="角丸四角形 226"/>
          <p:cNvSpPr/>
          <p:nvPr/>
        </p:nvSpPr>
        <p:spPr>
          <a:xfrm>
            <a:off x="407253" y="3955737"/>
            <a:ext cx="5364000" cy="36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テキスト ボックス 227"/>
          <p:cNvSpPr txBox="1"/>
          <p:nvPr/>
        </p:nvSpPr>
        <p:spPr>
          <a:xfrm>
            <a:off x="8412" y="3993520"/>
            <a:ext cx="1440000" cy="246221"/>
          </a:xfrm>
          <a:prstGeom prst="rect">
            <a:avLst/>
          </a:prstGeom>
          <a:noFill/>
        </p:spPr>
        <p:txBody>
          <a:bodyPr wrap="square">
            <a:spAutoFit/>
          </a:bodyPr>
          <a:lstStyle/>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a:t>
            </a:r>
            <a:endParaRPr lang="en-US" altLang="ja-JP" sz="1000" b="1"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59" name="直線矢印コネクタ 258"/>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0" name="直線矢印コネクタ 259"/>
          <p:cNvCxnSpPr/>
          <p:nvPr/>
        </p:nvCxnSpPr>
        <p:spPr>
          <a:xfrm>
            <a:off x="1342332"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1" name="直線矢印コネクタ 260"/>
          <p:cNvCxnSpPr/>
          <p:nvPr/>
        </p:nvCxnSpPr>
        <p:spPr>
          <a:xfrm>
            <a:off x="1355980" y="39119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2" name="テキスト ボックス 261"/>
          <p:cNvSpPr txBox="1"/>
          <p:nvPr/>
        </p:nvSpPr>
        <p:spPr>
          <a:xfrm>
            <a:off x="221140" y="3700430"/>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63" name="テキスト ボックス 262"/>
          <p:cNvSpPr txBox="1"/>
          <p:nvPr/>
        </p:nvSpPr>
        <p:spPr>
          <a:xfrm>
            <a:off x="1493926" y="3993517"/>
            <a:ext cx="2304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エルサレムで</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年半</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預言</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64" name="テキスト ボックス 263"/>
          <p:cNvSpPr txBox="1"/>
          <p:nvPr/>
        </p:nvSpPr>
        <p:spPr>
          <a:xfrm>
            <a:off x="1493926" y="3686782"/>
            <a:ext cx="2052000" cy="28800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65" name="テキスト ボックス 264"/>
          <p:cNvSpPr txBox="1"/>
          <p:nvPr/>
        </p:nvSpPr>
        <p:spPr>
          <a:xfrm>
            <a:off x="4090389"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66" name="カギ線コネクタ 265"/>
          <p:cNvCxnSpPr/>
          <p:nvPr/>
        </p:nvCxnSpPr>
        <p:spPr>
          <a:xfrm flipV="1">
            <a:off x="5567690" y="3894386"/>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621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19953" y="739888"/>
            <a:ext cx="11259671" cy="5509200"/>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それから、わたしがわたしのふたりの証人に許すと、彼らは荒布を着て</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千二百六十日の間預言する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11:4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彼らは全地の主の御前にある二本のオリーブの木、また二つの燭台である。</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11:5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彼らに害を加えようとする者があれば、火が彼らの口から出て、敵を滅ぼし尽くす。彼らに害を加えようとする者があれば、必ずこのように殺される。</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11:6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この人たちは、預言をしている期間は雨が降らないように天を閉じる力を持っており、また、水を血に変え、そのうえ、思うままに、何度でも、あらゆる災害をもって地を打つ力を持っている。</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11:7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そして彼らがあかしを終えると、底知れぬ所から上って来る獣が、彼らと戦って勝ち、</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彼らを殺す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74234"/>
            <a:ext cx="12014578" cy="646331"/>
          </a:xfrm>
          <a:prstGeom prst="rect">
            <a:avLst/>
          </a:prstGeom>
          <a:noFill/>
        </p:spPr>
        <p:txBody>
          <a:bodyPr wrap="square">
            <a:spAutoFit/>
          </a:bodyPr>
          <a:lstStyle/>
          <a:p>
            <a:pPr lvl="0">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「ふたりの証人の死」</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261508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815608"/>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100"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8847102" y="3830711"/>
            <a:ext cx="936000" cy="369332"/>
          </a:xfrm>
          <a:prstGeom prst="rect">
            <a:avLst/>
          </a:prstGeom>
          <a:noFill/>
        </p:spPr>
        <p:txBody>
          <a:bodyPr wrap="square">
            <a:spAutoFit/>
          </a:bodyPr>
          <a:lstStyle/>
          <a:p>
            <a:pPr algn="ct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a:t>
            </a:r>
            <a:endParaRPr lang="en-US" altLang="ja-JP"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698169" y="376945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696264" y="3632575"/>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897138" y="4472447"/>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6901683" y="353407"/>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89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49723" y="698830"/>
            <a:ext cx="10890913" cy="4031873"/>
          </a:xfrm>
          <a:prstGeom prst="rect">
            <a:avLst/>
          </a:prstGeom>
          <a:noFill/>
        </p:spPr>
        <p:txBody>
          <a:bodyPr wrap="square">
            <a:spAutoFit/>
          </a:bodyPr>
          <a:lstStyle/>
          <a:p>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11:8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彼らの死体は、霊的な理解ではソドムやエジプトと呼ばれる大きな都の大通りに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さらされる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。彼らの主もその都で十字架につけられたのである。</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11:9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もろもろの民族、部族、国語、国民に属する人々が、三日半の間、彼らの死体をながめていて、その死体を墓に納めることを許さない。</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11:10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また地に住む人々は、彼らのことで喜び祝って、互いに贈り物を贈り合う。それは、このふたりの預言者が、地に住む人々を苦しめたからで</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ある</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29264"/>
            <a:ext cx="12014578" cy="646331"/>
          </a:xfrm>
          <a:prstGeom prst="rect">
            <a:avLst/>
          </a:prstGeom>
          <a:noFill/>
        </p:spPr>
        <p:txBody>
          <a:bodyPr wrap="square">
            <a:spAutoFit/>
          </a:bodyPr>
          <a:lstStyle/>
          <a:p>
            <a:pPr lvl="0">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「ふたりの証人の復活」</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995002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655102" y="491825"/>
            <a:ext cx="11259404" cy="4247317"/>
          </a:xfrm>
          <a:prstGeom prst="rect">
            <a:avLst/>
          </a:prstGeom>
          <a:noFill/>
        </p:spPr>
        <p:txBody>
          <a:bodyPr wrap="square">
            <a:spAutoFit/>
          </a:bodyPr>
          <a:lstStyle/>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を字義通りに</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解釈</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と教会を一貫して区別</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神が</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ユダヤ民族</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アブラハム</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契約</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を結ばれたこと</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が永遠の契約であることを認める</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を貫くテーマは「神の栄光</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051376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49723" y="304386"/>
            <a:ext cx="10890913" cy="4031873"/>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11:11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しかし、三日半の後、神から出たいのちの息が、彼らに入り、</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彼らが足で立ち上がった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ので、それを見ていた人々は非常な恐怖に襲われた。</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11:12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そのときふたりは、天から大きな声がして、「ここに上れ」と言うのを聞いた。そこで、彼らは雲に乗って天に上った。彼らの敵はそれを見た。</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11:13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そのとき、大地震が起こって、都の十分の一が倒れた。この地震のため七千人が死に、生き残った人々は、恐怖に満たされ、天の神をあがめた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88687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63775" y="60545"/>
            <a:ext cx="11875642" cy="6186309"/>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ヨナのしるしについて</a:t>
            </a:r>
            <a:endParaRPr lang="en-US" altLang="ja-JP"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第</a:t>
            </a:r>
            <a:r>
              <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のヨナのしるし</a:t>
            </a: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ラザロの復活</a:t>
            </a:r>
            <a:r>
              <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厳密</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には蘇生</a:t>
            </a:r>
            <a:r>
              <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a:t>
            </a:r>
            <a:r>
              <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45)</a:t>
            </a:r>
          </a:p>
          <a:p>
            <a:pPr>
              <a:defRPr/>
            </a:pP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のヨナのしるし</a:t>
            </a: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イエス自身の復活</a:t>
            </a: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のヨナのしるし</a:t>
            </a:r>
            <a:endPar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人の証人の復活</a:t>
            </a:r>
            <a:r>
              <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p:txBody>
      </p:sp>
    </p:spTree>
    <p:extLst>
      <p:ext uri="{BB962C8B-B14F-4D97-AF65-F5344CB8AC3E}">
        <p14:creationId xmlns:p14="http://schemas.microsoft.com/office/powerpoint/2010/main" val="2153943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815608"/>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100"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8847102" y="3830711"/>
            <a:ext cx="936000" cy="369332"/>
          </a:xfrm>
          <a:prstGeom prst="rect">
            <a:avLst/>
          </a:prstGeom>
          <a:noFill/>
        </p:spPr>
        <p:txBody>
          <a:bodyPr wrap="square">
            <a:spAutoFit/>
          </a:bodyPr>
          <a:lstStyle/>
          <a:p>
            <a:pPr algn="ct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a:t>
            </a:r>
            <a:endParaRPr lang="en-US" altLang="ja-JP"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698169" y="376945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696264" y="3632575"/>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897138" y="4472447"/>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6901683" y="353407"/>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1057839" y="4490375"/>
            <a:ext cx="357510" cy="360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latin typeface="HGS創英角ﾎﾟｯﾌﾟ体" panose="040B0A00000000000000" pitchFamily="50" charset="-128"/>
                <a:ea typeface="HGS創英角ﾎﾟｯﾌﾟ体" panose="040B0A00000000000000" pitchFamily="50" charset="-128"/>
              </a:rPr>
              <a:t>1</a:t>
            </a:r>
            <a:endParaRPr kumimoji="1" lang="ja-JP" altLang="en-US" b="1" dirty="0">
              <a:latin typeface="HGS創英角ﾎﾟｯﾌﾟ体" panose="040B0A00000000000000" pitchFamily="50" charset="-128"/>
              <a:ea typeface="HGS創英角ﾎﾟｯﾌﾟ体" panose="040B0A00000000000000" pitchFamily="50" charset="-128"/>
            </a:endParaRPr>
          </a:p>
        </p:txBody>
      </p:sp>
      <p:sp>
        <p:nvSpPr>
          <p:cNvPr id="11" name="円/楕円 10"/>
          <p:cNvSpPr/>
          <p:nvPr/>
        </p:nvSpPr>
        <p:spPr>
          <a:xfrm>
            <a:off x="1461248" y="5808180"/>
            <a:ext cx="357510" cy="360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HGS創英角ﾎﾟｯﾌﾟ体" panose="040B0A00000000000000" pitchFamily="50" charset="-128"/>
                <a:ea typeface="HGS創英角ﾎﾟｯﾌﾟ体" panose="040B0A00000000000000" pitchFamily="50" charset="-128"/>
              </a:rPr>
              <a:t>２</a:t>
            </a:r>
            <a:endParaRPr kumimoji="1" lang="ja-JP" altLang="en-US" b="1" dirty="0">
              <a:latin typeface="HGS創英角ﾎﾟｯﾌﾟ体" panose="040B0A00000000000000" pitchFamily="50" charset="-128"/>
              <a:ea typeface="HGS創英角ﾎﾟｯﾌﾟ体" panose="040B0A00000000000000" pitchFamily="50" charset="-128"/>
            </a:endParaRPr>
          </a:p>
        </p:txBody>
      </p:sp>
      <p:sp>
        <p:nvSpPr>
          <p:cNvPr id="15" name="円/楕円 14"/>
          <p:cNvSpPr/>
          <p:nvPr/>
        </p:nvSpPr>
        <p:spPr>
          <a:xfrm>
            <a:off x="5190569" y="5933692"/>
            <a:ext cx="357510" cy="360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HGS創英角ﾎﾟｯﾌﾟ体" panose="040B0A00000000000000" pitchFamily="50" charset="-128"/>
                <a:ea typeface="HGS創英角ﾎﾟｯﾌﾟ体" panose="040B0A00000000000000" pitchFamily="50" charset="-128"/>
              </a:rPr>
              <a:t>３</a:t>
            </a:r>
            <a:endParaRPr kumimoji="1" lang="ja-JP" altLang="en-US" b="1"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304347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36075" y="2156195"/>
            <a:ext cx="10890913" cy="2246769"/>
          </a:xfrm>
          <a:prstGeom prst="rect">
            <a:avLst/>
          </a:prstGeom>
          <a:noFill/>
        </p:spPr>
        <p:txBody>
          <a:bodyPr wrap="square">
            <a:spAutoFit/>
          </a:bodyPr>
          <a:lstStyle/>
          <a:p>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12</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40</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　しかし、イエスは答えて言われた。「</a:t>
            </a:r>
            <a:r>
              <a:rPr lang="ja-JP" altLang="en-US" sz="2800" u="sng" dirty="0" smtClean="0">
                <a:solidFill>
                  <a:schemeClr val="bg1"/>
                </a:solidFill>
                <a:latin typeface="HGS創英角ﾎﾟｯﾌﾟ体" panose="040B0A00000000000000" pitchFamily="50" charset="-128"/>
                <a:ea typeface="HGS創英角ﾎﾟｯﾌﾟ体" panose="040B0A00000000000000" pitchFamily="50" charset="-128"/>
              </a:rPr>
              <a:t>悪い</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800" u="sng" dirty="0" smtClean="0">
                <a:solidFill>
                  <a:schemeClr val="bg1"/>
                </a:solidFill>
                <a:latin typeface="HGS創英角ﾎﾟｯﾌﾟ体" panose="040B0A00000000000000" pitchFamily="50" charset="-128"/>
                <a:ea typeface="HGS創英角ﾎﾟｯﾌﾟ体" panose="040B0A00000000000000" pitchFamily="50" charset="-128"/>
              </a:rPr>
              <a:t>姦淫の時代</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はしるしを求めています。だが預言者ヨナのしるしのほかには、しるしは与えられません。</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12</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40</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　ヨナは三日三晩大魚の腹の中にいましたが、同様に、人の子も三日三晩、地の中にいるからです。」</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1473786"/>
            <a:ext cx="12014578"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マタ</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163775" y="60545"/>
            <a:ext cx="11875642"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ヨナのしるしについて</a:t>
            </a:r>
            <a:endPar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041416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63775" y="195455"/>
            <a:ext cx="11875642" cy="6032421"/>
          </a:xfrm>
          <a:prstGeom prst="rect">
            <a:avLst/>
          </a:prstGeom>
          <a:noFill/>
        </p:spPr>
        <p:txBody>
          <a:bodyPr wrap="square">
            <a:spAutoFit/>
          </a:bodyPr>
          <a:lstStyle/>
          <a:p>
            <a:pPr algn="ct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メシア的奇跡に対する指導者たちの反応</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⑴ユダヤ人の</a:t>
            </a:r>
            <a:r>
              <a:rPr lang="ja-JP" altLang="en-US" sz="3200"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ツァラアト患者の癒し</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ルカ</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⇒メシアに対する尋問が強化された。</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3200"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口をきけなくする悪霊の追い出し</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マタ</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ベルゼブル論争</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⇒イエスは悪霊の頭によって悪霊を追い出していると主張。</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⑶生まれつきの</a:t>
            </a:r>
            <a:r>
              <a:rPr lang="ja-JP" altLang="en-US" sz="3200"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盲人の癒し</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⇒イエスを信じる者を会堂から追放する決定を下した。</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a:t>
            </a:r>
            <a:r>
              <a:rPr lang="ja-JP" altLang="en-US" sz="3200" u="sng"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ラザロの復活</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のヨナのしるし</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⇒サンヘドリンは、イエス殺害を決定した。</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548605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63775" y="195455"/>
            <a:ext cx="11875642" cy="4185761"/>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回帰不能点</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⑴民</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章：カデシュ・バルネアでの出来事</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33</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：マナセ王の時代</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⑶マタ</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章：ベルゼブル論争</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213886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90525"/>
            <a:ext cx="12192000" cy="6063198"/>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ヨナのしるし特異性</a:t>
            </a:r>
            <a:endParaRPr lang="en-US" altLang="ja-JP"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死んですぐの復活と、</a:t>
            </a:r>
            <a:r>
              <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日目の復活</a:t>
            </a: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数節と</a:t>
            </a:r>
            <a:r>
              <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44</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節の違い。イエスの復活と</a:t>
            </a: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ふたりの証人の復活</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も多くの章節を費やしている</a:t>
            </a: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a:t>
            </a:r>
            <a:r>
              <a:rPr lang="ja-JP" altLang="en-US"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少数の目撃者と、多数の目撃者</a:t>
            </a:r>
            <a:endParaRPr lang="en-US" altLang="ja-JP" sz="36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⑷パリサイ人たちは、死者の魂は</a:t>
            </a:r>
            <a:endParaRPr lang="en-US" altLang="ja-JP"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死後</a:t>
            </a:r>
            <a:r>
              <a:rPr lang="en-US" altLang="ja-JP"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日間漂っていると教えた。</a:t>
            </a:r>
            <a:endParaRPr lang="en-US" altLang="ja-JP"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a:t>
            </a:r>
            <a:r>
              <a:rPr lang="en-US" altLang="ja-JP"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日</a:t>
            </a:r>
            <a:r>
              <a:rPr lang="ja-JP" altLang="en-US" sz="36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経</a:t>
            </a:r>
            <a:r>
              <a:rPr lang="ja-JP" altLang="en-US"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つと</a:t>
            </a:r>
            <a:r>
              <a:rPr lang="ja-JP" altLang="en-US" sz="36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い</a:t>
            </a:r>
            <a:r>
              <a:rPr lang="ja-JP" altLang="en-US"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うことは</a:t>
            </a:r>
            <a:endParaRPr lang="en-US" altLang="ja-JP"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蘇生の見込みがなくなったという意味である。</a:t>
            </a:r>
            <a:endParaRPr lang="en-US" altLang="ja-JP" sz="3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60386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456329" y="139538"/>
            <a:ext cx="7284948" cy="6583991"/>
          </a:xfrm>
          <a:prstGeom prst="rect">
            <a:avLst/>
          </a:prstGeom>
        </p:spPr>
      </p:pic>
      <p:sp>
        <p:nvSpPr>
          <p:cNvPr id="7" name="星 5 6"/>
          <p:cNvSpPr/>
          <p:nvPr/>
        </p:nvSpPr>
        <p:spPr>
          <a:xfrm>
            <a:off x="2545511" y="4072746"/>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5" name="角丸四角形 4"/>
          <p:cNvSpPr/>
          <p:nvPr/>
        </p:nvSpPr>
        <p:spPr>
          <a:xfrm>
            <a:off x="5165544" y="4014263"/>
            <a:ext cx="3240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b="1" dirty="0" smtClean="0">
                <a:solidFill>
                  <a:schemeClr val="tx1"/>
                </a:solidFill>
                <a:latin typeface="+mj-ea"/>
                <a:ea typeface="+mj-ea"/>
              </a:rPr>
              <a:t>←</a:t>
            </a:r>
            <a:r>
              <a:rPr lang="en-US" altLang="ja-JP" sz="1600" b="1" dirty="0">
                <a:solidFill>
                  <a:schemeClr val="tx1"/>
                </a:solidFill>
                <a:latin typeface="+mj-ea"/>
              </a:rPr>
              <a:t>11</a:t>
            </a:r>
            <a:r>
              <a:rPr lang="ja-JP" altLang="en-US" sz="1600" b="1" dirty="0">
                <a:solidFill>
                  <a:schemeClr val="tx1"/>
                </a:solidFill>
                <a:latin typeface="+mj-ea"/>
              </a:rPr>
              <a:t>：</a:t>
            </a:r>
            <a:r>
              <a:rPr lang="en-US" altLang="ja-JP" sz="1600" b="1" dirty="0">
                <a:solidFill>
                  <a:schemeClr val="tx1"/>
                </a:solidFill>
                <a:latin typeface="+mj-ea"/>
              </a:rPr>
              <a:t>15</a:t>
            </a:r>
            <a:r>
              <a:rPr lang="ja-JP" altLang="en-US" sz="1600" b="1" dirty="0">
                <a:solidFill>
                  <a:schemeClr val="tx1"/>
                </a:solidFill>
                <a:latin typeface="+mj-ea"/>
              </a:rPr>
              <a:t>～</a:t>
            </a:r>
            <a:r>
              <a:rPr lang="en-US" altLang="ja-JP" sz="1600" b="1" dirty="0">
                <a:solidFill>
                  <a:schemeClr val="tx1"/>
                </a:solidFill>
                <a:latin typeface="+mj-ea"/>
              </a:rPr>
              <a:t>11</a:t>
            </a:r>
            <a:r>
              <a:rPr lang="ja-JP" altLang="en-US" sz="1600" b="1" dirty="0">
                <a:solidFill>
                  <a:schemeClr val="tx1"/>
                </a:solidFill>
                <a:latin typeface="+mj-ea"/>
              </a:rPr>
              <a:t>：</a:t>
            </a:r>
            <a:r>
              <a:rPr lang="en-US" altLang="ja-JP" sz="1600" b="1" dirty="0">
                <a:solidFill>
                  <a:schemeClr val="tx1"/>
                </a:solidFill>
                <a:latin typeface="+mj-ea"/>
              </a:rPr>
              <a:t>19</a:t>
            </a:r>
            <a:r>
              <a:rPr lang="ja-JP" altLang="en-US" sz="1600" b="1" dirty="0" smtClean="0">
                <a:solidFill>
                  <a:schemeClr val="tx1"/>
                </a:solidFill>
                <a:latin typeface="+mj-ea"/>
              </a:rPr>
              <a:t>と</a:t>
            </a:r>
            <a:r>
              <a:rPr lang="en-US" altLang="ja-JP" sz="1600" b="1" dirty="0" smtClean="0">
                <a:solidFill>
                  <a:schemeClr val="tx1"/>
                </a:solidFill>
                <a:latin typeface="+mj-ea"/>
              </a:rPr>
              <a:t>15</a:t>
            </a:r>
            <a:r>
              <a:rPr lang="ja-JP" altLang="en-US" sz="1600" b="1" dirty="0">
                <a:solidFill>
                  <a:schemeClr val="tx1"/>
                </a:solidFill>
                <a:latin typeface="+mj-ea"/>
              </a:rPr>
              <a:t>：</a:t>
            </a:r>
            <a:r>
              <a:rPr lang="en-US" altLang="ja-JP" sz="1600" b="1" dirty="0">
                <a:solidFill>
                  <a:schemeClr val="tx1"/>
                </a:solidFill>
                <a:latin typeface="+mj-ea"/>
              </a:rPr>
              <a:t>1</a:t>
            </a:r>
            <a:r>
              <a:rPr lang="ja-JP" altLang="en-US" sz="1600" b="1" dirty="0">
                <a:solidFill>
                  <a:schemeClr val="tx1"/>
                </a:solidFill>
                <a:latin typeface="+mj-ea"/>
              </a:rPr>
              <a:t>が</a:t>
            </a:r>
            <a:r>
              <a:rPr lang="ja-JP" altLang="en-US" sz="1600" b="1" dirty="0" smtClean="0">
                <a:solidFill>
                  <a:schemeClr val="tx1"/>
                </a:solidFill>
                <a:latin typeface="+mj-ea"/>
              </a:rPr>
              <a:t>つながる</a:t>
            </a:r>
            <a:endParaRPr lang="en-US" altLang="ja-JP" sz="1600" b="1" dirty="0" smtClean="0">
              <a:solidFill>
                <a:schemeClr val="tx1"/>
              </a:solidFill>
              <a:latin typeface="+mj-ea"/>
              <a:ea typeface="+mj-ea"/>
            </a:endParaRPr>
          </a:p>
        </p:txBody>
      </p:sp>
      <p:sp>
        <p:nvSpPr>
          <p:cNvPr id="8" name="角丸四角形 7"/>
          <p:cNvSpPr/>
          <p:nvPr/>
        </p:nvSpPr>
        <p:spPr>
          <a:xfrm>
            <a:off x="5079819" y="2699848"/>
            <a:ext cx="2574692"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b="1" dirty="0" smtClean="0">
                <a:solidFill>
                  <a:schemeClr val="tx1"/>
                </a:solidFill>
                <a:latin typeface="+mj-ea"/>
                <a:ea typeface="+mj-ea"/>
              </a:rPr>
              <a:t>←</a:t>
            </a:r>
            <a:r>
              <a:rPr lang="en-US" altLang="ja-JP" sz="1600" b="1" dirty="0" smtClean="0">
                <a:solidFill>
                  <a:schemeClr val="tx1"/>
                </a:solidFill>
                <a:latin typeface="+mj-ea"/>
                <a:ea typeface="+mj-ea"/>
              </a:rPr>
              <a:t>9</a:t>
            </a:r>
            <a:r>
              <a:rPr lang="ja-JP" altLang="en-US" sz="1600" b="1" dirty="0" smtClean="0">
                <a:solidFill>
                  <a:schemeClr val="tx1"/>
                </a:solidFill>
                <a:latin typeface="+mj-ea"/>
                <a:ea typeface="+mj-ea"/>
              </a:rPr>
              <a:t>：</a:t>
            </a:r>
            <a:r>
              <a:rPr lang="en-US" altLang="ja-JP" sz="1600" b="1" dirty="0" smtClean="0">
                <a:solidFill>
                  <a:schemeClr val="tx1"/>
                </a:solidFill>
                <a:latin typeface="+mj-ea"/>
                <a:ea typeface="+mj-ea"/>
              </a:rPr>
              <a:t>21</a:t>
            </a:r>
            <a:r>
              <a:rPr lang="ja-JP" altLang="en-US" sz="1600" b="1" dirty="0" smtClean="0">
                <a:solidFill>
                  <a:schemeClr val="tx1"/>
                </a:solidFill>
                <a:latin typeface="+mj-ea"/>
                <a:ea typeface="+mj-ea"/>
              </a:rPr>
              <a:t>と</a:t>
            </a:r>
            <a:r>
              <a:rPr lang="en-US" altLang="ja-JP" sz="1600" b="1" dirty="0" smtClean="0">
                <a:solidFill>
                  <a:schemeClr val="tx1"/>
                </a:solidFill>
                <a:latin typeface="+mj-ea"/>
                <a:ea typeface="+mj-ea"/>
              </a:rPr>
              <a:t>11</a:t>
            </a:r>
            <a:r>
              <a:rPr lang="ja-JP" altLang="en-US" sz="1600" b="1" dirty="0" smtClean="0">
                <a:solidFill>
                  <a:schemeClr val="tx1"/>
                </a:solidFill>
                <a:latin typeface="+mj-ea"/>
                <a:ea typeface="+mj-ea"/>
              </a:rPr>
              <a:t>：</a:t>
            </a:r>
            <a:r>
              <a:rPr lang="en-US" altLang="ja-JP" sz="1600" b="1" dirty="0" smtClean="0">
                <a:solidFill>
                  <a:schemeClr val="tx1"/>
                </a:solidFill>
                <a:latin typeface="+mj-ea"/>
                <a:ea typeface="+mj-ea"/>
              </a:rPr>
              <a:t>15</a:t>
            </a:r>
            <a:r>
              <a:rPr lang="ja-JP" altLang="en-US" sz="1600" b="1" dirty="0" smtClean="0">
                <a:solidFill>
                  <a:schemeClr val="tx1"/>
                </a:solidFill>
                <a:latin typeface="+mj-ea"/>
                <a:ea typeface="+mj-ea"/>
              </a:rPr>
              <a:t>がつながる</a:t>
            </a:r>
            <a:endParaRPr lang="en-US" altLang="ja-JP" sz="1600" b="1" dirty="0" smtClean="0">
              <a:solidFill>
                <a:schemeClr val="tx1"/>
              </a:solidFill>
              <a:latin typeface="+mj-ea"/>
              <a:ea typeface="+mj-ea"/>
            </a:endParaRPr>
          </a:p>
        </p:txBody>
      </p:sp>
      <p:cxnSp>
        <p:nvCxnSpPr>
          <p:cNvPr id="9" name="カギ線コネクタ 8"/>
          <p:cNvCxnSpPr/>
          <p:nvPr/>
        </p:nvCxnSpPr>
        <p:spPr>
          <a:xfrm rot="10800000" flipV="1">
            <a:off x="4609766" y="4120905"/>
            <a:ext cx="180000" cy="180000"/>
          </a:xfrm>
          <a:prstGeom prst="bentConnector3">
            <a:avLst>
              <a:gd name="adj1"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4835523" y="2953687"/>
            <a:ext cx="95066" cy="11682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888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49566"/>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角丸四角形 210"/>
          <p:cNvSpPr/>
          <p:nvPr/>
        </p:nvSpPr>
        <p:spPr>
          <a:xfrm>
            <a:off x="4459523" y="3545875"/>
            <a:ext cx="1764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角丸四角形 209"/>
          <p:cNvSpPr/>
          <p:nvPr/>
        </p:nvSpPr>
        <p:spPr>
          <a:xfrm>
            <a:off x="4470444" y="6614439"/>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角丸四角形 205"/>
          <p:cNvSpPr/>
          <p:nvPr/>
        </p:nvSpPr>
        <p:spPr>
          <a:xfrm>
            <a:off x="4494628" y="3361354"/>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168515" y="2663040"/>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角丸四角形 198"/>
          <p:cNvSpPr/>
          <p:nvPr/>
        </p:nvSpPr>
        <p:spPr>
          <a:xfrm>
            <a:off x="3548381" y="2824539"/>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541380" y="2643013"/>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a:xfrm>
            <a:off x="4173913" y="3177107"/>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角丸四角形 196"/>
          <p:cNvSpPr/>
          <p:nvPr/>
        </p:nvSpPr>
        <p:spPr>
          <a:xfrm>
            <a:off x="3912329" y="299741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02922" y="37234"/>
            <a:ext cx="11952000" cy="2609538"/>
          </a:xfrm>
          <a:prstGeom prst="rect">
            <a:avLst/>
          </a:prstGeom>
        </p:spPr>
      </p:pic>
      <p:sp>
        <p:nvSpPr>
          <p:cNvPr id="221" name="角丸四角形 220"/>
          <p:cNvSpPr/>
          <p:nvPr/>
        </p:nvSpPr>
        <p:spPr>
          <a:xfrm>
            <a:off x="5603690" y="2366881"/>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角丸四角形 221"/>
          <p:cNvSpPr/>
          <p:nvPr/>
        </p:nvSpPr>
        <p:spPr>
          <a:xfrm>
            <a:off x="5906218" y="2369153"/>
            <a:ext cx="1332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角丸四角形 217"/>
          <p:cNvSpPr/>
          <p:nvPr/>
        </p:nvSpPr>
        <p:spPr>
          <a:xfrm>
            <a:off x="5582607" y="3796253"/>
            <a:ext cx="3132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角丸四角形 216"/>
          <p:cNvSpPr/>
          <p:nvPr/>
        </p:nvSpPr>
        <p:spPr>
          <a:xfrm>
            <a:off x="5498447" y="2115301"/>
            <a:ext cx="198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角丸四角形 214"/>
          <p:cNvSpPr/>
          <p:nvPr/>
        </p:nvSpPr>
        <p:spPr>
          <a:xfrm>
            <a:off x="4930146" y="1027329"/>
            <a:ext cx="136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角丸四角形 213"/>
          <p:cNvSpPr/>
          <p:nvPr/>
        </p:nvSpPr>
        <p:spPr>
          <a:xfrm>
            <a:off x="4791395" y="1202479"/>
            <a:ext cx="165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角丸四角形 212"/>
          <p:cNvSpPr/>
          <p:nvPr/>
        </p:nvSpPr>
        <p:spPr>
          <a:xfrm>
            <a:off x="5143969" y="1363983"/>
            <a:ext cx="9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角丸四角形 211"/>
          <p:cNvSpPr/>
          <p:nvPr/>
        </p:nvSpPr>
        <p:spPr>
          <a:xfrm>
            <a:off x="5232924" y="2350960"/>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角丸四角形 204"/>
          <p:cNvSpPr/>
          <p:nvPr/>
        </p:nvSpPr>
        <p:spPr>
          <a:xfrm>
            <a:off x="4821212" y="2362336"/>
            <a:ext cx="32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角丸四角形 201"/>
          <p:cNvSpPr/>
          <p:nvPr/>
        </p:nvSpPr>
        <p:spPr>
          <a:xfrm>
            <a:off x="3471043" y="2351408"/>
            <a:ext cx="1368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4374071" y="743241"/>
            <a:ext cx="72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185"/>
          <p:cNvSpPr/>
          <p:nvPr/>
        </p:nvSpPr>
        <p:spPr>
          <a:xfrm>
            <a:off x="3047790" y="345635"/>
            <a:ext cx="82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3459502" y="2053884"/>
            <a:ext cx="324000" cy="288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p:cNvSpPr/>
          <p:nvPr/>
        </p:nvSpPr>
        <p:spPr>
          <a:xfrm>
            <a:off x="520666" y="2390537"/>
            <a:ext cx="836417"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85313"/>
            <a:ext cx="0" cy="442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04047"/>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61665"/>
          </a:xfrm>
          <a:prstGeom prst="rect">
            <a:avLst/>
          </a:prstGeom>
          <a:noFill/>
        </p:spPr>
        <p:txBody>
          <a:bodyPr wrap="square">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601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23542" y="2778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56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133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31144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89039"/>
            <a:ext cx="201600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98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92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948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9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9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998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202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2048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944677" y="3175481"/>
            <a:ext cx="1044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831666" y="4300860"/>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地震で都</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1/10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　</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7000</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a:t>
            </a:r>
            <a:r>
              <a:rPr lang="ja-JP" altLang="en-US" sz="1050" dirty="0">
                <a:latin typeface="ＭＳ Ｐゴシック" panose="020B0600070205080204" pitchFamily="50" charset="-128"/>
                <a:cs typeface="メイリオ" panose="020B0604030504040204" pitchFamily="50" charset="-128"/>
              </a:rPr>
              <a:t>死亡→恐れ・悔い改め</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44991"/>
            <a:ext cx="0" cy="298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3902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3"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53659"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人口</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983355" y="3027"/>
            <a:ext cx="3708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06404"/>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06209"/>
            <a:ext cx="1008000"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5106262" y="1308991"/>
            <a:ext cx="1008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6496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41832" y="4590778"/>
            <a:ext cx="4212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526906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さらされた死体</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三日半</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→復活（第</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のヨナのしるし</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→昇天</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大患難時代の最後に起こるユダヤ人の民族的救いの前奏曲</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1" name="テキスト ボックス 180"/>
          <p:cNvSpPr txBox="1"/>
          <p:nvPr/>
        </p:nvSpPr>
        <p:spPr>
          <a:xfrm>
            <a:off x="6057213"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887664"/>
            <a:ext cx="0" cy="169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8995506"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47103" y="437792"/>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1261884"/>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endParaRPr lang="en-US" altLang="ja-JP" sz="5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6" name="テキスト ボックス 195"/>
          <p:cNvSpPr txBox="1"/>
          <p:nvPr/>
        </p:nvSpPr>
        <p:spPr>
          <a:xfrm>
            <a:off x="4945113" y="65759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199205" y="4468164"/>
            <a:ext cx="360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 name="右中かっこ 14"/>
          <p:cNvSpPr/>
          <p:nvPr/>
        </p:nvSpPr>
        <p:spPr>
          <a:xfrm rot="16200000">
            <a:off x="5516211"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9" name="テキスト ボックス 228"/>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0" name="テキスト ボックス 22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1" name="テキスト ボックス 230"/>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2" name="テキスト ボックス 231"/>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3" name="テキスト ボックス 232"/>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4" name="テキスト ボックス 233"/>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テキスト ボックス 234"/>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6" name="テキスト ボックス 235"/>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37" name="右中かっこ 236"/>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8" name="角丸四角形 23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9" name="角丸四角形 23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240" name="図 239"/>
          <p:cNvPicPr>
            <a:picLocks noChangeAspect="1"/>
          </p:cNvPicPr>
          <p:nvPr/>
        </p:nvPicPr>
        <p:blipFill>
          <a:blip r:embed="rId4"/>
          <a:stretch>
            <a:fillRect/>
          </a:stretch>
        </p:blipFill>
        <p:spPr>
          <a:xfrm>
            <a:off x="115066" y="42836"/>
            <a:ext cx="1260000" cy="295714"/>
          </a:xfrm>
          <a:prstGeom prst="rect">
            <a:avLst/>
          </a:prstGeom>
        </p:spPr>
      </p:pic>
      <p:pic>
        <p:nvPicPr>
          <p:cNvPr id="241" name="図 240"/>
          <p:cNvPicPr>
            <a:picLocks noChangeAspect="1"/>
          </p:cNvPicPr>
          <p:nvPr/>
        </p:nvPicPr>
        <p:blipFill>
          <a:blip r:embed="rId4"/>
          <a:stretch>
            <a:fillRect/>
          </a:stretch>
        </p:blipFill>
        <p:spPr>
          <a:xfrm>
            <a:off x="115066" y="42836"/>
            <a:ext cx="1260000" cy="295714"/>
          </a:xfrm>
          <a:prstGeom prst="rect">
            <a:avLst/>
          </a:prstGeom>
        </p:spPr>
      </p:pic>
      <p:sp>
        <p:nvSpPr>
          <p:cNvPr id="242" name="テキスト ボックス 241"/>
          <p:cNvSpPr txBox="1"/>
          <p:nvPr/>
        </p:nvSpPr>
        <p:spPr>
          <a:xfrm>
            <a:off x="61288" y="158017"/>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3" name="テキスト ボックス 242"/>
          <p:cNvSpPr txBox="1"/>
          <p:nvPr/>
        </p:nvSpPr>
        <p:spPr>
          <a:xfrm>
            <a:off x="-8620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4" name="テキスト ボックス 243"/>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5" name="テキスト ボックス 244"/>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246" name="テキスト ボックス 245"/>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7" name="テキスト ボックス 246"/>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48" name="テキスト ボックス 247"/>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9" name="テキスト ボックス 248"/>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0" name="テキスト ボックス 249"/>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51" name="直線コネクタ 250"/>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53" name="テキスト ボックス 252"/>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4" name="テキスト ボックス 253"/>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5" name="テキスト ボックス 254"/>
          <p:cNvSpPr txBox="1"/>
          <p:nvPr/>
        </p:nvSpPr>
        <p:spPr>
          <a:xfrm>
            <a:off x="4762934" y="200603"/>
            <a:ext cx="2088000" cy="216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時代のイスラエル（幻）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6" name="テキスト ボックス 255"/>
          <p:cNvSpPr txBox="1"/>
          <p:nvPr/>
        </p:nvSpPr>
        <p:spPr>
          <a:xfrm>
            <a:off x="5706905"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7" name="テキスト ボックス 256"/>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8" name="テキスト ボックス 257"/>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6" name="テキスト ボックス 215"/>
          <p:cNvSpPr txBox="1"/>
          <p:nvPr/>
        </p:nvSpPr>
        <p:spPr>
          <a:xfrm>
            <a:off x="4804361" y="983544"/>
            <a:ext cx="1643034"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3" name="テキスト ボックス 222"/>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4" name="テキスト ボックス 223"/>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5" name="テキスト ボックス 224"/>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8" name="角丸四角形 227"/>
          <p:cNvSpPr/>
          <p:nvPr/>
        </p:nvSpPr>
        <p:spPr>
          <a:xfrm>
            <a:off x="407253" y="3955737"/>
            <a:ext cx="5364000" cy="36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テキスト ボックス 258"/>
          <p:cNvSpPr txBox="1"/>
          <p:nvPr/>
        </p:nvSpPr>
        <p:spPr>
          <a:xfrm>
            <a:off x="8412" y="3993520"/>
            <a:ext cx="1440000" cy="246221"/>
          </a:xfrm>
          <a:prstGeom prst="rect">
            <a:avLst/>
          </a:prstGeom>
          <a:noFill/>
        </p:spPr>
        <p:txBody>
          <a:bodyPr wrap="square">
            <a:spAutoFit/>
          </a:bodyPr>
          <a:lstStyle/>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a:t>
            </a:r>
            <a:endParaRPr lang="en-US" altLang="ja-JP" sz="1000" b="1"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60" name="直線矢印コネクタ 259"/>
          <p:cNvCxnSpPr/>
          <p:nvPr/>
        </p:nvCxnSpPr>
        <p:spPr>
          <a:xfrm>
            <a:off x="1342332"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1" name="直線矢印コネクタ 260"/>
          <p:cNvCxnSpPr/>
          <p:nvPr/>
        </p:nvCxnSpPr>
        <p:spPr>
          <a:xfrm>
            <a:off x="1355980" y="39119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2" name="テキスト ボックス 261"/>
          <p:cNvSpPr txBox="1"/>
          <p:nvPr/>
        </p:nvSpPr>
        <p:spPr>
          <a:xfrm>
            <a:off x="221140" y="3700430"/>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63" name="テキスト ボックス 262"/>
          <p:cNvSpPr txBox="1"/>
          <p:nvPr/>
        </p:nvSpPr>
        <p:spPr>
          <a:xfrm>
            <a:off x="1493926" y="3993517"/>
            <a:ext cx="2304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エルサレムで</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年半</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預言</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64" name="テキスト ボックス 263"/>
          <p:cNvSpPr txBox="1"/>
          <p:nvPr/>
        </p:nvSpPr>
        <p:spPr>
          <a:xfrm>
            <a:off x="1493926" y="3686782"/>
            <a:ext cx="2052000" cy="28800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65" name="テキスト ボックス 264"/>
          <p:cNvSpPr txBox="1"/>
          <p:nvPr/>
        </p:nvSpPr>
        <p:spPr>
          <a:xfrm>
            <a:off x="4090389"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66" name="カギ線コネクタ 265"/>
          <p:cNvCxnSpPr/>
          <p:nvPr/>
        </p:nvCxnSpPr>
        <p:spPr>
          <a:xfrm flipV="1">
            <a:off x="5567690" y="3894386"/>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5611604" y="-2237"/>
            <a:ext cx="0" cy="6840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9547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55813" y="796347"/>
            <a:ext cx="11017488" cy="1015663"/>
          </a:xfrm>
          <a:prstGeom prst="rect">
            <a:avLst/>
          </a:prstGeom>
          <a:noFill/>
        </p:spPr>
        <p:txBody>
          <a:bodyPr wrap="square">
            <a:spAutoFit/>
          </a:bodyPr>
          <a:lstStyle/>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11:14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第二のわざわいは過ぎ去った。見よ。</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第三のわざわい</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がすぐに来る。</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74234"/>
            <a:ext cx="12014578" cy="646331"/>
          </a:xfrm>
          <a:prstGeom prst="rect">
            <a:avLst/>
          </a:prstGeom>
          <a:noFill/>
        </p:spPr>
        <p:txBody>
          <a:bodyPr wrap="square">
            <a:spAutoFit/>
          </a:bodyPr>
          <a:lstStyle/>
          <a:p>
            <a:pPr lvl="0">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「第七のラッパ」</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682387" y="2723759"/>
            <a:ext cx="11043313" cy="3323987"/>
          </a:xfrm>
          <a:prstGeom prst="rect">
            <a:avLst/>
          </a:prstGeom>
          <a:noFill/>
        </p:spPr>
        <p:txBody>
          <a:bodyPr wrap="square">
            <a:spAutoFit/>
          </a:bodyPr>
          <a:lstStyle/>
          <a:p>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11:15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第七の御使いがラッパを吹き鳴らした。すると、天に大きな声々が起こって言った。「この世の国は私たちの主およびそのキリストのものとなった。主は永遠に支配される。」</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11:16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それから、神の御前で自分たちの座に着いている二十四人の長老たちも、地にひれ伏し、神を礼拝して、</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11:17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言った。「万物の支配者、今いまし、昔います神である主。あなたが、その偉大な力を働かせて、王となられたことを感謝します</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96744" y="1983713"/>
            <a:ext cx="12014578" cy="646331"/>
          </a:xfrm>
          <a:prstGeom prst="rect">
            <a:avLst/>
          </a:prstGeom>
          <a:noFill/>
        </p:spPr>
        <p:txBody>
          <a:bodyPr wrap="square">
            <a:spAutoFit/>
          </a:bodyPr>
          <a:lstStyle/>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6</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のラッパ：第</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の</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災い</a:t>
            </a:r>
            <a:r>
              <a:rPr lang="ja-JP" altLang="ja-JP" sz="3600" dirty="0" smtClean="0">
                <a:solidFill>
                  <a:srgbClr val="FFFF00"/>
                </a:solidFill>
                <a:latin typeface="HGS創英角ﾎﾟｯﾌﾟ体" panose="040B0A00000000000000" pitchFamily="50" charset="-128"/>
                <a:ea typeface="HGS創英角ﾎﾟｯﾌﾟ体" panose="040B0A00000000000000" pitchFamily="50" charset="-128"/>
              </a:rPr>
              <a:t> </a:t>
            </a:r>
            <a:r>
              <a:rPr lang="en-US"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9</a:t>
            </a:r>
            <a:r>
              <a:rPr lang="ja-JP" altLang="en-US" sz="36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21</a:t>
            </a:r>
            <a:r>
              <a:rPr lang="ja-JP" altLang="en-US" sz="3600" b="1" dirty="0" smtClean="0">
                <a:solidFill>
                  <a:srgbClr val="FFFF00"/>
                </a:solidFill>
                <a:latin typeface="HGS創英角ﾎﾟｯﾌﾟ体" panose="040B0A00000000000000" pitchFamily="50" charset="-128"/>
                <a:ea typeface="HGS創英角ﾎﾟｯﾌﾟ体" panose="040B0A00000000000000" pitchFamily="50" charset="-128"/>
              </a:rPr>
              <a:t>と</a:t>
            </a:r>
            <a:r>
              <a:rPr lang="en-US"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11</a:t>
            </a:r>
            <a:r>
              <a:rPr lang="ja-JP" altLang="en-US" sz="36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15</a:t>
            </a:r>
            <a:r>
              <a:rPr lang="ja-JP" altLang="en-US" sz="3600" b="1" dirty="0" smtClean="0">
                <a:solidFill>
                  <a:srgbClr val="FFFF00"/>
                </a:solidFill>
                <a:latin typeface="HGS創英角ﾎﾟｯﾌﾟ体" panose="040B0A00000000000000" pitchFamily="50" charset="-128"/>
                <a:ea typeface="HGS創英角ﾎﾟｯﾌﾟ体" panose="040B0A00000000000000" pitchFamily="50" charset="-128"/>
              </a:rPr>
              <a:t>が繋がる</a:t>
            </a:r>
            <a:endParaRPr lang="en-US" altLang="ja-JP" sz="3600" b="1"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591796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193963" y="124691"/>
            <a:ext cx="11804073" cy="6608619"/>
          </a:xfrm>
          <a:prstGeom prst="rect">
            <a:avLst/>
          </a:prstGeom>
        </p:spPr>
      </p:pic>
    </p:spTree>
    <p:extLst>
      <p:ext uri="{BB962C8B-B14F-4D97-AF65-F5344CB8AC3E}">
        <p14:creationId xmlns:p14="http://schemas.microsoft.com/office/powerpoint/2010/main" val="8742050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82387" y="204677"/>
            <a:ext cx="10890913" cy="3323987"/>
          </a:xfrm>
          <a:prstGeom prst="rect">
            <a:avLst/>
          </a:prstGeom>
          <a:noFill/>
        </p:spPr>
        <p:txBody>
          <a:bodyPr wrap="square">
            <a:spAutoFit/>
          </a:bodyPr>
          <a:lstStyle/>
          <a:p>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11:18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諸国の民は怒りました。</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しかし、あなたの御怒りの日が来ました。死者のさばかれる時、あなたのしも</a:t>
            </a:r>
            <a:r>
              <a:rPr lang="ja-JP" altLang="ja-JP" sz="3000" u="sng" dirty="0" err="1">
                <a:solidFill>
                  <a:schemeClr val="bg1"/>
                </a:solidFill>
                <a:latin typeface="HGS創英角ﾎﾟｯﾌﾟ体" panose="040B0A00000000000000" pitchFamily="50" charset="-128"/>
                <a:ea typeface="HGS創英角ﾎﾟｯﾌﾟ体" panose="040B0A00000000000000" pitchFamily="50" charset="-128"/>
              </a:rPr>
              <a:t>べで</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ある預言者たち、聖徒たち、また小さい者も大きい者もすべてあなたの御名を恐れかしこむ者たちに報いの与えられる時、地を滅ぼす者どもの滅ぼされる時です。</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 11:19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それから、天にある、神の神殿が開かれた。神殿の中に、契約の箱が見えた。また、いなずま、声、雷鳴、地震が起こり、大きな雹が降った</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141564" y="4018703"/>
            <a:ext cx="12014578" cy="1631216"/>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「大患難時代後半の始まりが繋がる</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lang="ja-JP" altLang="en-US" sz="3200" b="1" dirty="0" smtClean="0">
                <a:solidFill>
                  <a:srgbClr val="FFFF00"/>
                </a:solidFill>
                <a:latin typeface="HGS創英角ﾎﾟｯﾌﾟ体" panose="040B0A00000000000000" pitchFamily="50" charset="-128"/>
                <a:ea typeface="HGS創英角ﾎﾟｯﾌﾟ体" panose="040B0A00000000000000" pitchFamily="50" charset="-128"/>
              </a:rPr>
              <a:t>　　・その間の</a:t>
            </a:r>
            <a:r>
              <a:rPr lang="en-US" altLang="ja-JP" sz="3200" b="1" dirty="0" smtClean="0">
                <a:solidFill>
                  <a:srgbClr val="FFFF00"/>
                </a:solidFill>
                <a:latin typeface="HGS創英角ﾎﾟｯﾌﾟ体" panose="040B0A00000000000000" pitchFamily="50" charset="-128"/>
                <a:ea typeface="HGS創英角ﾎﾟｯﾌﾟ体" panose="040B0A00000000000000" pitchFamily="50" charset="-128"/>
              </a:rPr>
              <a:t>12</a:t>
            </a:r>
            <a:r>
              <a:rPr lang="ja-JP" altLang="en-US" sz="32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200" b="1" dirty="0">
                <a:solidFill>
                  <a:srgbClr val="FFFF00"/>
                </a:solidFill>
                <a:latin typeface="HGS創英角ﾎﾟｯﾌﾟ体" panose="040B0A00000000000000" pitchFamily="50" charset="-128"/>
                <a:ea typeface="HGS創英角ﾎﾟｯﾌﾟ体" panose="040B0A00000000000000" pitchFamily="50" charset="-128"/>
              </a:rPr>
              <a:t>14</a:t>
            </a:r>
            <a:r>
              <a:rPr lang="ja-JP" altLang="en-US" sz="3200" b="1" dirty="0" smtClean="0">
                <a:solidFill>
                  <a:srgbClr val="FFFF00"/>
                </a:solidFill>
                <a:latin typeface="HGS創英角ﾎﾟｯﾌﾟ体" panose="040B0A00000000000000" pitchFamily="50" charset="-128"/>
                <a:ea typeface="HGS創英角ﾎﾟｯﾌﾟ体" panose="040B0A00000000000000" pitchFamily="50" charset="-128"/>
              </a:rPr>
              <a:t>章は、挿入句</a:t>
            </a:r>
            <a:endParaRPr lang="en-US" altLang="ja-JP" sz="3200" b="1" dirty="0" smtClean="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　　・</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後半にずれ込む</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中間の出来事と鉢</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の裁き</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の理由</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821583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63775" y="60545"/>
            <a:ext cx="11875642" cy="6647974"/>
          </a:xfrm>
          <a:prstGeom prst="rect">
            <a:avLst/>
          </a:prstGeom>
          <a:noFill/>
        </p:spPr>
        <p:txBody>
          <a:bodyPr wrap="square">
            <a:spAutoFit/>
          </a:bodyPr>
          <a:lstStyle/>
          <a:p>
            <a:pP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54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：完璧なる神のご計画</a:t>
            </a:r>
            <a:endParaRPr lang="en-US" altLang="ja-JP" sz="5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⑴神のことばは必ず成就する。</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➀人間の理性には限界がある。</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②神が許された範囲でしか活動できない破壊者</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⑵試練や困難にある、大きくて偉大な</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目的</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➀大患難</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時代の目的</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これが成就される時が「再臨の時」</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err="1">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邪悪な行為とそれを行う者たちを一掃するため</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２．世界大のリバイバルを来たらせるため</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３．イスラエルの民のかたくなさを打壊す</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ため</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今の困難や試練にも</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、大きくて偉大な目的がある</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同じく、父なる神とキリストを通過してやって来る。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③神の守りは、現在進行形であり、未来形である。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066752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63775" y="60545"/>
            <a:ext cx="11875642" cy="6494085"/>
          </a:xfrm>
          <a:prstGeom prst="rect">
            <a:avLst/>
          </a:prstGeom>
          <a:noFill/>
        </p:spPr>
        <p:txBody>
          <a:bodyPr wrap="square">
            <a:spAutoFit/>
          </a:bodyPr>
          <a:lstStyle/>
          <a:p>
            <a:pPr>
              <a:defRPr/>
            </a:pP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人が悔い改める条件と</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➀聖霊によらなければ</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だれも「イエスは主なり」と告白できない。</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②聖霊の働きに応答し、悔い改めるしかない。</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⑷黙示録の内容を理解したなら</a:t>
            </a: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➀怠惰な生活を送ることができなくなるはず。</a:t>
            </a: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②さばきの時が来る前</a:t>
            </a:r>
            <a:r>
              <a:rPr lang="ja-JP" altLang="en-US"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a:t>
            </a:r>
            <a:endParaRPr lang="en-US" altLang="ja-JP"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主</a:t>
            </a: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イエスを救い主と信じることが重要</a:t>
            </a: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③今こそ、救いの時、恵みの時で</a:t>
            </a:r>
            <a:r>
              <a:rPr lang="ja-JP" altLang="en-US"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あり</a:t>
            </a:r>
            <a:endParaRPr lang="en-US" altLang="ja-JP"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与えられた</a:t>
            </a: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時に</a:t>
            </a:r>
            <a:r>
              <a:rPr lang="ja-JP" altLang="en-US"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、ひとり</a:t>
            </a: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でも多く救われるよう</a:t>
            </a:r>
            <a:r>
              <a:rPr lang="ja-JP" altLang="en-US"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a:t>
            </a:r>
            <a:endParaRPr lang="en-US" altLang="ja-JP"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熱心</a:t>
            </a: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に福音を</a:t>
            </a:r>
            <a:r>
              <a:rPr lang="ja-JP" altLang="en-US" sz="3200" dirty="0" err="1">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宣べ</a:t>
            </a:r>
            <a:r>
              <a:rPr lang="ja-JP" altLang="en-US"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伝える。</a:t>
            </a: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719964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 y="262353"/>
            <a:ext cx="11943880" cy="5816977"/>
          </a:xfrm>
          <a:prstGeom prst="rect">
            <a:avLst/>
          </a:prstGeom>
          <a:noFill/>
        </p:spPr>
        <p:txBody>
          <a:bodyPr wrap="square">
            <a:spAutoFit/>
          </a:bodyPr>
          <a:lstStyle/>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⑸神の小羊と再び捧げるユダヤ人の犠牲の</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動物</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➀神の小羊が十字架につけられて以降</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犠牲の動物を捧げる必要がなくなった。</a:t>
            </a:r>
            <a:endParaRPr lang="en-US" altLang="ja-JP"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②信仰によって義とされていることの素晴らしさ</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⑹神の御手にあるクリスチャンの命</a:t>
            </a:r>
            <a:endParaRPr lang="en-US" altLang="ja-JP"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➀神を信じる者には、最終的な希望と安らぎ、喜びがある。</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②二人の証人が復活したように</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キリストを信じる者はすべて栄光のからだによみがえる。</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⑺ユダヤ人のリバイバルがエルサレムから始まる</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➀大患難時代の最後に起こるユダヤ人の</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民族的救い</a:t>
            </a:r>
            <a:r>
              <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再臨の時</a:t>
            </a:r>
            <a:r>
              <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の前奏曲</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909711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79685" y="89960"/>
            <a:ext cx="11362545" cy="5016758"/>
          </a:xfrm>
          <a:prstGeom prst="rect">
            <a:avLst/>
          </a:prstGeom>
          <a:noFill/>
        </p:spPr>
        <p:txBody>
          <a:bodyPr wrap="square">
            <a:spAutoFit/>
          </a:bodyPr>
          <a:lstStyle/>
          <a:p>
            <a:pPr algn="ctr">
              <a:defRPr/>
            </a:pPr>
            <a:r>
              <a:rPr lang="ja-JP" altLang="en-US"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天においても地においても</a:t>
            </a:r>
            <a:endParaRPr lang="en-US" altLang="ja-JP"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権威を持っておられるお方</a:t>
            </a:r>
            <a:endParaRPr lang="en-US" altLang="ja-JP"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全知全能の神に、</a:t>
            </a:r>
            <a:endParaRPr lang="en-US" altLang="ja-JP"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賛美と栄光と力が永遠にあるように。</a:t>
            </a:r>
            <a:endParaRPr lang="en-US" altLang="ja-JP"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36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a:t>
            </a:r>
            <a:r>
              <a:rPr lang="ja-JP" altLang="en-US"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学ばれる兄弟姉妹に</a:t>
            </a:r>
            <a:endParaRPr lang="en-US" altLang="ja-JP" sz="36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主の特別な祝福</a:t>
            </a:r>
            <a:r>
              <a:rPr lang="ja-JP" altLang="en-US"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があります</a:t>
            </a:r>
            <a:r>
              <a:rPr lang="ja-JP" altLang="en-US" sz="36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ように</a:t>
            </a:r>
            <a:r>
              <a:rPr lang="ja-JP" altLang="en-US"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アーメン</a:t>
            </a:r>
            <a:endParaRPr lang="en-US" altLang="ja-JP" sz="36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422057" y="5168273"/>
            <a:ext cx="1477800" cy="1529471"/>
          </a:xfrm>
          <a:prstGeom prst="rect">
            <a:avLst/>
          </a:prstGeom>
        </p:spPr>
      </p:pic>
    </p:spTree>
    <p:extLst>
      <p:ext uri="{BB962C8B-B14F-4D97-AF65-F5344CB8AC3E}">
        <p14:creationId xmlns:p14="http://schemas.microsoft.com/office/powerpoint/2010/main" val="939234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919536" y="404665"/>
            <a:ext cx="8352928" cy="4247317"/>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回講</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　おわり</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次回の予定</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2016/6/25</a:t>
            </a: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in</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元町</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837831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033517" y="172409"/>
            <a:ext cx="8380619" cy="6542290"/>
          </a:xfrm>
          <a:prstGeom prst="rect">
            <a:avLst/>
          </a:prstGeom>
        </p:spPr>
      </p:pic>
    </p:spTree>
    <p:extLst>
      <p:ext uri="{BB962C8B-B14F-4D97-AF65-F5344CB8AC3E}">
        <p14:creationId xmlns:p14="http://schemas.microsoft.com/office/powerpoint/2010/main" val="2059467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055440" y="2322746"/>
            <a:ext cx="10281592" cy="2308324"/>
          </a:xfrm>
          <a:prstGeom prst="rect">
            <a:avLst/>
          </a:prstGeom>
          <a:noFill/>
        </p:spPr>
        <p:txBody>
          <a:bodyPr wrap="square">
            <a:spAutoFit/>
          </a:bodyPr>
          <a:lstStyle/>
          <a:p>
            <a:pPr algn="ctr">
              <a:defRPr/>
            </a:pPr>
            <a:r>
              <a:rPr lang="ja-JP" altLang="en-US"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では学んだことを</a:t>
            </a:r>
            <a:endParaRPr lang="en-US" altLang="ja-JP"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分かち合いましょう！</a:t>
            </a:r>
            <a:endParaRPr lang="en-US" altLang="ja-JP"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340096" y="5193239"/>
            <a:ext cx="1477800" cy="1529471"/>
          </a:xfrm>
          <a:prstGeom prst="rect">
            <a:avLst/>
          </a:prstGeom>
        </p:spPr>
      </p:pic>
    </p:spTree>
    <p:extLst>
      <p:ext uri="{BB962C8B-B14F-4D97-AF65-F5344CB8AC3E}">
        <p14:creationId xmlns:p14="http://schemas.microsoft.com/office/powerpoint/2010/main" val="24169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1300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17899" y="204929"/>
            <a:ext cx="11708322" cy="6464812"/>
          </a:xfrm>
          <a:prstGeom prst="rect">
            <a:avLst/>
          </a:prstGeom>
        </p:spPr>
      </p:pic>
      <p:sp>
        <p:nvSpPr>
          <p:cNvPr id="11" name="右大かっこ 10"/>
          <p:cNvSpPr/>
          <p:nvPr/>
        </p:nvSpPr>
        <p:spPr>
          <a:xfrm flipH="1">
            <a:off x="465034" y="852184"/>
            <a:ext cx="328111" cy="5364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角丸四角形 12"/>
          <p:cNvSpPr/>
          <p:nvPr/>
        </p:nvSpPr>
        <p:spPr>
          <a:xfrm>
            <a:off x="8208587" y="204928"/>
            <a:ext cx="3155853"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800" b="1" dirty="0" smtClean="0">
                <a:solidFill>
                  <a:schemeClr val="tx1"/>
                </a:solidFill>
                <a:latin typeface="+mj-ea"/>
                <a:ea typeface="+mj-ea"/>
              </a:rPr>
              <a:t>1:1</a:t>
            </a:r>
            <a:r>
              <a:rPr lang="ja-JP" altLang="en-US" sz="1800" b="1" dirty="0" smtClean="0">
                <a:solidFill>
                  <a:schemeClr val="tx1"/>
                </a:solidFill>
                <a:latin typeface="+mj-ea"/>
                <a:ea typeface="+mj-ea"/>
              </a:rPr>
              <a:t>「イエスキリストの黙示」</a:t>
            </a:r>
            <a:endParaRPr lang="en-US" altLang="ja-JP" sz="1800" b="1" dirty="0" smtClean="0">
              <a:solidFill>
                <a:schemeClr val="tx1"/>
              </a:solidFill>
              <a:latin typeface="+mj-ea"/>
              <a:ea typeface="+mj-ea"/>
            </a:endParaRPr>
          </a:p>
        </p:txBody>
      </p:sp>
      <p:cxnSp>
        <p:nvCxnSpPr>
          <p:cNvPr id="4" name="直線矢印コネクタ 3"/>
          <p:cNvCxnSpPr/>
          <p:nvPr/>
        </p:nvCxnSpPr>
        <p:spPr>
          <a:xfrm>
            <a:off x="3078921" y="425254"/>
            <a:ext cx="5220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8747133" y="483286"/>
            <a:ext cx="2615491"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800" b="1" dirty="0" smtClean="0">
                <a:solidFill>
                  <a:schemeClr val="tx1"/>
                </a:solidFill>
                <a:latin typeface="+mj-ea"/>
                <a:ea typeface="+mj-ea"/>
              </a:rPr>
              <a:t>1:7</a:t>
            </a:r>
            <a:r>
              <a:rPr lang="ja-JP" altLang="en-US" sz="1800" b="1" dirty="0" smtClean="0">
                <a:solidFill>
                  <a:schemeClr val="tx1"/>
                </a:solidFill>
                <a:latin typeface="+mj-ea"/>
                <a:ea typeface="+mj-ea"/>
              </a:rPr>
              <a:t>「黙示録のテーマ」</a:t>
            </a:r>
            <a:endParaRPr lang="en-US" altLang="ja-JP" sz="1800" b="1" dirty="0" smtClean="0">
              <a:solidFill>
                <a:schemeClr val="tx1"/>
              </a:solidFill>
              <a:latin typeface="+mj-ea"/>
              <a:ea typeface="+mj-ea"/>
            </a:endParaRPr>
          </a:p>
        </p:txBody>
      </p:sp>
      <p:cxnSp>
        <p:nvCxnSpPr>
          <p:cNvPr id="20" name="直線矢印コネクタ 19"/>
          <p:cNvCxnSpPr/>
          <p:nvPr/>
        </p:nvCxnSpPr>
        <p:spPr>
          <a:xfrm>
            <a:off x="2468879" y="728680"/>
            <a:ext cx="6372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8025713" y="770890"/>
            <a:ext cx="3336911"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800" b="1" dirty="0" smtClean="0">
                <a:solidFill>
                  <a:schemeClr val="tx1"/>
                </a:solidFill>
                <a:latin typeface="+mj-ea"/>
                <a:ea typeface="+mj-ea"/>
              </a:rPr>
              <a:t>1:19</a:t>
            </a:r>
            <a:r>
              <a:rPr lang="ja-JP" altLang="en-US" sz="1800" b="1" dirty="0" smtClean="0">
                <a:solidFill>
                  <a:schemeClr val="tx1"/>
                </a:solidFill>
                <a:latin typeface="+mj-ea"/>
                <a:ea typeface="+mj-ea"/>
              </a:rPr>
              <a:t>「黙示録のアウトライン」</a:t>
            </a:r>
            <a:endParaRPr lang="en-US" altLang="ja-JP" sz="1800" b="1" dirty="0" smtClean="0">
              <a:solidFill>
                <a:schemeClr val="tx1"/>
              </a:solidFill>
              <a:latin typeface="+mj-ea"/>
              <a:ea typeface="+mj-ea"/>
            </a:endParaRPr>
          </a:p>
        </p:txBody>
      </p:sp>
      <p:cxnSp>
        <p:nvCxnSpPr>
          <p:cNvPr id="22" name="直線矢印コネクタ 21"/>
          <p:cNvCxnSpPr/>
          <p:nvPr/>
        </p:nvCxnSpPr>
        <p:spPr>
          <a:xfrm>
            <a:off x="5262948" y="1008612"/>
            <a:ext cx="2844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8100941" y="5176178"/>
            <a:ext cx="3231686" cy="480211"/>
            <a:chOff x="8466701" y="5036334"/>
            <a:chExt cx="3231686" cy="480211"/>
          </a:xfrm>
        </p:grpSpPr>
        <p:sp>
          <p:nvSpPr>
            <p:cNvPr id="15" name="角丸四角形 14"/>
            <p:cNvSpPr/>
            <p:nvPr/>
          </p:nvSpPr>
          <p:spPr>
            <a:xfrm>
              <a:off x="9142387" y="5036334"/>
              <a:ext cx="2556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クライマックスは再臨</a:t>
              </a:r>
              <a:endParaRPr lang="en-US" altLang="ja-JP" sz="2000" b="1" dirty="0" smtClean="0">
                <a:solidFill>
                  <a:schemeClr val="tx1"/>
                </a:solidFill>
                <a:latin typeface="+mj-ea"/>
                <a:ea typeface="+mj-ea"/>
              </a:endParaRPr>
            </a:p>
          </p:txBody>
        </p:sp>
        <p:cxnSp>
          <p:nvCxnSpPr>
            <p:cNvPr id="16" name="直線矢印コネクタ 15"/>
            <p:cNvCxnSpPr/>
            <p:nvPr/>
          </p:nvCxnSpPr>
          <p:spPr>
            <a:xfrm>
              <a:off x="8466701" y="5286088"/>
              <a:ext cx="648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8088534" y="1559857"/>
            <a:ext cx="3156368" cy="3780000"/>
            <a:chOff x="6260811" y="3414253"/>
            <a:chExt cx="3156368" cy="1237500"/>
          </a:xfrm>
        </p:grpSpPr>
        <p:sp>
          <p:nvSpPr>
            <p:cNvPr id="19" name="右大かっこ 18"/>
            <p:cNvSpPr/>
            <p:nvPr/>
          </p:nvSpPr>
          <p:spPr>
            <a:xfrm>
              <a:off x="6260811" y="3414253"/>
              <a:ext cx="288000" cy="12375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角丸四角形 20"/>
            <p:cNvSpPr/>
            <p:nvPr/>
          </p:nvSpPr>
          <p:spPr>
            <a:xfrm>
              <a:off x="6933179" y="3903325"/>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再臨までのプロセス</a:t>
              </a:r>
              <a:endParaRPr lang="en-US" altLang="ja-JP" sz="2000" b="1" dirty="0" smtClean="0">
                <a:solidFill>
                  <a:schemeClr val="tx1"/>
                </a:solidFill>
                <a:latin typeface="+mj-ea"/>
                <a:ea typeface="+mj-ea"/>
              </a:endParaRPr>
            </a:p>
          </p:txBody>
        </p:sp>
        <p:cxnSp>
          <p:nvCxnSpPr>
            <p:cNvPr id="23" name="直線矢印コネクタ 22"/>
            <p:cNvCxnSpPr/>
            <p:nvPr/>
          </p:nvCxnSpPr>
          <p:spPr>
            <a:xfrm>
              <a:off x="6630634" y="4009453"/>
              <a:ext cx="396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24" name="右大かっこ 23"/>
          <p:cNvSpPr/>
          <p:nvPr/>
        </p:nvSpPr>
        <p:spPr>
          <a:xfrm>
            <a:off x="6677314" y="2262498"/>
            <a:ext cx="288000" cy="2592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0" name="グループ化 9"/>
          <p:cNvGrpSpPr/>
          <p:nvPr/>
        </p:nvGrpSpPr>
        <p:grpSpPr>
          <a:xfrm>
            <a:off x="7185137" y="3134118"/>
            <a:ext cx="1580563" cy="623212"/>
            <a:chOff x="8411605" y="1970513"/>
            <a:chExt cx="2169687" cy="623212"/>
          </a:xfrm>
        </p:grpSpPr>
        <p:sp>
          <p:nvSpPr>
            <p:cNvPr id="25" name="角丸四角形 24"/>
            <p:cNvSpPr/>
            <p:nvPr/>
          </p:nvSpPr>
          <p:spPr>
            <a:xfrm>
              <a:off x="8411605" y="1970513"/>
              <a:ext cx="2169687"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本日</a:t>
              </a:r>
              <a:endParaRPr lang="en-US" altLang="ja-JP" sz="2000" b="1" dirty="0" smtClean="0">
                <a:solidFill>
                  <a:schemeClr val="tx1"/>
                </a:solidFill>
                <a:latin typeface="+mj-ea"/>
                <a:ea typeface="+mj-ea"/>
              </a:endParaRPr>
            </a:p>
            <a:p>
              <a:r>
                <a:rPr lang="ja-JP" altLang="en-US" sz="2000" b="1" dirty="0" smtClean="0">
                  <a:solidFill>
                    <a:schemeClr val="tx1"/>
                  </a:solidFill>
                  <a:latin typeface="+mj-ea"/>
                  <a:ea typeface="+mj-ea"/>
                </a:rPr>
                <a:t>第</a:t>
              </a:r>
              <a:r>
                <a:rPr lang="en-US" altLang="ja-JP" sz="2000" b="1" dirty="0" smtClean="0">
                  <a:solidFill>
                    <a:schemeClr val="tx1"/>
                  </a:solidFill>
                  <a:latin typeface="+mj-ea"/>
                  <a:ea typeface="+mj-ea"/>
                </a:rPr>
                <a:t>5</a:t>
              </a:r>
              <a:r>
                <a:rPr lang="ja-JP" altLang="en-US" sz="2000" b="1" dirty="0" smtClean="0">
                  <a:solidFill>
                    <a:schemeClr val="tx1"/>
                  </a:solidFill>
                  <a:latin typeface="+mj-ea"/>
                  <a:ea typeface="+mj-ea"/>
                </a:rPr>
                <a:t>回</a:t>
              </a:r>
              <a:endParaRPr lang="ja-JP" altLang="en-US" sz="2000" b="1" dirty="0">
                <a:solidFill>
                  <a:schemeClr val="tx1"/>
                </a:solidFill>
                <a:latin typeface="+mj-ea"/>
                <a:ea typeface="+mj-ea"/>
              </a:endParaRPr>
            </a:p>
          </p:txBody>
        </p:sp>
        <p:sp>
          <p:nvSpPr>
            <p:cNvPr id="26" name="星 5 25"/>
            <p:cNvSpPr/>
            <p:nvPr/>
          </p:nvSpPr>
          <p:spPr>
            <a:xfrm>
              <a:off x="9562596" y="2137498"/>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grpSp>
    </p:spTree>
    <p:extLst>
      <p:ext uri="{BB962C8B-B14F-4D97-AF65-F5344CB8AC3E}">
        <p14:creationId xmlns:p14="http://schemas.microsoft.com/office/powerpoint/2010/main" val="2593328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12982</TotalTime>
  <Words>6718</Words>
  <Application>Microsoft Office PowerPoint</Application>
  <PresentationFormat>ワイド画面</PresentationFormat>
  <Paragraphs>1737</Paragraphs>
  <Slides>77</Slides>
  <Notes>77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77</vt:i4>
      </vt:variant>
    </vt:vector>
  </HeadingPairs>
  <TitlesOfParts>
    <vt:vector size="88" baseType="lpstr">
      <vt:lpstr>HGS創英角ﾎﾟｯﾌﾟ体</vt:lpstr>
      <vt:lpstr>HG創英角ﾎﾟｯﾌﾟ体</vt:lpstr>
      <vt:lpstr>Meiryo UI</vt:lpstr>
      <vt:lpstr>ＭＳ Ｐゴシック</vt:lpstr>
      <vt:lpstr>ＭＳ Ｐゴシック 本文</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金森大悟</dc:creator>
  <cp:lastModifiedBy>金森大悟</cp:lastModifiedBy>
  <cp:revision>704</cp:revision>
  <cp:lastPrinted>2016-06-26T14:50:08Z</cp:lastPrinted>
  <dcterms:created xsi:type="dcterms:W3CDTF">2016-03-12T14:11:14Z</dcterms:created>
  <dcterms:modified xsi:type="dcterms:W3CDTF">2017-01-09T06:56:10Z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