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95" r:id="rId2"/>
    <p:sldId id="258" r:id="rId3"/>
    <p:sldId id="416" r:id="rId4"/>
    <p:sldId id="479" r:id="rId5"/>
    <p:sldId id="264" r:id="rId6"/>
    <p:sldId id="337" r:id="rId7"/>
    <p:sldId id="475" r:id="rId8"/>
    <p:sldId id="285" r:id="rId9"/>
    <p:sldId id="432" r:id="rId10"/>
    <p:sldId id="291" r:id="rId11"/>
    <p:sldId id="288" r:id="rId12"/>
    <p:sldId id="423" r:id="rId13"/>
    <p:sldId id="431" r:id="rId14"/>
    <p:sldId id="410" r:id="rId15"/>
    <p:sldId id="411" r:id="rId16"/>
    <p:sldId id="412" r:id="rId17"/>
    <p:sldId id="433" r:id="rId18"/>
    <p:sldId id="294" r:id="rId19"/>
    <p:sldId id="436" r:id="rId20"/>
    <p:sldId id="405" r:id="rId21"/>
    <p:sldId id="406" r:id="rId22"/>
    <p:sldId id="296" r:id="rId23"/>
    <p:sldId id="435" r:id="rId24"/>
    <p:sldId id="470" r:id="rId25"/>
    <p:sldId id="434" r:id="rId26"/>
    <p:sldId id="415" r:id="rId27"/>
    <p:sldId id="437" r:id="rId28"/>
    <p:sldId id="307" r:id="rId29"/>
    <p:sldId id="309" r:id="rId30"/>
    <p:sldId id="311" r:id="rId31"/>
    <p:sldId id="438" r:id="rId32"/>
    <p:sldId id="471" r:id="rId33"/>
    <p:sldId id="468" r:id="rId34"/>
    <p:sldId id="408" r:id="rId35"/>
    <p:sldId id="439" r:id="rId36"/>
    <p:sldId id="443" r:id="rId37"/>
    <p:sldId id="313" r:id="rId38"/>
    <p:sldId id="458" r:id="rId39"/>
    <p:sldId id="445" r:id="rId40"/>
    <p:sldId id="449" r:id="rId41"/>
    <p:sldId id="451" r:id="rId42"/>
    <p:sldId id="472" r:id="rId43"/>
    <p:sldId id="452" r:id="rId44"/>
    <p:sldId id="453" r:id="rId45"/>
    <p:sldId id="454" r:id="rId46"/>
    <p:sldId id="316" r:id="rId47"/>
    <p:sldId id="456" r:id="rId48"/>
    <p:sldId id="455" r:id="rId49"/>
    <p:sldId id="409" r:id="rId50"/>
    <p:sldId id="461" r:id="rId51"/>
    <p:sldId id="457" r:id="rId52"/>
    <p:sldId id="459" r:id="rId53"/>
    <p:sldId id="462" r:id="rId54"/>
    <p:sldId id="463" r:id="rId55"/>
    <p:sldId id="464" r:id="rId56"/>
    <p:sldId id="391" r:id="rId57"/>
    <p:sldId id="397" r:id="rId58"/>
    <p:sldId id="398" r:id="rId59"/>
    <p:sldId id="473" r:id="rId60"/>
    <p:sldId id="466" r:id="rId61"/>
    <p:sldId id="467" r:id="rId62"/>
    <p:sldId id="476" r:id="rId63"/>
    <p:sldId id="478" r:id="rId64"/>
    <p:sldId id="469" r:id="rId65"/>
    <p:sldId id="339" r:id="rId66"/>
    <p:sldId id="477" r:id="rId67"/>
    <p:sldId id="474" r:id="rId68"/>
    <p:sldId id="323" r:id="rId69"/>
    <p:sldId id="320" r:id="rId70"/>
    <p:sldId id="324" r:id="rId7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7338" autoAdjust="0"/>
  </p:normalViewPr>
  <p:slideViewPr>
    <p:cSldViewPr snapToGrid="0">
      <p:cViewPr varScale="1">
        <p:scale>
          <a:sx n="57" d="100"/>
          <a:sy n="57" d="100"/>
        </p:scale>
        <p:origin x="1056" y="6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34CE2-1518-4D02-AC76-98DFF0421474}" type="datetimeFigureOut">
              <a:rPr kumimoji="1" lang="ja-JP" altLang="en-US" smtClean="0"/>
              <a:t>2017/5/17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E9B76-6A2A-41EF-B424-63174731DEC7}" type="slidenum">
              <a:rPr kumimoji="1" lang="ja-JP" altLang="en-US" smtClean="0"/>
              <a:t>‹#›</a:t>
            </a:fld>
            <a:endParaRPr kumimoji="1" lang="ja-JP" altLang="en-US"/>
          </a:p>
        </p:txBody>
      </p:sp>
    </p:spTree>
    <p:extLst>
      <p:ext uri="{BB962C8B-B14F-4D97-AF65-F5344CB8AC3E}">
        <p14:creationId xmlns:p14="http://schemas.microsoft.com/office/powerpoint/2010/main" val="190650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発表所要時間：</a:t>
            </a:r>
            <a:r>
              <a:rPr kumimoji="1" lang="en-US" altLang="ja-JP" b="1" u="sng" dirty="0" smtClean="0"/>
              <a:t>61</a:t>
            </a:r>
            <a:r>
              <a:rPr kumimoji="1" lang="ja-JP" altLang="en-US" b="1" u="sng" dirty="0" smtClean="0"/>
              <a:t>～</a:t>
            </a:r>
            <a:r>
              <a:rPr kumimoji="1" lang="en-US" altLang="ja-JP" b="1" u="sng" dirty="0" smtClean="0"/>
              <a:t>64</a:t>
            </a:r>
            <a:r>
              <a:rPr kumimoji="1" lang="ja-JP" altLang="en-US" b="1" u="sng" dirty="0" smtClean="0"/>
              <a:t>分</a:t>
            </a:r>
            <a:endParaRPr kumimoji="1" lang="en-US" altLang="ja-JP" b="1" u="sng" dirty="0" smtClean="0"/>
          </a:p>
          <a:p>
            <a:r>
              <a:rPr kumimoji="1" lang="ja-JP" altLang="en-US" b="1" dirty="0" smtClean="0"/>
              <a:t>内訳</a:t>
            </a:r>
            <a:endParaRPr kumimoji="1" lang="en-US" altLang="ja-JP" b="1" dirty="0" smtClean="0"/>
          </a:p>
          <a:p>
            <a:r>
              <a:rPr kumimoji="1" lang="ja-JP" altLang="en-US" b="1" dirty="0" smtClean="0"/>
              <a:t>イントロ：</a:t>
            </a:r>
            <a:r>
              <a:rPr kumimoji="1" lang="en-US" altLang="ja-JP" b="1" dirty="0" smtClean="0"/>
              <a:t>3</a:t>
            </a:r>
            <a:r>
              <a:rPr kumimoji="1" lang="ja-JP" altLang="en-US" b="1" dirty="0" smtClean="0"/>
              <a:t>～</a:t>
            </a:r>
            <a:r>
              <a:rPr kumimoji="1" lang="en-US" altLang="ja-JP" b="1" dirty="0" smtClean="0"/>
              <a:t>4</a:t>
            </a:r>
            <a:r>
              <a:rPr kumimoji="1" lang="ja-JP" altLang="en-US" b="1" dirty="0" smtClean="0"/>
              <a:t>分</a:t>
            </a:r>
            <a:endParaRPr kumimoji="1" lang="en-US" altLang="ja-JP" b="1" dirty="0" smtClean="0"/>
          </a:p>
          <a:p>
            <a:r>
              <a:rPr kumimoji="1" lang="ja-JP" altLang="en-US" b="1" dirty="0" smtClean="0"/>
              <a:t>本論：</a:t>
            </a:r>
            <a:r>
              <a:rPr kumimoji="1" lang="en-US" altLang="ja-JP" b="1" dirty="0" smtClean="0"/>
              <a:t>51</a:t>
            </a:r>
            <a:r>
              <a:rPr kumimoji="1" lang="ja-JP" altLang="en-US" b="1" dirty="0" smtClean="0"/>
              <a:t>分</a:t>
            </a:r>
            <a:r>
              <a:rPr kumimoji="1" lang="en-US" altLang="ja-JP" b="1" dirty="0" smtClean="0"/>
              <a:t>12</a:t>
            </a:r>
            <a:r>
              <a:rPr kumimoji="1" lang="ja-JP" altLang="en-US" b="1" dirty="0" smtClean="0"/>
              <a:t>秒</a:t>
            </a:r>
            <a:endParaRPr kumimoji="1" lang="en-US" altLang="ja-JP" b="1" dirty="0" smtClean="0"/>
          </a:p>
          <a:p>
            <a:r>
              <a:rPr kumimoji="1" lang="ja-JP" altLang="en-US" b="1" dirty="0" smtClean="0"/>
              <a:t>結論</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7</a:t>
            </a:r>
            <a:r>
              <a:rPr kumimoji="1" lang="ja-JP" altLang="en-US" b="1" dirty="0" smtClean="0">
                <a:sym typeface="Wingdings" panose="05000000000000000000" pitchFamily="2" charset="2"/>
              </a:rPr>
              <a:t>分</a:t>
            </a:r>
            <a:r>
              <a:rPr kumimoji="1" lang="en-US" altLang="ja-JP" b="1" dirty="0" smtClean="0">
                <a:sym typeface="Wingdings" panose="05000000000000000000" pitchFamily="2" charset="2"/>
              </a:rPr>
              <a:t>18</a:t>
            </a:r>
            <a:r>
              <a:rPr kumimoji="1" lang="ja-JP" altLang="en-US" b="1" dirty="0" smtClean="0">
                <a:sym typeface="Wingdings" panose="05000000000000000000" pitchFamily="2" charset="2"/>
              </a:rPr>
              <a:t>秒</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a:t>
            </a:fld>
            <a:endParaRPr lang="en-US" altLang="ja-JP" dirty="0"/>
          </a:p>
        </p:txBody>
      </p:sp>
    </p:spTree>
    <p:extLst>
      <p:ext uri="{BB962C8B-B14F-4D97-AF65-F5344CB8AC3E}">
        <p14:creationId xmlns:p14="http://schemas.microsoft.com/office/powerpoint/2010/main" val="83197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10</a:t>
            </a:fld>
            <a:endParaRPr lang="en-US" altLang="ja-JP" dirty="0"/>
          </a:p>
        </p:txBody>
      </p:sp>
    </p:spTree>
    <p:extLst>
      <p:ext uri="{BB962C8B-B14F-4D97-AF65-F5344CB8AC3E}">
        <p14:creationId xmlns:p14="http://schemas.microsoft.com/office/powerpoint/2010/main" val="113454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➀の伝言ゲームは完璧です。</a:t>
            </a:r>
            <a:endParaRPr kumimoji="1" lang="en-US" altLang="ja-JP" dirty="0" smtClean="0"/>
          </a:p>
          <a:p>
            <a:r>
              <a:rPr kumimoji="1" lang="ja-JP" altLang="en-US" dirty="0" smtClean="0"/>
              <a:t>約</a:t>
            </a:r>
            <a:r>
              <a:rPr kumimoji="1" lang="en-US" altLang="ja-JP" dirty="0" smtClean="0"/>
              <a:t>1930</a:t>
            </a:r>
            <a:r>
              <a:rPr kumimoji="1" lang="ja-JP" altLang="en-US" dirty="0" smtClean="0"/>
              <a:t>前から現在にいたるまで</a:t>
            </a:r>
            <a:r>
              <a:rPr kumimoji="1" lang="ja-JP" altLang="en-US" dirty="0" smtClean="0"/>
              <a:t>の人間</a:t>
            </a:r>
            <a:r>
              <a:rPr kumimoji="1" lang="ja-JP" altLang="en-US" dirty="0" smtClean="0"/>
              <a:t>同士の伝言ゲームによって</a:t>
            </a:r>
            <a:endParaRPr kumimoji="1" lang="en-US" altLang="ja-JP" dirty="0" smtClean="0"/>
          </a:p>
          <a:p>
            <a:r>
              <a:rPr kumimoji="1" lang="ja-JP" altLang="en-US" dirty="0" smtClean="0"/>
              <a:t>黙示録は世界中</a:t>
            </a:r>
            <a:r>
              <a:rPr kumimoji="1" lang="ja-JP" altLang="en-US" dirty="0" smtClean="0"/>
              <a:t>には広がったが、千差万別な解釈うまれてしまいました</a:t>
            </a:r>
            <a:r>
              <a:rPr kumimoji="1" lang="ja-JP" altLang="en-US" dirty="0" err="1"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11</a:t>
            </a:fld>
            <a:endParaRPr lang="en-US" altLang="ja-JP" dirty="0"/>
          </a:p>
        </p:txBody>
      </p:sp>
    </p:spTree>
    <p:extLst>
      <p:ext uri="{BB962C8B-B14F-4D97-AF65-F5344CB8AC3E}">
        <p14:creationId xmlns:p14="http://schemas.microsoft.com/office/powerpoint/2010/main" val="302663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12</a:t>
            </a:fld>
            <a:endParaRPr lang="en-US" altLang="ja-JP" dirty="0"/>
          </a:p>
        </p:txBody>
      </p:sp>
    </p:spTree>
    <p:extLst>
      <p:ext uri="{BB962C8B-B14F-4D97-AF65-F5344CB8AC3E}">
        <p14:creationId xmlns:p14="http://schemas.microsoft.com/office/powerpoint/2010/main" val="425699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■「心に留める」「堅く守る」者という意味</a:t>
            </a:r>
            <a:endParaRPr kumimoji="1" lang="en-US" altLang="ja-JP" b="1" u="sng" dirty="0" smtClean="0"/>
          </a:p>
          <a:p>
            <a:r>
              <a:rPr kumimoji="1" lang="ja-JP" altLang="en-US" b="0" u="none" dirty="0" smtClean="0"/>
              <a:t>➀</a:t>
            </a:r>
            <a:r>
              <a:rPr kumimoji="1" lang="ja-JP" altLang="en-US" dirty="0" smtClean="0"/>
              <a:t>黙示録の預言を信じ、メシアの再臨と携挙を期待しながら地上生涯を歩む者</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13</a:t>
            </a:fld>
            <a:endParaRPr lang="en-US" altLang="ja-JP" dirty="0"/>
          </a:p>
        </p:txBody>
      </p:sp>
    </p:spTree>
    <p:extLst>
      <p:ext uri="{BB962C8B-B14F-4D97-AF65-F5344CB8AC3E}">
        <p14:creationId xmlns:p14="http://schemas.microsoft.com/office/powerpoint/2010/main" val="201140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14</a:t>
            </a:fld>
            <a:endParaRPr lang="en-US" altLang="ja-JP" dirty="0"/>
          </a:p>
        </p:txBody>
      </p:sp>
    </p:spTree>
    <p:extLst>
      <p:ext uri="{BB962C8B-B14F-4D97-AF65-F5344CB8AC3E}">
        <p14:creationId xmlns:p14="http://schemas.microsoft.com/office/powerpoint/2010/main" val="387411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baseline="0" dirty="0" smtClean="0">
                <a:solidFill>
                  <a:schemeClr val="tx1"/>
                </a:solidFill>
                <a:latin typeface="+mn-lt"/>
                <a:ea typeface="+mn-ea"/>
                <a:cs typeface="+mn-cs"/>
              </a:rPr>
              <a:t>■まとめの書であると同時にオリジナリティ豊かな書です。</a:t>
            </a:r>
            <a:endParaRPr kumimoji="1" lang="en-US" altLang="ja-JP" sz="1200" b="1" i="0" u="sng"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➀黙示録を学べるのはクリスチャンとして新約を受け入れた特権</a:t>
            </a:r>
            <a:endParaRPr kumimoji="1" lang="en-US" altLang="ja-JP"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②字義通りに黙示録を学べる特権。それは</a:t>
            </a:r>
            <a:endParaRPr kumimoji="1" lang="en-US" altLang="ja-JP"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➂聖書全体との調和を保ちつつ、新天新地（</a:t>
            </a:r>
            <a:r>
              <a:rPr kumimoji="1" lang="en-US" altLang="ja-JP" sz="1200" b="0" i="0" u="none" strike="noStrike" kern="1200" baseline="0" dirty="0" smtClean="0">
                <a:solidFill>
                  <a:schemeClr val="tx1"/>
                </a:solidFill>
                <a:latin typeface="+mn-lt"/>
                <a:ea typeface="+mn-ea"/>
                <a:cs typeface="+mn-cs"/>
              </a:rPr>
              <a:t>22</a:t>
            </a:r>
            <a:r>
              <a:rPr kumimoji="1" lang="ja-JP" altLang="en-US" sz="1200" b="0" i="0" u="none" strike="noStrike" kern="1200" baseline="0" dirty="0" smtClean="0">
                <a:solidFill>
                  <a:schemeClr val="tx1"/>
                </a:solidFill>
                <a:latin typeface="+mn-lt"/>
                <a:ea typeface="+mn-ea"/>
                <a:cs typeface="+mn-cs"/>
              </a:rPr>
              <a:t>章）まで学べること。</a:t>
            </a:r>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15</a:t>
            </a:fld>
            <a:endParaRPr lang="en-US" altLang="ja-JP" dirty="0"/>
          </a:p>
        </p:txBody>
      </p:sp>
    </p:spTree>
    <p:extLst>
      <p:ext uri="{BB962C8B-B14F-4D97-AF65-F5344CB8AC3E}">
        <p14:creationId xmlns:p14="http://schemas.microsoft.com/office/powerpoint/2010/main" val="300703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■神の視点</a:t>
            </a:r>
            <a:r>
              <a:rPr kumimoji="1" lang="en-US" altLang="ja-JP" b="1" u="sng" dirty="0" smtClean="0"/>
              <a:t>(</a:t>
            </a:r>
            <a:r>
              <a:rPr kumimoji="1" lang="ja-JP" altLang="en-US" b="1" u="sng" dirty="0" smtClean="0"/>
              <a:t>ゴールから</a:t>
            </a:r>
            <a:r>
              <a:rPr kumimoji="1" lang="en-US" altLang="ja-JP" b="1" u="sng" dirty="0" smtClean="0"/>
              <a:t>)</a:t>
            </a:r>
            <a:r>
              <a:rPr kumimoji="1" lang="ja-JP" altLang="en-US" b="1" u="sng" dirty="0" smtClean="0"/>
              <a:t>で、現在を見るとは</a:t>
            </a:r>
            <a:endParaRPr kumimoji="1" lang="en-US" altLang="ja-JP" b="1" u="sng" dirty="0" smtClean="0"/>
          </a:p>
          <a:p>
            <a:r>
              <a:rPr kumimoji="1" lang="ja-JP" altLang="en-US" dirty="0" smtClean="0"/>
              <a:t>①「永遠の今」という視点を持つようになること</a:t>
            </a:r>
            <a:endParaRPr kumimoji="1" lang="en-US" altLang="ja-JP" dirty="0" smtClean="0"/>
          </a:p>
          <a:p>
            <a:r>
              <a:rPr kumimoji="1" lang="ja-JP" altLang="en-US" dirty="0" smtClean="0"/>
              <a:t>　・時間を超越した永遠の秩序と今が結びつけて物事をとらえる</a:t>
            </a:r>
            <a:endParaRPr kumimoji="1" lang="en-US" altLang="ja-JP" dirty="0" smtClean="0"/>
          </a:p>
          <a:p>
            <a:r>
              <a:rPr kumimoji="1" lang="ja-JP" altLang="en-US" dirty="0" smtClean="0"/>
              <a:t>②「未来完了系」の信仰を持つこと</a:t>
            </a:r>
            <a:endParaRPr kumimoji="1" lang="en-US" altLang="ja-JP" dirty="0" smtClean="0"/>
          </a:p>
          <a:p>
            <a:r>
              <a:rPr kumimoji="1" lang="ja-JP" altLang="en-US" dirty="0" smtClean="0"/>
              <a:t>　・神の約束は必ず成就するという信仰を前提に物事をとらえる</a:t>
            </a:r>
            <a:endParaRPr kumimoji="1" lang="en-US" altLang="ja-JP" dirty="0" smtClean="0"/>
          </a:p>
          <a:p>
            <a:r>
              <a:rPr kumimoji="1" lang="ja-JP" altLang="en-US" dirty="0" smtClean="0"/>
              <a:t>➂「預言的未来」に生きること</a:t>
            </a:r>
            <a:endParaRPr kumimoji="1" lang="en-US" altLang="ja-JP" dirty="0" smtClean="0"/>
          </a:p>
          <a:p>
            <a:r>
              <a:rPr kumimoji="1" lang="ja-JP" altLang="en-US" dirty="0" smtClean="0"/>
              <a:t>　・神の恵みによって、約束された未来に必ず到達できるという希望を抱く</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16</a:t>
            </a:fld>
            <a:endParaRPr lang="en-US" altLang="ja-JP" dirty="0"/>
          </a:p>
        </p:txBody>
      </p:sp>
    </p:spTree>
    <p:extLst>
      <p:ext uri="{BB962C8B-B14F-4D97-AF65-F5344CB8AC3E}">
        <p14:creationId xmlns:p14="http://schemas.microsoft.com/office/powerpoint/2010/main" val="619181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⑵発表所要時間　約</a:t>
            </a:r>
            <a:r>
              <a:rPr kumimoji="1" lang="en-US" altLang="ja-JP" b="1" u="sng" dirty="0" smtClean="0"/>
              <a:t>8</a:t>
            </a:r>
            <a:r>
              <a:rPr kumimoji="1" lang="ja-JP" altLang="en-US" b="1" u="sng" dirty="0" smtClean="0"/>
              <a:t>～</a:t>
            </a:r>
            <a:r>
              <a:rPr kumimoji="1" lang="en-US" altLang="ja-JP" b="1" u="sng" dirty="0" smtClean="0"/>
              <a:t>9</a:t>
            </a:r>
            <a:r>
              <a:rPr kumimoji="1" lang="ja-JP" altLang="en-US" b="1" u="sng" dirty="0" smtClean="0"/>
              <a:t>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17</a:t>
            </a:fld>
            <a:endParaRPr lang="en-US" altLang="ja-JP" dirty="0"/>
          </a:p>
        </p:txBody>
      </p:sp>
    </p:spTree>
    <p:extLst>
      <p:ext uri="{BB962C8B-B14F-4D97-AF65-F5344CB8AC3E}">
        <p14:creationId xmlns:p14="http://schemas.microsoft.com/office/powerpoint/2010/main" val="254430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18</a:t>
            </a:fld>
            <a:endParaRPr lang="en-US" altLang="ja-JP" dirty="0"/>
          </a:p>
        </p:txBody>
      </p:sp>
    </p:spTree>
    <p:extLst>
      <p:ext uri="{BB962C8B-B14F-4D97-AF65-F5344CB8AC3E}">
        <p14:creationId xmlns:p14="http://schemas.microsoft.com/office/powerpoint/2010/main" val="24472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19</a:t>
            </a:fld>
            <a:endParaRPr lang="en-US" altLang="ja-JP" dirty="0"/>
          </a:p>
        </p:txBody>
      </p:sp>
    </p:spTree>
    <p:extLst>
      <p:ext uri="{BB962C8B-B14F-4D97-AF65-F5344CB8AC3E}">
        <p14:creationId xmlns:p14="http://schemas.microsoft.com/office/powerpoint/2010/main" val="305553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a:t>
            </a:fld>
            <a:endParaRPr lang="en-US" altLang="ja-JP" dirty="0"/>
          </a:p>
        </p:txBody>
      </p:sp>
    </p:spTree>
    <p:extLst>
      <p:ext uri="{BB962C8B-B14F-4D97-AF65-F5344CB8AC3E}">
        <p14:creationId xmlns:p14="http://schemas.microsoft.com/office/powerpoint/2010/main" val="415306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20</a:t>
            </a:fld>
            <a:endParaRPr lang="en-US" altLang="ja-JP" dirty="0"/>
          </a:p>
        </p:txBody>
      </p:sp>
    </p:spTree>
    <p:extLst>
      <p:ext uri="{BB962C8B-B14F-4D97-AF65-F5344CB8AC3E}">
        <p14:creationId xmlns:p14="http://schemas.microsoft.com/office/powerpoint/2010/main" val="1700371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21</a:t>
            </a:fld>
            <a:endParaRPr lang="en-US" altLang="ja-JP" dirty="0"/>
          </a:p>
        </p:txBody>
      </p:sp>
    </p:spTree>
    <p:extLst>
      <p:ext uri="{BB962C8B-B14F-4D97-AF65-F5344CB8AC3E}">
        <p14:creationId xmlns:p14="http://schemas.microsoft.com/office/powerpoint/2010/main" val="4231014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イザヤ書</a:t>
            </a:r>
            <a:r>
              <a:rPr kumimoji="1" lang="en-US" altLang="ja-JP" dirty="0" smtClean="0"/>
              <a:t>11:1</a:t>
            </a:r>
            <a:r>
              <a:rPr kumimoji="1" lang="ja-JP" altLang="en-US" dirty="0" smtClean="0"/>
              <a:t>　エッサイの根株から新芽が生え、</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22</a:t>
            </a:fld>
            <a:endParaRPr lang="en-US" altLang="ja-JP" dirty="0"/>
          </a:p>
        </p:txBody>
      </p:sp>
    </p:spTree>
    <p:extLst>
      <p:ext uri="{BB962C8B-B14F-4D97-AF65-F5344CB8AC3E}">
        <p14:creationId xmlns:p14="http://schemas.microsoft.com/office/powerpoint/2010/main" val="3975776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23</a:t>
            </a:fld>
            <a:endParaRPr lang="en-US" altLang="ja-JP" dirty="0"/>
          </a:p>
        </p:txBody>
      </p:sp>
    </p:spTree>
    <p:extLst>
      <p:ext uri="{BB962C8B-B14F-4D97-AF65-F5344CB8AC3E}">
        <p14:creationId xmlns:p14="http://schemas.microsoft.com/office/powerpoint/2010/main" val="2052818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24</a:t>
            </a:fld>
            <a:endParaRPr lang="en-US" altLang="ja-JP" dirty="0"/>
          </a:p>
        </p:txBody>
      </p:sp>
    </p:spTree>
    <p:extLst>
      <p:ext uri="{BB962C8B-B14F-4D97-AF65-F5344CB8AC3E}">
        <p14:creationId xmlns:p14="http://schemas.microsoft.com/office/powerpoint/2010/main" val="1475182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336550"/>
            <a:ext cx="4116388" cy="2314575"/>
          </a:xfrm>
        </p:spPr>
      </p:sp>
      <p:sp>
        <p:nvSpPr>
          <p:cNvPr id="3" name="ノート プレースホルダー 2"/>
          <p:cNvSpPr>
            <a:spLocks noGrp="1"/>
          </p:cNvSpPr>
          <p:nvPr>
            <p:ph type="body" idx="1"/>
          </p:nvPr>
        </p:nvSpPr>
        <p:spPr/>
        <p:txBody>
          <a:bodyPr/>
          <a:lstStyle/>
          <a:p>
            <a:r>
              <a:rPr kumimoji="1" lang="ja-JP" altLang="en-US" b="1" u="sng" dirty="0" smtClean="0">
                <a:latin typeface="ＭＳ Ｐゴシック 本文"/>
              </a:rPr>
              <a:t>■再臨を境にビフォー＆アフターであり、全てが一新される。</a:t>
            </a:r>
            <a:endParaRPr kumimoji="1" lang="en-US" altLang="ja-JP" b="1" u="sng" dirty="0" smtClean="0">
              <a:latin typeface="ＭＳ Ｐ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latin typeface="ＭＳ Ｐゴシック 本文"/>
              </a:rPr>
              <a:t>➀メシアの初臨により律法の時代が終わり、恵みの時代がはじまった。</a:t>
            </a:r>
            <a:endParaRPr kumimoji="1" lang="en-US" altLang="ja-JP" b="0" u="none" dirty="0" smtClean="0">
              <a:latin typeface="ＭＳ Ｐゴシック 本文"/>
            </a:endParaRPr>
          </a:p>
          <a:p>
            <a:r>
              <a:rPr kumimoji="1" lang="ja-JP" altLang="en-US" b="0" u="none" dirty="0" smtClean="0">
                <a:latin typeface="ＭＳ Ｐゴシック 本文"/>
              </a:rPr>
              <a:t>②メシアの再臨が、恵みの時代を終わらせ、御国の時代をもたらします。</a:t>
            </a:r>
            <a:endParaRPr kumimoji="1" lang="en-US" altLang="ja-JP" b="0" u="none" dirty="0" smtClean="0">
              <a:latin typeface="ＭＳ Ｐゴシック 本文"/>
            </a:endParaRPr>
          </a:p>
          <a:p>
            <a:r>
              <a:rPr kumimoji="1" lang="ja-JP" altLang="en-US" b="0" u="none" dirty="0" smtClean="0">
                <a:latin typeface="ＭＳ Ｐゴシック 本文"/>
              </a:rPr>
              <a:t>➂再臨以降、メシアが直接的に統治するメシア的王国（千年王国）、御国の時代がはじまる。</a:t>
            </a:r>
            <a:endParaRPr kumimoji="1" lang="en-US" altLang="ja-JP" b="0" u="none" dirty="0" smtClean="0">
              <a:latin typeface="ＭＳ Ｐ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latin typeface="ＭＳ Ｐゴシック 本文"/>
              </a:rPr>
              <a:t>再臨以降、全時代の聖徒は、千年王国～新天新地まで主とともに過ごすことになります。</a:t>
            </a:r>
            <a:endParaRPr kumimoji="1" lang="en-US" altLang="ja-JP" b="1" u="sng" dirty="0" smtClean="0">
              <a:latin typeface="ＭＳ Ｐゴシック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latin typeface="ＭＳ Ｐゴシック 本文"/>
              </a:rPr>
              <a:t>この時点での聖徒は、栄化されて（聖さが確定している状態）罪をおかせなくなっています。</a:t>
            </a:r>
            <a:endParaRPr kumimoji="1" lang="en-US" altLang="ja-JP" b="1" u="sng"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25</a:t>
            </a:fld>
            <a:endParaRPr lang="en-US" altLang="ja-JP" dirty="0"/>
          </a:p>
        </p:txBody>
      </p:sp>
    </p:spTree>
    <p:extLst>
      <p:ext uri="{BB962C8B-B14F-4D97-AF65-F5344CB8AC3E}">
        <p14:creationId xmlns:p14="http://schemas.microsoft.com/office/powerpoint/2010/main" val="2677830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1" u="sng"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26</a:t>
            </a:fld>
            <a:endParaRPr lang="en-US" altLang="ja-JP" dirty="0"/>
          </a:p>
        </p:txBody>
      </p:sp>
    </p:spTree>
    <p:extLst>
      <p:ext uri="{BB962C8B-B14F-4D97-AF65-F5344CB8AC3E}">
        <p14:creationId xmlns:p14="http://schemas.microsoft.com/office/powerpoint/2010/main" val="140837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⑶発表所要時間　約</a:t>
            </a:r>
            <a:r>
              <a:rPr kumimoji="1" lang="en-US" altLang="ja-JP" b="1" u="sng" dirty="0" smtClean="0"/>
              <a:t>6</a:t>
            </a:r>
            <a:r>
              <a:rPr kumimoji="1" lang="ja-JP" altLang="en-US" b="1" u="sng" dirty="0" smtClean="0"/>
              <a:t>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27</a:t>
            </a:fld>
            <a:endParaRPr lang="en-US" altLang="ja-JP" dirty="0"/>
          </a:p>
        </p:txBody>
      </p:sp>
    </p:spTree>
    <p:extLst>
      <p:ext uri="{BB962C8B-B14F-4D97-AF65-F5344CB8AC3E}">
        <p14:creationId xmlns:p14="http://schemas.microsoft.com/office/powerpoint/2010/main" val="15803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28</a:t>
            </a:fld>
            <a:endParaRPr lang="en-US" altLang="ja-JP" dirty="0"/>
          </a:p>
        </p:txBody>
      </p:sp>
    </p:spTree>
    <p:extLst>
      <p:ext uri="{BB962C8B-B14F-4D97-AF65-F5344CB8AC3E}">
        <p14:creationId xmlns:p14="http://schemas.microsoft.com/office/powerpoint/2010/main" val="1998151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29</a:t>
            </a:fld>
            <a:endParaRPr lang="en-US" altLang="ja-JP" dirty="0"/>
          </a:p>
        </p:txBody>
      </p:sp>
    </p:spTree>
    <p:extLst>
      <p:ext uri="{BB962C8B-B14F-4D97-AF65-F5344CB8AC3E}">
        <p14:creationId xmlns:p14="http://schemas.microsoft.com/office/powerpoint/2010/main" val="71197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a:t>
            </a:fld>
            <a:endParaRPr lang="en-US" altLang="ja-JP" dirty="0"/>
          </a:p>
        </p:txBody>
      </p:sp>
    </p:spTree>
    <p:extLst>
      <p:ext uri="{BB962C8B-B14F-4D97-AF65-F5344CB8AC3E}">
        <p14:creationId xmlns:p14="http://schemas.microsoft.com/office/powerpoint/2010/main" val="3134627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興味のある方は、</a:t>
            </a:r>
            <a:r>
              <a:rPr kumimoji="1" lang="en-US" altLang="ja-JP" dirty="0" smtClean="0"/>
              <a:t>Google</a:t>
            </a:r>
            <a:r>
              <a:rPr kumimoji="1" lang="ja-JP" altLang="en-US" dirty="0" smtClean="0"/>
              <a:t>マップでご確認ください。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30</a:t>
            </a:fld>
            <a:endParaRPr lang="en-US" altLang="ja-JP" dirty="0"/>
          </a:p>
        </p:txBody>
      </p:sp>
    </p:spTree>
    <p:extLst>
      <p:ext uri="{BB962C8B-B14F-4D97-AF65-F5344CB8AC3E}">
        <p14:creationId xmlns:p14="http://schemas.microsoft.com/office/powerpoint/2010/main" val="1235736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31</a:t>
            </a:fld>
            <a:endParaRPr lang="en-US" altLang="ja-JP" dirty="0"/>
          </a:p>
        </p:txBody>
      </p:sp>
    </p:spTree>
    <p:extLst>
      <p:ext uri="{BB962C8B-B14F-4D97-AF65-F5344CB8AC3E}">
        <p14:creationId xmlns:p14="http://schemas.microsoft.com/office/powerpoint/2010/main" val="803916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32</a:t>
            </a:fld>
            <a:endParaRPr lang="en-US" altLang="ja-JP" dirty="0"/>
          </a:p>
        </p:txBody>
      </p:sp>
    </p:spTree>
    <p:extLst>
      <p:ext uri="{BB962C8B-B14F-4D97-AF65-F5344CB8AC3E}">
        <p14:creationId xmlns:p14="http://schemas.microsoft.com/office/powerpoint/2010/main" val="3962102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336550"/>
            <a:ext cx="4116388" cy="2314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■ドミティアヌス帝</a:t>
            </a:r>
            <a:r>
              <a:rPr kumimoji="1" lang="en-US" altLang="ja-JP" b="1" u="sng" dirty="0" smtClean="0"/>
              <a:t>(81</a:t>
            </a:r>
            <a:r>
              <a:rPr kumimoji="1" lang="ja-JP" altLang="en-US" b="1" u="sng" dirty="0" smtClean="0"/>
              <a:t>～</a:t>
            </a:r>
            <a:r>
              <a:rPr kumimoji="1" lang="en-US" altLang="ja-JP" b="1" u="sng" dirty="0" smtClean="0"/>
              <a:t>96</a:t>
            </a:r>
            <a:r>
              <a:rPr kumimoji="1" lang="ja-JP" altLang="en-US" b="1" u="sng" dirty="0" smtClean="0"/>
              <a:t>年</a:t>
            </a:r>
            <a:r>
              <a:rPr kumimoji="1" lang="en-US" altLang="ja-JP" b="1" u="sng" dirty="0" smtClean="0"/>
              <a:t>)</a:t>
            </a:r>
            <a:r>
              <a:rPr kumimoji="1" lang="ja-JP" altLang="en-US" b="1" u="sng" dirty="0" smtClean="0"/>
              <a:t>の迫害時代にヨハネが幻を見ました。</a:t>
            </a:r>
            <a:endParaRPr kumimoji="1" lang="en-US" altLang="ja-JP" b="1" u="sng" dirty="0" smtClean="0"/>
          </a:p>
          <a:p>
            <a:r>
              <a:rPr kumimoji="1" lang="ja-JP" altLang="en-US" b="0" u="none" dirty="0" smtClean="0">
                <a:latin typeface="ＭＳ Ｐゴシック 本文"/>
              </a:rPr>
              <a:t>・現在から主の日までの期間を更にフォーカスしますと</a:t>
            </a:r>
            <a:endParaRPr kumimoji="1" lang="en-US" altLang="ja-JP" b="0" u="none" dirty="0" smtClean="0">
              <a:latin typeface="ＭＳ Ｐゴシック 本文"/>
            </a:endParaRPr>
          </a:p>
          <a:p>
            <a:r>
              <a:rPr kumimoji="1" lang="ja-JP" altLang="en-US" b="0" u="none" dirty="0" smtClean="0">
                <a:latin typeface="ＭＳ Ｐゴシック 本文"/>
              </a:rPr>
              <a:t>　⇒次の頁</a:t>
            </a:r>
            <a:endParaRPr kumimoji="1" lang="en-US" altLang="ja-JP" b="0" u="none"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33</a:t>
            </a:fld>
            <a:endParaRPr lang="en-US" altLang="ja-JP" dirty="0"/>
          </a:p>
        </p:txBody>
      </p:sp>
    </p:spTree>
    <p:extLst>
      <p:ext uri="{BB962C8B-B14F-4D97-AF65-F5344CB8AC3E}">
        <p14:creationId xmlns:p14="http://schemas.microsoft.com/office/powerpoint/2010/main" val="2618855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■主の日はいつだったかというと</a:t>
            </a:r>
            <a:endParaRPr kumimoji="1" lang="en-US" altLang="ja-JP" b="1" u="sng" dirty="0" smtClean="0"/>
          </a:p>
          <a:p>
            <a:r>
              <a:rPr kumimoji="1" lang="ja-JP" altLang="en-US" dirty="0" smtClean="0"/>
              <a:t>・十字架から約</a:t>
            </a:r>
            <a:r>
              <a:rPr kumimoji="1" lang="en-US" altLang="ja-JP" dirty="0" smtClean="0"/>
              <a:t>63</a:t>
            </a:r>
            <a:r>
              <a:rPr kumimoji="1" lang="ja-JP" altLang="en-US" dirty="0" smtClean="0"/>
              <a:t>年後のこと。</a:t>
            </a:r>
            <a:r>
              <a:rPr kumimoji="1" lang="en-US" altLang="ja-JP" dirty="0" smtClean="0"/>
              <a:t>63</a:t>
            </a:r>
            <a:r>
              <a:rPr kumimoji="1" lang="ja-JP" altLang="en-US" dirty="0" smtClean="0"/>
              <a:t>年ぶりにヨハネと主が再会した日。</a:t>
            </a:r>
            <a:endParaRPr kumimoji="1" lang="en-US" altLang="ja-JP" dirty="0" smtClean="0"/>
          </a:p>
          <a:p>
            <a:r>
              <a:rPr kumimoji="1" lang="ja-JP" altLang="en-US" dirty="0" smtClean="0"/>
              <a:t>・</a:t>
            </a:r>
            <a:r>
              <a:rPr kumimoji="1" lang="en-US" altLang="ja-JP" dirty="0" smtClean="0"/>
              <a:t>70</a:t>
            </a:r>
            <a:r>
              <a:rPr kumimoji="1" lang="ja-JP" altLang="en-US" dirty="0" smtClean="0"/>
              <a:t>年のイスラエル崩壊から約</a:t>
            </a:r>
            <a:r>
              <a:rPr kumimoji="1" lang="en-US" altLang="ja-JP" dirty="0" smtClean="0"/>
              <a:t>26</a:t>
            </a:r>
            <a:r>
              <a:rPr kumimoji="1" lang="ja-JP" altLang="en-US" dirty="0" smtClean="0"/>
              <a:t>年後のことです。</a:t>
            </a:r>
            <a:endParaRPr kumimoji="1" lang="en-US" altLang="ja-JP" dirty="0" smtClean="0"/>
          </a:p>
          <a:p>
            <a:r>
              <a:rPr kumimoji="1" lang="ja-JP" altLang="en-US" dirty="0" smtClean="0"/>
              <a:t>・現在から遡ると約</a:t>
            </a:r>
            <a:r>
              <a:rPr kumimoji="1" lang="en-US" altLang="ja-JP" dirty="0" smtClean="0"/>
              <a:t>1921</a:t>
            </a:r>
            <a:r>
              <a:rPr kumimoji="1" lang="ja-JP" altLang="en-US" dirty="0" smtClean="0"/>
              <a:t>～</a:t>
            </a:r>
            <a:r>
              <a:rPr kumimoji="1" lang="en-US" altLang="ja-JP" dirty="0" smtClean="0"/>
              <a:t>1936</a:t>
            </a:r>
            <a:r>
              <a:rPr kumimoji="1" lang="ja-JP" altLang="en-US" dirty="0" smtClean="0"/>
              <a:t>年前（約</a:t>
            </a:r>
            <a:r>
              <a:rPr kumimoji="1" lang="en-US" altLang="ja-JP" dirty="0" smtClean="0"/>
              <a:t>1930</a:t>
            </a:r>
            <a:r>
              <a:rPr kumimoji="1" lang="ja-JP" altLang="en-US" dirty="0" smtClean="0"/>
              <a:t>年前）のことです。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34</a:t>
            </a:fld>
            <a:endParaRPr lang="en-US" altLang="ja-JP" dirty="0"/>
          </a:p>
        </p:txBody>
      </p:sp>
    </p:spTree>
    <p:extLst>
      <p:ext uri="{BB962C8B-B14F-4D97-AF65-F5344CB8AC3E}">
        <p14:creationId xmlns:p14="http://schemas.microsoft.com/office/powerpoint/2010/main" val="3934196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35</a:t>
            </a:fld>
            <a:endParaRPr lang="en-US" altLang="ja-JP" dirty="0"/>
          </a:p>
        </p:txBody>
      </p:sp>
    </p:spTree>
    <p:extLst>
      <p:ext uri="{BB962C8B-B14F-4D97-AF65-F5344CB8AC3E}">
        <p14:creationId xmlns:p14="http://schemas.microsoft.com/office/powerpoint/2010/main" val="2326379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⑷発表所要時間　約</a:t>
            </a:r>
            <a:r>
              <a:rPr kumimoji="1" lang="en-US" altLang="ja-JP" b="1" u="sng" dirty="0" smtClean="0"/>
              <a:t>8</a:t>
            </a:r>
            <a:r>
              <a:rPr kumimoji="1" lang="ja-JP" altLang="en-US" b="1" u="sng" dirty="0" smtClean="0"/>
              <a:t>分</a:t>
            </a:r>
            <a:r>
              <a:rPr kumimoji="1" lang="en-US" altLang="ja-JP" b="1" u="sng" dirty="0" smtClean="0"/>
              <a:t>30</a:t>
            </a:r>
            <a:r>
              <a:rPr kumimoji="1" lang="ja-JP" altLang="en-US" b="1" u="sng" dirty="0" smtClean="0"/>
              <a:t>秒～</a:t>
            </a:r>
            <a:r>
              <a:rPr kumimoji="1" lang="en-US" altLang="ja-JP" b="1" u="sng" dirty="0" smtClean="0"/>
              <a:t>9</a:t>
            </a:r>
            <a:r>
              <a:rPr kumimoji="1" lang="ja-JP" altLang="en-US" b="1" u="sng" dirty="0" smtClean="0"/>
              <a:t>分</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36</a:t>
            </a:fld>
            <a:endParaRPr lang="en-US" altLang="ja-JP" dirty="0"/>
          </a:p>
        </p:txBody>
      </p:sp>
    </p:spTree>
    <p:extLst>
      <p:ext uri="{BB962C8B-B14F-4D97-AF65-F5344CB8AC3E}">
        <p14:creationId xmlns:p14="http://schemas.microsoft.com/office/powerpoint/2010/main" val="188269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37</a:t>
            </a:fld>
            <a:endParaRPr lang="en-US" altLang="ja-JP" dirty="0"/>
          </a:p>
        </p:txBody>
      </p:sp>
    </p:spTree>
    <p:extLst>
      <p:ext uri="{BB962C8B-B14F-4D97-AF65-F5344CB8AC3E}">
        <p14:creationId xmlns:p14="http://schemas.microsoft.com/office/powerpoint/2010/main" val="1513736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38</a:t>
            </a:fld>
            <a:endParaRPr lang="en-US" altLang="ja-JP" dirty="0"/>
          </a:p>
        </p:txBody>
      </p:sp>
    </p:spTree>
    <p:extLst>
      <p:ext uri="{BB962C8B-B14F-4D97-AF65-F5344CB8AC3E}">
        <p14:creationId xmlns:p14="http://schemas.microsoft.com/office/powerpoint/2010/main" val="76784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39</a:t>
            </a:fld>
            <a:endParaRPr lang="en-US" altLang="ja-JP" dirty="0"/>
          </a:p>
        </p:txBody>
      </p:sp>
    </p:spTree>
    <p:extLst>
      <p:ext uri="{BB962C8B-B14F-4D97-AF65-F5344CB8AC3E}">
        <p14:creationId xmlns:p14="http://schemas.microsoft.com/office/powerpoint/2010/main" val="96391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a:t>
            </a:fld>
            <a:endParaRPr lang="en-US" altLang="ja-JP" dirty="0"/>
          </a:p>
        </p:txBody>
      </p:sp>
    </p:spTree>
    <p:extLst>
      <p:ext uri="{BB962C8B-B14F-4D97-AF65-F5344CB8AC3E}">
        <p14:creationId xmlns:p14="http://schemas.microsoft.com/office/powerpoint/2010/main" val="3849516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7</a:t>
            </a:r>
            <a:r>
              <a:rPr kumimoji="1" lang="ja-JP" altLang="en-US" b="1" u="sng" dirty="0" smtClean="0"/>
              <a:t>が意味することの違いについて</a:t>
            </a:r>
            <a:endParaRPr kumimoji="1" lang="en-US" altLang="ja-JP" b="1" u="sng" dirty="0" smtClean="0"/>
          </a:p>
          <a:p>
            <a:r>
              <a:rPr kumimoji="1" lang="ja-JP" altLang="en-US" dirty="0" smtClean="0"/>
              <a:t>➀</a:t>
            </a:r>
            <a:r>
              <a:rPr kumimoji="1" lang="en-US" altLang="ja-JP" dirty="0" smtClean="0"/>
              <a:t>7</a:t>
            </a:r>
            <a:r>
              <a:rPr kumimoji="1" lang="ja-JP" altLang="en-US" dirty="0" err="1" smtClean="0"/>
              <a:t>つの</a:t>
            </a:r>
            <a:r>
              <a:rPr kumimoji="1" lang="ja-JP" altLang="en-US" dirty="0" smtClean="0"/>
              <a:t>御霊とは、</a:t>
            </a:r>
            <a:r>
              <a:rPr kumimoji="1" lang="en-US" altLang="ja-JP" dirty="0" smtClean="0"/>
              <a:t>1</a:t>
            </a:r>
            <a:r>
              <a:rPr kumimoji="1" lang="ja-JP" altLang="en-US" dirty="0" smtClean="0"/>
              <a:t>本の木から生えている七枝（ななえ）の燭台のことでした。</a:t>
            </a:r>
            <a:endParaRPr kumimoji="1" lang="en-US" altLang="ja-JP" dirty="0" smtClean="0"/>
          </a:p>
          <a:p>
            <a:r>
              <a:rPr kumimoji="1" lang="ja-JP" altLang="en-US" dirty="0" smtClean="0"/>
              <a:t>　・これは御霊のご性質の完全さ・包含を７により象徴しています。</a:t>
            </a:r>
            <a:endParaRPr kumimoji="1" lang="en-US" altLang="ja-JP" dirty="0" smtClean="0"/>
          </a:p>
          <a:p>
            <a:r>
              <a:rPr kumimoji="1" lang="ja-JP" altLang="en-US" dirty="0" smtClean="0"/>
              <a:t>②</a:t>
            </a:r>
            <a:r>
              <a:rPr kumimoji="1" lang="en-US" altLang="ja-JP" dirty="0" smtClean="0"/>
              <a:t>7</a:t>
            </a:r>
            <a:r>
              <a:rPr kumimoji="1" lang="ja-JP" altLang="en-US" dirty="0" err="1" smtClean="0"/>
              <a:t>つの</a:t>
            </a:r>
            <a:r>
              <a:rPr kumimoji="1" lang="ja-JP" altLang="en-US" dirty="0" smtClean="0"/>
              <a:t>金の燭台は、七本の独立した燭台です。</a:t>
            </a:r>
          </a:p>
          <a:p>
            <a:r>
              <a:rPr kumimoji="1" lang="ja-JP" altLang="en-US" dirty="0" smtClean="0"/>
              <a:t>　・全教会時代の教会を７つの独立した燭台により象徴しています。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40</a:t>
            </a:fld>
            <a:endParaRPr lang="en-US" altLang="ja-JP" dirty="0"/>
          </a:p>
        </p:txBody>
      </p:sp>
    </p:spTree>
    <p:extLst>
      <p:ext uri="{BB962C8B-B14F-4D97-AF65-F5344CB8AC3E}">
        <p14:creationId xmlns:p14="http://schemas.microsoft.com/office/powerpoint/2010/main" val="2447405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41</a:t>
            </a:fld>
            <a:endParaRPr lang="en-US" altLang="ja-JP" dirty="0"/>
          </a:p>
        </p:txBody>
      </p:sp>
    </p:spTree>
    <p:extLst>
      <p:ext uri="{BB962C8B-B14F-4D97-AF65-F5344CB8AC3E}">
        <p14:creationId xmlns:p14="http://schemas.microsoft.com/office/powerpoint/2010/main" val="1505338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42</a:t>
            </a:fld>
            <a:endParaRPr lang="en-US" altLang="ja-JP" dirty="0"/>
          </a:p>
        </p:txBody>
      </p:sp>
    </p:spTree>
    <p:extLst>
      <p:ext uri="{BB962C8B-B14F-4D97-AF65-F5344CB8AC3E}">
        <p14:creationId xmlns:p14="http://schemas.microsoft.com/office/powerpoint/2010/main" val="1217732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43</a:t>
            </a:fld>
            <a:endParaRPr lang="en-US" altLang="ja-JP" dirty="0"/>
          </a:p>
        </p:txBody>
      </p:sp>
    </p:spTree>
    <p:extLst>
      <p:ext uri="{BB962C8B-B14F-4D97-AF65-F5344CB8AC3E}">
        <p14:creationId xmlns:p14="http://schemas.microsoft.com/office/powerpoint/2010/main" val="2062616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■この５つのキーを開くには、黙示録の学びは、最適です。</a:t>
            </a:r>
            <a:endParaRPr kumimoji="1" lang="en-US" altLang="ja-JP" b="1" u="sng" dirty="0" smtClean="0"/>
          </a:p>
          <a:p>
            <a:r>
              <a:rPr kumimoji="1" lang="ja-JP" altLang="en-US" b="0" u="none" dirty="0" smtClean="0"/>
              <a:t>➀まず、❸～❺が開かれると、次に➊～❷が自然と実践されてくると思います。</a:t>
            </a:r>
            <a:endParaRPr kumimoji="1" lang="en-US" altLang="ja-JP" b="0" u="none" dirty="0" smtClean="0"/>
          </a:p>
          <a:p>
            <a:r>
              <a:rPr kumimoji="1" lang="ja-JP" altLang="en-US" b="0" u="none" dirty="0" smtClean="0"/>
              <a:t>②❸については、・・・　❹については、・・・</a:t>
            </a:r>
            <a:endParaRPr kumimoji="1" lang="en-US" altLang="ja-JP" b="0" u="none" dirty="0" smtClean="0"/>
          </a:p>
          <a:p>
            <a:r>
              <a:rPr kumimoji="1" lang="ja-JP" altLang="en-US" b="0" u="none" dirty="0" smtClean="0"/>
              <a:t>③❺については、</a:t>
            </a:r>
            <a:r>
              <a:rPr kumimoji="1" lang="ja-JP" altLang="en-US" b="1" u="sng" dirty="0" smtClean="0"/>
              <a:t>今は第二の宗教改革の時代です。</a:t>
            </a:r>
            <a:endParaRPr kumimoji="1" lang="en-US" altLang="ja-JP" b="1" u="sng" dirty="0" smtClean="0"/>
          </a:p>
          <a:p>
            <a:r>
              <a:rPr kumimoji="1" lang="ja-JP" altLang="en-US" b="0" u="none" dirty="0" smtClean="0"/>
              <a:t>　・第</a:t>
            </a:r>
            <a:r>
              <a:rPr kumimoji="1" lang="en-US" altLang="ja-JP" b="0" u="none" dirty="0" smtClean="0"/>
              <a:t>1</a:t>
            </a:r>
            <a:r>
              <a:rPr kumimoji="1" lang="ja-JP" altLang="en-US" b="0" u="none" dirty="0" smtClean="0"/>
              <a:t>の宗教改革では救済論だけがかろうじて回復した</a:t>
            </a:r>
            <a:endParaRPr kumimoji="1" lang="en-US" altLang="ja-JP" b="0" u="none" dirty="0" smtClean="0"/>
          </a:p>
          <a:p>
            <a:r>
              <a:rPr kumimoji="1" lang="ja-JP" altLang="en-US" b="0" u="none" dirty="0" smtClean="0"/>
              <a:t>　・神学におけるミッシングリンク（失われた環「わ」）</a:t>
            </a:r>
            <a:endParaRPr kumimoji="1" lang="en-US" altLang="ja-JP" b="0" u="none" dirty="0" smtClean="0"/>
          </a:p>
          <a:p>
            <a:r>
              <a:rPr kumimoji="1" lang="ja-JP" altLang="en-US" b="0" u="none" dirty="0" smtClean="0"/>
              <a:t>　　「終末論、預言解釈、イスラエル論」を回復する時代</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44</a:t>
            </a:fld>
            <a:endParaRPr lang="en-US" altLang="ja-JP" dirty="0"/>
          </a:p>
        </p:txBody>
      </p:sp>
    </p:spTree>
    <p:extLst>
      <p:ext uri="{BB962C8B-B14F-4D97-AF65-F5344CB8AC3E}">
        <p14:creationId xmlns:p14="http://schemas.microsoft.com/office/powerpoint/2010/main" val="783891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⑸発表所要時間　約</a:t>
            </a:r>
            <a:r>
              <a:rPr kumimoji="1" lang="en-US" altLang="ja-JP" b="1" u="sng" dirty="0" smtClean="0"/>
              <a:t>10</a:t>
            </a:r>
            <a:r>
              <a:rPr kumimoji="1" lang="ja-JP" altLang="en-US" b="1" u="sng" dirty="0" smtClean="0"/>
              <a:t>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45</a:t>
            </a:fld>
            <a:endParaRPr lang="en-US" altLang="ja-JP" dirty="0"/>
          </a:p>
        </p:txBody>
      </p:sp>
    </p:spTree>
    <p:extLst>
      <p:ext uri="{BB962C8B-B14F-4D97-AF65-F5344CB8AC3E}">
        <p14:creationId xmlns:p14="http://schemas.microsoft.com/office/powerpoint/2010/main" val="55233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46</a:t>
            </a:fld>
            <a:endParaRPr lang="en-US" altLang="ja-JP" dirty="0"/>
          </a:p>
        </p:txBody>
      </p:sp>
    </p:spTree>
    <p:extLst>
      <p:ext uri="{BB962C8B-B14F-4D97-AF65-F5344CB8AC3E}">
        <p14:creationId xmlns:p14="http://schemas.microsoft.com/office/powerpoint/2010/main" val="799800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47</a:t>
            </a:fld>
            <a:endParaRPr lang="en-US" altLang="ja-JP" dirty="0"/>
          </a:p>
        </p:txBody>
      </p:sp>
    </p:spTree>
    <p:extLst>
      <p:ext uri="{BB962C8B-B14F-4D97-AF65-F5344CB8AC3E}">
        <p14:creationId xmlns:p14="http://schemas.microsoft.com/office/powerpoint/2010/main" val="2384309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48</a:t>
            </a:fld>
            <a:endParaRPr lang="en-US" altLang="ja-JP" dirty="0"/>
          </a:p>
        </p:txBody>
      </p:sp>
    </p:spTree>
    <p:extLst>
      <p:ext uri="{BB962C8B-B14F-4D97-AF65-F5344CB8AC3E}">
        <p14:creationId xmlns:p14="http://schemas.microsoft.com/office/powerpoint/2010/main" val="1954403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■黙示録の目次の全体構造　</a:t>
            </a:r>
            <a:r>
              <a:rPr kumimoji="1" lang="en-US" altLang="ja-JP" b="1" u="sng" dirty="0" smtClean="0"/>
              <a:t>2</a:t>
            </a:r>
            <a:r>
              <a:rPr kumimoji="1" lang="ja-JP" altLang="en-US" b="1" u="sng" dirty="0" smtClean="0"/>
              <a:t>分</a:t>
            </a:r>
            <a:r>
              <a:rPr kumimoji="1" lang="en-US" altLang="ja-JP" b="1" u="sng" dirty="0" smtClean="0"/>
              <a:t>30</a:t>
            </a:r>
            <a:r>
              <a:rPr kumimoji="1" lang="ja-JP" altLang="en-US" b="1" u="sng" dirty="0" smtClean="0"/>
              <a:t>秒</a:t>
            </a:r>
            <a:endParaRPr kumimoji="1" lang="en-US" altLang="ja-JP" b="1" u="sng" dirty="0" smtClean="0"/>
          </a:p>
          <a:p>
            <a:r>
              <a:rPr kumimoji="1" lang="ja-JP" altLang="en-US" b="1" u="none" dirty="0" smtClean="0"/>
              <a:t>⑴</a:t>
            </a:r>
            <a:r>
              <a:rPr kumimoji="1" lang="en-US" altLang="ja-JP" b="1" u="none" dirty="0" smtClean="0"/>
              <a:t>1</a:t>
            </a:r>
            <a:r>
              <a:rPr kumimoji="1" lang="ja-JP" altLang="en-US" b="1" u="none" dirty="0" smtClean="0"/>
              <a:t>章に最重要項目が凝縮しています。</a:t>
            </a:r>
            <a:endParaRPr kumimoji="1" lang="en-US" altLang="ja-JP" b="1" u="none" dirty="0" smtClean="0"/>
          </a:p>
          <a:p>
            <a:r>
              <a:rPr kumimoji="1" lang="ja-JP" altLang="en-US" b="0" u="none" dirty="0" smtClean="0"/>
              <a:t>　➀「イエスキリストの黙示」であることが</a:t>
            </a:r>
            <a:r>
              <a:rPr kumimoji="1" lang="en-US" altLang="ja-JP" b="0" u="none" dirty="0" smtClean="0"/>
              <a:t>1:1</a:t>
            </a:r>
            <a:r>
              <a:rPr kumimoji="1" lang="ja-JP" altLang="en-US" b="0" u="none" dirty="0" smtClean="0"/>
              <a:t>で出てきます。</a:t>
            </a:r>
            <a:endParaRPr kumimoji="1" lang="en-US" altLang="ja-JP" b="0" u="none" dirty="0" smtClean="0"/>
          </a:p>
          <a:p>
            <a:r>
              <a:rPr kumimoji="1" lang="ja-JP" altLang="en-US" b="0" u="none" dirty="0" smtClean="0"/>
              <a:t>　②「黙示録のテーマ</a:t>
            </a:r>
            <a:r>
              <a:rPr kumimoji="1" lang="en-US" altLang="ja-JP" b="0" u="none" dirty="0" smtClean="0"/>
              <a:t>(</a:t>
            </a:r>
            <a:r>
              <a:rPr kumimoji="1" lang="ja-JP" altLang="en-US" b="0" u="none" dirty="0" smtClean="0"/>
              <a:t>再臨</a:t>
            </a:r>
            <a:r>
              <a:rPr kumimoji="1" lang="en-US" altLang="ja-JP" b="0" u="none" dirty="0" smtClean="0"/>
              <a:t>)</a:t>
            </a:r>
            <a:r>
              <a:rPr kumimoji="1" lang="ja-JP" altLang="en-US" b="0" u="none" dirty="0" smtClean="0"/>
              <a:t>」が</a:t>
            </a:r>
            <a:r>
              <a:rPr kumimoji="1" lang="en-US" altLang="ja-JP" b="0" u="none" dirty="0" smtClean="0"/>
              <a:t>1:7</a:t>
            </a:r>
            <a:r>
              <a:rPr kumimoji="1" lang="ja-JP" altLang="en-US" b="0" u="none" dirty="0" smtClean="0"/>
              <a:t>で出てきます。</a:t>
            </a:r>
            <a:endParaRPr kumimoji="1" lang="en-US" altLang="ja-JP" b="0" u="none" dirty="0" smtClean="0"/>
          </a:p>
          <a:p>
            <a:r>
              <a:rPr kumimoji="1" lang="ja-JP" altLang="en-US" b="0" u="none" dirty="0" smtClean="0"/>
              <a:t>　③「黙示録のアウトライン」が</a:t>
            </a:r>
            <a:r>
              <a:rPr kumimoji="1" lang="en-US" altLang="ja-JP" b="0" u="none" dirty="0" smtClean="0"/>
              <a:t>1</a:t>
            </a:r>
            <a:r>
              <a:rPr kumimoji="1" lang="ja-JP" altLang="en-US" b="0" u="none" dirty="0" smtClean="0"/>
              <a:t>：</a:t>
            </a:r>
            <a:r>
              <a:rPr kumimoji="1" lang="en-US" altLang="ja-JP" b="0" u="none" dirty="0" smtClean="0"/>
              <a:t>19</a:t>
            </a:r>
            <a:r>
              <a:rPr kumimoji="1" lang="ja-JP" altLang="en-US" b="0" u="none" dirty="0" smtClean="0"/>
              <a:t>で出てきます。</a:t>
            </a:r>
          </a:p>
          <a:p>
            <a:r>
              <a:rPr kumimoji="1" lang="ja-JP" altLang="en-US" b="1" u="sng" dirty="0" smtClean="0"/>
              <a:t>⑵クライマックスは</a:t>
            </a:r>
            <a:r>
              <a:rPr kumimoji="1" lang="en-US" altLang="ja-JP" b="1" u="sng" dirty="0" smtClean="0"/>
              <a:t>19</a:t>
            </a:r>
            <a:r>
              <a:rPr kumimoji="1" lang="ja-JP" altLang="en-US" b="1" u="sng" dirty="0" smtClean="0"/>
              <a:t>章の再臨、そして再臨までのプロセスが</a:t>
            </a:r>
            <a:r>
              <a:rPr kumimoji="1" lang="en-US" altLang="ja-JP" b="1" u="sng" dirty="0" smtClean="0"/>
              <a:t>4</a:t>
            </a:r>
            <a:r>
              <a:rPr kumimoji="1" lang="ja-JP" altLang="en-US" b="1" u="sng" dirty="0" smtClean="0"/>
              <a:t>～</a:t>
            </a:r>
            <a:r>
              <a:rPr kumimoji="1" lang="en-US" altLang="ja-JP" b="1" u="sng" dirty="0" smtClean="0"/>
              <a:t>18</a:t>
            </a:r>
            <a:r>
              <a:rPr kumimoji="1" lang="ja-JP" altLang="en-US" b="1" u="sng" dirty="0" smtClean="0"/>
              <a:t>章です。</a:t>
            </a:r>
            <a:endParaRPr kumimoji="1" lang="en-US" altLang="ja-JP" b="1" u="sng" dirty="0" smtClean="0"/>
          </a:p>
          <a:p>
            <a:r>
              <a:rPr kumimoji="1" lang="ja-JP" altLang="en-US" b="1" u="sng" dirty="0" smtClean="0"/>
              <a:t>⑶ゴールは</a:t>
            </a:r>
            <a:r>
              <a:rPr kumimoji="1" lang="en-US" altLang="ja-JP" b="1" u="sng" dirty="0" smtClean="0"/>
              <a:t>21:1</a:t>
            </a:r>
            <a:r>
              <a:rPr kumimoji="1" lang="ja-JP" altLang="en-US" b="1" u="sng" dirty="0" smtClean="0"/>
              <a:t>～</a:t>
            </a:r>
            <a:r>
              <a:rPr kumimoji="1" lang="en-US" altLang="ja-JP" b="1" u="sng" dirty="0" smtClean="0"/>
              <a:t>22</a:t>
            </a:r>
            <a:r>
              <a:rPr kumimoji="1" lang="en-US" altLang="ja-JP" b="1" u="sng" dirty="0" smtClean="0">
                <a:sym typeface="Wingdings" panose="05000000000000000000" pitchFamily="2" charset="2"/>
              </a:rPr>
              <a:t>:5</a:t>
            </a:r>
            <a:r>
              <a:rPr kumimoji="1" lang="ja-JP" altLang="en-US" b="1" u="sng" dirty="0" smtClean="0">
                <a:sym typeface="Wingdings" panose="05000000000000000000" pitchFamily="2" charset="2"/>
              </a:rPr>
              <a:t>の新天新地、</a:t>
            </a:r>
            <a:r>
              <a:rPr kumimoji="1" lang="ja-JP" altLang="en-US" b="1" u="sng" dirty="0" smtClean="0"/>
              <a:t>永遠の御国・秩序、新しいエルサレム、神の栄光です。</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49</a:t>
            </a:fld>
            <a:endParaRPr lang="en-US" altLang="ja-JP" dirty="0"/>
          </a:p>
        </p:txBody>
      </p:sp>
    </p:spTree>
    <p:extLst>
      <p:ext uri="{BB962C8B-B14F-4D97-AF65-F5344CB8AC3E}">
        <p14:creationId xmlns:p14="http://schemas.microsoft.com/office/powerpoint/2010/main" val="99981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■日々の</a:t>
            </a:r>
            <a:r>
              <a:rPr kumimoji="1" lang="en-US" altLang="ja-JP" b="1" u="sng" dirty="0" smtClean="0"/>
              <a:t>Clay</a:t>
            </a:r>
            <a:r>
              <a:rPr kumimoji="1" lang="ja-JP" altLang="en-US" b="1" u="sng" dirty="0" smtClean="0"/>
              <a:t>の学びの</a:t>
            </a:r>
            <a:r>
              <a:rPr kumimoji="1" lang="en-US" altLang="ja-JP" b="1" u="sng" dirty="0" smtClean="0"/>
              <a:t>5</a:t>
            </a:r>
            <a:r>
              <a:rPr kumimoji="1" lang="ja-JP" altLang="en-US" b="1" u="sng" dirty="0" smtClean="0"/>
              <a:t>～</a:t>
            </a:r>
            <a:r>
              <a:rPr kumimoji="1" lang="en-US" altLang="ja-JP" b="1" u="sng" dirty="0" smtClean="0"/>
              <a:t>7</a:t>
            </a:r>
            <a:r>
              <a:rPr kumimoji="1" lang="ja-JP" altLang="en-US" b="1" u="sng" dirty="0" smtClean="0"/>
              <a:t>回分の情報量を</a:t>
            </a:r>
            <a:r>
              <a:rPr kumimoji="1" lang="en-US" altLang="ja-JP" b="1" u="sng" dirty="0" smtClean="0"/>
              <a:t>1</a:t>
            </a:r>
            <a:r>
              <a:rPr kumimoji="1" lang="ja-JP" altLang="en-US" b="1" u="sng" dirty="0" smtClean="0"/>
              <a:t>時間前後で消化するイメージ</a:t>
            </a:r>
            <a:endParaRPr kumimoji="1" lang="en-US" altLang="ja-JP" b="1" u="sng" dirty="0" smtClean="0"/>
          </a:p>
          <a:p>
            <a:r>
              <a:rPr kumimoji="1" lang="ja-JP" altLang="en-US" dirty="0" smtClean="0"/>
              <a:t>➀理解度を促進するために可視化資料を用います。</a:t>
            </a:r>
            <a:endParaRPr kumimoji="1" lang="en-US" altLang="ja-JP" dirty="0" smtClean="0"/>
          </a:p>
          <a:p>
            <a:r>
              <a:rPr kumimoji="1" lang="ja-JP" altLang="en-US" dirty="0" smtClean="0"/>
              <a:t>②適用項目を少し深めていきます。</a:t>
            </a:r>
            <a:endParaRPr kumimoji="1" lang="en-US" altLang="ja-JP" dirty="0" smtClean="0"/>
          </a:p>
          <a:p>
            <a:r>
              <a:rPr kumimoji="1" lang="ja-JP" altLang="en-US" dirty="0" smtClean="0"/>
              <a:t>③聖書的な世界観、歴史観と黙示録の全体構造の理解につとめます。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a:t>
            </a:fld>
            <a:endParaRPr lang="en-US" altLang="ja-JP" dirty="0"/>
          </a:p>
        </p:txBody>
      </p:sp>
    </p:spTree>
    <p:extLst>
      <p:ext uri="{BB962C8B-B14F-4D97-AF65-F5344CB8AC3E}">
        <p14:creationId xmlns:p14="http://schemas.microsoft.com/office/powerpoint/2010/main" val="4197322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336550"/>
            <a:ext cx="4116388" cy="2314575"/>
          </a:xfrm>
        </p:spPr>
      </p:sp>
      <p:sp>
        <p:nvSpPr>
          <p:cNvPr id="3" name="ノート プレースホルダー 2"/>
          <p:cNvSpPr>
            <a:spLocks noGrp="1"/>
          </p:cNvSpPr>
          <p:nvPr>
            <p:ph type="body" idx="1"/>
          </p:nvPr>
        </p:nvSpPr>
        <p:spPr/>
        <p:txBody>
          <a:bodyPr/>
          <a:lstStyle/>
          <a:p>
            <a:r>
              <a:rPr kumimoji="1" lang="ja-JP" altLang="en-US" b="1" u="none" dirty="0" smtClean="0">
                <a:latin typeface="ＭＳ Ｐゴシック 本文"/>
              </a:rPr>
              <a:t>⑴ヨハネが見た事：</a:t>
            </a:r>
            <a:r>
              <a:rPr kumimoji="1" lang="en-US" altLang="ja-JP" b="1" u="none" dirty="0" smtClean="0">
                <a:latin typeface="ＭＳ Ｐゴシック 本文"/>
              </a:rPr>
              <a:t>1</a:t>
            </a:r>
            <a:r>
              <a:rPr kumimoji="1" lang="ja-JP" altLang="en-US" b="1" u="none" dirty="0" smtClean="0">
                <a:latin typeface="ＭＳ Ｐゴシック 本文"/>
              </a:rPr>
              <a:t>章</a:t>
            </a:r>
            <a:endParaRPr kumimoji="1" lang="en-US" altLang="ja-JP" b="1" u="none" dirty="0" smtClean="0">
              <a:latin typeface="ＭＳ Ｐゴシック 本文"/>
            </a:endParaRPr>
          </a:p>
          <a:p>
            <a:r>
              <a:rPr kumimoji="1" lang="ja-JP" altLang="en-US" b="1" u="none" dirty="0" smtClean="0">
                <a:latin typeface="ＭＳ Ｐゴシック 本文"/>
              </a:rPr>
              <a:t>⑵今ある事：</a:t>
            </a:r>
            <a:r>
              <a:rPr kumimoji="1" lang="en-US" altLang="ja-JP" b="1" u="none" dirty="0" smtClean="0">
                <a:latin typeface="ＭＳ Ｐゴシック 本文"/>
              </a:rPr>
              <a:t>2</a:t>
            </a:r>
            <a:r>
              <a:rPr kumimoji="1" lang="ja-JP" altLang="en-US" b="1" u="none" dirty="0" smtClean="0">
                <a:latin typeface="ＭＳ Ｐゴシック 本文"/>
              </a:rPr>
              <a:t>～</a:t>
            </a:r>
            <a:r>
              <a:rPr kumimoji="1" lang="en-US" altLang="ja-JP" b="1" u="none" dirty="0" smtClean="0">
                <a:latin typeface="ＭＳ Ｐゴシック 本文"/>
              </a:rPr>
              <a:t>3</a:t>
            </a:r>
            <a:r>
              <a:rPr kumimoji="1" lang="ja-JP" altLang="en-US" b="1" u="none" dirty="0" smtClean="0">
                <a:latin typeface="ＭＳ Ｐゴシック 本文"/>
              </a:rPr>
              <a:t>章</a:t>
            </a:r>
            <a:endParaRPr kumimoji="1" lang="en-US" altLang="ja-JP" b="1" u="none" dirty="0" smtClean="0">
              <a:latin typeface="ＭＳ Ｐゴシック 本文"/>
            </a:endParaRPr>
          </a:p>
          <a:p>
            <a:r>
              <a:rPr kumimoji="1" lang="ja-JP" altLang="en-US" b="1" u="none" dirty="0" smtClean="0">
                <a:latin typeface="ＭＳ Ｐゴシック 本文"/>
              </a:rPr>
              <a:t>⑶この後に起こる事：</a:t>
            </a:r>
            <a:r>
              <a:rPr kumimoji="1" lang="en-US" altLang="ja-JP" b="1" u="none" dirty="0" smtClean="0">
                <a:latin typeface="ＭＳ Ｐゴシック 本文"/>
              </a:rPr>
              <a:t>4</a:t>
            </a:r>
            <a:r>
              <a:rPr kumimoji="1" lang="ja-JP" altLang="en-US" b="1" u="none" dirty="0" smtClean="0">
                <a:latin typeface="ＭＳ Ｐゴシック 本文"/>
              </a:rPr>
              <a:t>～</a:t>
            </a:r>
            <a:r>
              <a:rPr kumimoji="1" lang="en-US" altLang="ja-JP" b="1" u="none" dirty="0" smtClean="0">
                <a:latin typeface="ＭＳ Ｐゴシック 本文"/>
              </a:rPr>
              <a:t>22</a:t>
            </a:r>
            <a:r>
              <a:rPr kumimoji="1" lang="ja-JP" altLang="en-US" b="1" u="none" dirty="0" smtClean="0">
                <a:latin typeface="ＭＳ Ｐゴシック 本文"/>
              </a:rPr>
              <a:t>章</a:t>
            </a:r>
            <a:endParaRPr kumimoji="1" lang="en-US" altLang="ja-JP" b="1" u="none" dirty="0" smtClean="0">
              <a:latin typeface="ＭＳ Ｐゴシック 本文"/>
            </a:endParaRPr>
          </a:p>
          <a:p>
            <a:r>
              <a:rPr kumimoji="1" lang="ja-JP" altLang="en-US" b="1" u="none" dirty="0" smtClean="0">
                <a:latin typeface="ＭＳ Ｐゴシック 本文"/>
              </a:rPr>
              <a:t>⑷再臨までのプロセス：</a:t>
            </a:r>
            <a:r>
              <a:rPr kumimoji="1" lang="en-US" altLang="ja-JP" b="1" u="none" dirty="0" smtClean="0">
                <a:latin typeface="ＭＳ Ｐゴシック 本文"/>
              </a:rPr>
              <a:t>4</a:t>
            </a:r>
            <a:r>
              <a:rPr kumimoji="1" lang="ja-JP" altLang="en-US" b="1" u="none" dirty="0" smtClean="0">
                <a:latin typeface="ＭＳ Ｐゴシック 本文"/>
              </a:rPr>
              <a:t>～</a:t>
            </a:r>
            <a:r>
              <a:rPr kumimoji="1" lang="en-US" altLang="ja-JP" b="1" u="none" dirty="0" smtClean="0">
                <a:latin typeface="ＭＳ Ｐゴシック 本文"/>
              </a:rPr>
              <a:t>18</a:t>
            </a:r>
            <a:r>
              <a:rPr kumimoji="1" lang="ja-JP" altLang="en-US" b="1" u="none" dirty="0" smtClean="0">
                <a:latin typeface="ＭＳ Ｐゴシック 本文"/>
              </a:rPr>
              <a:t>章</a:t>
            </a:r>
            <a:endParaRPr kumimoji="1" lang="en-US" altLang="ja-JP" b="1" u="none" dirty="0" smtClean="0">
              <a:latin typeface="ＭＳ Ｐゴシック 本文"/>
            </a:endParaRPr>
          </a:p>
          <a:p>
            <a:r>
              <a:rPr kumimoji="1" lang="ja-JP" altLang="en-US" b="1" u="none" dirty="0" smtClean="0">
                <a:latin typeface="ＭＳ Ｐゴシック 本文"/>
              </a:rPr>
              <a:t>⑸再臨がクライマックス：</a:t>
            </a:r>
            <a:r>
              <a:rPr kumimoji="1" lang="en-US" altLang="ja-JP" b="1" u="none" dirty="0" smtClean="0">
                <a:latin typeface="ＭＳ Ｐゴシック 本文"/>
              </a:rPr>
              <a:t>19</a:t>
            </a:r>
            <a:r>
              <a:rPr kumimoji="1" lang="ja-JP" altLang="en-US" b="1" u="none" dirty="0" smtClean="0">
                <a:latin typeface="ＭＳ Ｐゴシック 本文"/>
              </a:rPr>
              <a:t>章</a:t>
            </a:r>
            <a:endParaRPr kumimoji="1" lang="en-US" altLang="ja-JP" b="1" u="none" dirty="0" smtClean="0">
              <a:latin typeface="ＭＳ Ｐゴシック 本文"/>
            </a:endParaRPr>
          </a:p>
          <a:p>
            <a:r>
              <a:rPr kumimoji="1" lang="ja-JP" altLang="en-US" b="1" u="none" dirty="0" smtClean="0">
                <a:latin typeface="ＭＳ Ｐゴシック 本文"/>
              </a:rPr>
              <a:t>⑹新天新地がゴール：</a:t>
            </a:r>
            <a:r>
              <a:rPr kumimoji="1" lang="en-US" altLang="ja-JP" b="1" u="none" dirty="0" smtClean="0">
                <a:latin typeface="ＭＳ Ｐゴシック 本文"/>
              </a:rPr>
              <a:t>21</a:t>
            </a:r>
            <a:r>
              <a:rPr kumimoji="1" lang="ja-JP" altLang="en-US" b="1" u="none" dirty="0" smtClean="0">
                <a:latin typeface="ＭＳ Ｐゴシック 本文"/>
              </a:rPr>
              <a:t>～</a:t>
            </a:r>
            <a:r>
              <a:rPr kumimoji="1" lang="en-US" altLang="ja-JP" b="1" u="none" dirty="0" smtClean="0">
                <a:latin typeface="ＭＳ Ｐゴシック 本文"/>
              </a:rPr>
              <a:t>22</a:t>
            </a:r>
            <a:r>
              <a:rPr kumimoji="1" lang="ja-JP" altLang="en-US" b="1" u="none" dirty="0" smtClean="0">
                <a:latin typeface="ＭＳ Ｐゴシック 本文"/>
              </a:rPr>
              <a:t>章</a:t>
            </a:r>
            <a:endParaRPr kumimoji="1" lang="en-US" altLang="ja-JP" b="1" u="none"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50</a:t>
            </a:fld>
            <a:endParaRPr lang="en-US" altLang="ja-JP" dirty="0"/>
          </a:p>
        </p:txBody>
      </p:sp>
    </p:spTree>
    <p:extLst>
      <p:ext uri="{BB962C8B-B14F-4D97-AF65-F5344CB8AC3E}">
        <p14:creationId xmlns:p14="http://schemas.microsoft.com/office/powerpoint/2010/main" val="2904412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■千年王国よりも「さらに」にステキな環境</a:t>
            </a:r>
            <a:endParaRPr kumimoji="1" lang="en-US" altLang="ja-JP" b="1" dirty="0" smtClean="0"/>
          </a:p>
          <a:p>
            <a:r>
              <a:rPr kumimoji="1" lang="ja-JP" altLang="en-US" dirty="0" smtClean="0"/>
              <a:t>➀一辺</a:t>
            </a:r>
            <a:r>
              <a:rPr kumimoji="1" lang="en-US" altLang="ja-JP" dirty="0" smtClean="0"/>
              <a:t>2,400Km</a:t>
            </a:r>
            <a:r>
              <a:rPr kumimoji="1" lang="ja-JP" altLang="en-US" dirty="0" smtClean="0"/>
              <a:t>の正立方体の中で永遠に住む世界</a:t>
            </a:r>
            <a:endParaRPr kumimoji="1" lang="en-US" altLang="ja-JP" dirty="0" smtClean="0"/>
          </a:p>
          <a:p>
            <a:r>
              <a:rPr kumimoji="1" lang="ja-JP" altLang="en-US" dirty="0" smtClean="0"/>
              <a:t>②神のご計画が完全に成就した世界</a:t>
            </a:r>
            <a:endParaRPr kumimoji="1" lang="en-US" altLang="ja-JP" dirty="0" smtClean="0"/>
          </a:p>
          <a:p>
            <a:r>
              <a:rPr kumimoji="1" lang="ja-JP" altLang="en-US" dirty="0" smtClean="0"/>
              <a:t>③千年王国には残っていた、罪と死もない世界</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51</a:t>
            </a:fld>
            <a:endParaRPr lang="en-US" altLang="ja-JP" dirty="0"/>
          </a:p>
        </p:txBody>
      </p:sp>
    </p:spTree>
    <p:extLst>
      <p:ext uri="{BB962C8B-B14F-4D97-AF65-F5344CB8AC3E}">
        <p14:creationId xmlns:p14="http://schemas.microsoft.com/office/powerpoint/2010/main" val="2901049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新しい天と地とは、サタンが堕落する前の天と地</a:t>
            </a:r>
            <a:r>
              <a:rPr kumimoji="1" lang="en-US" altLang="ja-JP" b="1" u="sng" dirty="0" smtClean="0"/>
              <a:t>(</a:t>
            </a:r>
            <a:r>
              <a:rPr kumimoji="1" lang="ja-JP" altLang="en-US" b="1" u="sng" dirty="0" smtClean="0"/>
              <a:t>創世記</a:t>
            </a:r>
            <a:r>
              <a:rPr kumimoji="1" lang="en-US" altLang="ja-JP" b="1" u="sng" dirty="0" smtClean="0"/>
              <a:t>1:1)</a:t>
            </a:r>
            <a:r>
              <a:rPr kumimoji="1" lang="ja-JP" altLang="en-US" b="1" u="sng" dirty="0" smtClean="0"/>
              <a:t>の回復です。</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u="sng" dirty="0" smtClean="0"/>
              <a:t>※</a:t>
            </a:r>
            <a:r>
              <a:rPr kumimoji="1" lang="ja-JP" altLang="en-US" b="1" u="sng" dirty="0" smtClean="0"/>
              <a:t>ちなみに、千年王国というのは、人類堕落前の天と地の回復です。</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52</a:t>
            </a:fld>
            <a:endParaRPr lang="en-US" altLang="ja-JP" dirty="0"/>
          </a:p>
        </p:txBody>
      </p:sp>
    </p:spTree>
    <p:extLst>
      <p:ext uri="{BB962C8B-B14F-4D97-AF65-F5344CB8AC3E}">
        <p14:creationId xmlns:p14="http://schemas.microsoft.com/office/powerpoint/2010/main" val="2122173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全ての時代の贖われた者たちは</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神が発する栄光の光、シャカイナ・グローリーに照らされ、祝された生活を永遠に送る</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53</a:t>
            </a:fld>
            <a:endParaRPr lang="en-US" altLang="ja-JP" dirty="0"/>
          </a:p>
        </p:txBody>
      </p:sp>
    </p:spTree>
    <p:extLst>
      <p:ext uri="{BB962C8B-B14F-4D97-AF65-F5344CB8AC3E}">
        <p14:creationId xmlns:p14="http://schemas.microsoft.com/office/powerpoint/2010/main" val="3733996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⑹発表所要時間　約</a:t>
            </a:r>
            <a:r>
              <a:rPr kumimoji="1" lang="en-US" altLang="ja-JP" b="1" u="sng" dirty="0" smtClean="0"/>
              <a:t>8</a:t>
            </a:r>
            <a:r>
              <a:rPr kumimoji="1" lang="ja-JP" altLang="en-US" b="1" u="sng" dirty="0" smtClean="0"/>
              <a:t>～</a:t>
            </a:r>
            <a:r>
              <a:rPr kumimoji="1" lang="en-US" altLang="ja-JP" b="1" u="sng" dirty="0" smtClean="0"/>
              <a:t>9</a:t>
            </a:r>
            <a:r>
              <a:rPr kumimoji="1" lang="ja-JP" altLang="en-US" b="1" u="sng" dirty="0" smtClean="0"/>
              <a:t>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54</a:t>
            </a:fld>
            <a:endParaRPr lang="en-US" altLang="ja-JP" dirty="0"/>
          </a:p>
        </p:txBody>
      </p:sp>
    </p:spTree>
    <p:extLst>
      <p:ext uri="{BB962C8B-B14F-4D97-AF65-F5344CB8AC3E}">
        <p14:creationId xmlns:p14="http://schemas.microsoft.com/office/powerpoint/2010/main" val="3934672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55</a:t>
            </a:fld>
            <a:endParaRPr lang="en-US" altLang="ja-JP" dirty="0"/>
          </a:p>
        </p:txBody>
      </p:sp>
    </p:spTree>
    <p:extLst>
      <p:ext uri="{BB962C8B-B14F-4D97-AF65-F5344CB8AC3E}">
        <p14:creationId xmlns:p14="http://schemas.microsoft.com/office/powerpoint/2010/main" val="954843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56</a:t>
            </a:fld>
            <a:endParaRPr lang="en-US" altLang="ja-JP" dirty="0"/>
          </a:p>
        </p:txBody>
      </p:sp>
    </p:spTree>
    <p:extLst>
      <p:ext uri="{BB962C8B-B14F-4D97-AF65-F5344CB8AC3E}">
        <p14:creationId xmlns:p14="http://schemas.microsoft.com/office/powerpoint/2010/main" val="1085449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■その①：ローマ時代の小アジアにあった</a:t>
            </a:r>
            <a:r>
              <a:rPr kumimoji="1" lang="en-US" altLang="ja-JP" b="1" u="sng" dirty="0" smtClean="0"/>
              <a:t>7</a:t>
            </a:r>
            <a:r>
              <a:rPr kumimoji="1" lang="ja-JP" altLang="en-US" b="1" u="sng" dirty="0" err="1" smtClean="0"/>
              <a:t>つの</a:t>
            </a:r>
            <a:r>
              <a:rPr kumimoji="1" lang="ja-JP" altLang="en-US" b="1" u="sng" dirty="0" smtClean="0"/>
              <a:t>地域教会</a:t>
            </a:r>
            <a:endParaRPr kumimoji="1" lang="en-US" altLang="ja-JP" b="1" u="sng" dirty="0" smtClean="0"/>
          </a:p>
          <a:p>
            <a:r>
              <a:rPr kumimoji="1" lang="ja-JP" altLang="en-US" dirty="0" smtClean="0"/>
              <a:t>・</a:t>
            </a:r>
            <a:r>
              <a:rPr kumimoji="1" lang="en-US" altLang="ja-JP" dirty="0" smtClean="0"/>
              <a:t>7</a:t>
            </a:r>
            <a:r>
              <a:rPr kumimoji="1" lang="ja-JP" altLang="en-US" dirty="0" err="1" smtClean="0"/>
              <a:t>つの</a:t>
            </a:r>
            <a:r>
              <a:rPr kumimoji="1" lang="ja-JP" altLang="en-US" dirty="0" smtClean="0"/>
              <a:t>教会には、地理的なつながりがある。</a:t>
            </a:r>
            <a:endParaRPr kumimoji="1" lang="en-US" altLang="ja-JP" dirty="0" smtClean="0"/>
          </a:p>
          <a:p>
            <a:r>
              <a:rPr kumimoji="1" lang="ja-JP" altLang="en-US" dirty="0" smtClean="0"/>
              <a:t>・教会の数は</a:t>
            </a:r>
            <a:r>
              <a:rPr kumimoji="1" lang="en-US" altLang="ja-JP" dirty="0" smtClean="0"/>
              <a:t>7</a:t>
            </a:r>
            <a:r>
              <a:rPr kumimoji="1" lang="ja-JP" altLang="en-US" dirty="0" err="1" smtClean="0"/>
              <a:t>つに</a:t>
            </a:r>
            <a:r>
              <a:rPr kumimoji="1" lang="ja-JP" altLang="en-US" dirty="0" smtClean="0"/>
              <a:t>限定されている。</a:t>
            </a:r>
            <a:endParaRPr kumimoji="1" lang="en-US" altLang="ja-JP" dirty="0" smtClean="0"/>
          </a:p>
          <a:p>
            <a:r>
              <a:rPr kumimoji="1" lang="ja-JP" altLang="en-US" dirty="0" smtClean="0"/>
              <a:t>　➀それゆえ、</a:t>
            </a:r>
            <a:r>
              <a:rPr kumimoji="1" lang="en-US" altLang="ja-JP" dirty="0" smtClean="0"/>
              <a:t>7</a:t>
            </a:r>
            <a:r>
              <a:rPr kumimoji="1" lang="ja-JP" altLang="en-US" dirty="0" smtClean="0"/>
              <a:t>は象徴的数字と思われます。</a:t>
            </a:r>
            <a:endParaRPr kumimoji="1" lang="en-US" altLang="ja-JP" dirty="0" smtClean="0"/>
          </a:p>
          <a:p>
            <a:r>
              <a:rPr kumimoji="1" lang="ja-JP" altLang="en-US" dirty="0" smtClean="0"/>
              <a:t>　②聖書では</a:t>
            </a:r>
            <a:r>
              <a:rPr kumimoji="1" lang="en-US" altLang="ja-JP" dirty="0" smtClean="0"/>
              <a:t>7</a:t>
            </a:r>
            <a:r>
              <a:rPr kumimoji="1" lang="ja-JP" altLang="en-US" dirty="0" err="1" smtClean="0"/>
              <a:t>は完</a:t>
            </a:r>
            <a:r>
              <a:rPr kumimoji="1" lang="ja-JP" altLang="en-US" dirty="0" smtClean="0"/>
              <a:t>全数です。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57</a:t>
            </a:fld>
            <a:endParaRPr lang="en-US" altLang="ja-JP" dirty="0"/>
          </a:p>
        </p:txBody>
      </p:sp>
    </p:spTree>
    <p:extLst>
      <p:ext uri="{BB962C8B-B14F-4D97-AF65-F5344CB8AC3E}">
        <p14:creationId xmlns:p14="http://schemas.microsoft.com/office/powerpoint/2010/main" val="854185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■その②：「教会の</a:t>
            </a:r>
            <a:r>
              <a:rPr kumimoji="1" lang="en-US" altLang="ja-JP" b="1" u="sng" dirty="0" smtClean="0"/>
              <a:t>7</a:t>
            </a:r>
            <a:r>
              <a:rPr kumimoji="1" lang="ja-JP" altLang="en-US" b="1" u="sng" dirty="0" err="1" smtClean="0"/>
              <a:t>つの</a:t>
            </a:r>
            <a:r>
              <a:rPr kumimoji="1" lang="ja-JP" altLang="en-US" b="1" u="sng" dirty="0" smtClean="0"/>
              <a:t>型</a:t>
            </a:r>
            <a:r>
              <a:rPr kumimoji="1" lang="en-US" altLang="ja-JP" b="1" u="sng" dirty="0" smtClean="0"/>
              <a:t>(</a:t>
            </a:r>
            <a:r>
              <a:rPr kumimoji="1" lang="ja-JP" altLang="en-US" b="1" u="sng" dirty="0" smtClean="0"/>
              <a:t>要素</a:t>
            </a:r>
            <a:r>
              <a:rPr kumimoji="1" lang="en-US" altLang="ja-JP" b="1" u="sng" dirty="0" smtClean="0"/>
              <a:t>)</a:t>
            </a:r>
            <a:r>
              <a:rPr kumimoji="1" lang="ja-JP" altLang="en-US" b="1" u="sng" dirty="0" smtClean="0"/>
              <a:t>」（どの時代のどの教会も</a:t>
            </a:r>
            <a:r>
              <a:rPr kumimoji="1" lang="en-US" altLang="ja-JP" b="1" u="sng" dirty="0" smtClean="0"/>
              <a:t>7</a:t>
            </a:r>
            <a:r>
              <a:rPr kumimoji="1" lang="ja-JP" altLang="en-US" b="1" u="sng" dirty="0" err="1" smtClean="0"/>
              <a:t>つの</a:t>
            </a:r>
            <a:r>
              <a:rPr kumimoji="1" lang="ja-JP" altLang="en-US" b="1" u="sng" dirty="0" smtClean="0"/>
              <a:t>型</a:t>
            </a:r>
            <a:r>
              <a:rPr kumimoji="1" lang="en-US" altLang="ja-JP" b="1" u="sng" dirty="0" smtClean="0"/>
              <a:t>(</a:t>
            </a:r>
            <a:r>
              <a:rPr kumimoji="1" lang="ja-JP" altLang="en-US" b="1" u="sng" dirty="0" smtClean="0"/>
              <a:t>要素）を持つ）</a:t>
            </a:r>
            <a:endParaRPr kumimoji="1" lang="en-US" altLang="ja-JP" b="1" u="sng" dirty="0" smtClean="0"/>
          </a:p>
          <a:p>
            <a:r>
              <a:rPr kumimoji="1" lang="en-US" altLang="ja-JP" u="none" dirty="0" smtClean="0"/>
              <a:t>※</a:t>
            </a:r>
            <a:r>
              <a:rPr kumimoji="1" lang="ja-JP" altLang="en-US" u="none" dirty="0" smtClean="0"/>
              <a:t>これは</a:t>
            </a:r>
            <a:r>
              <a:rPr kumimoji="1" lang="en-US" altLang="ja-JP" u="none" dirty="0" smtClean="0"/>
              <a:t>7</a:t>
            </a:r>
            <a:r>
              <a:rPr kumimoji="1" lang="ja-JP" altLang="en-US" u="none" dirty="0" err="1" smtClean="0"/>
              <a:t>つの</a:t>
            </a:r>
            <a:r>
              <a:rPr kumimoji="1" lang="ja-JP" altLang="en-US" u="none" dirty="0" smtClean="0"/>
              <a:t>教会への手紙を学んだ結果出て来る推論です。</a:t>
            </a:r>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58</a:t>
            </a:fld>
            <a:endParaRPr lang="en-US" altLang="ja-JP" dirty="0"/>
          </a:p>
        </p:txBody>
      </p:sp>
    </p:spTree>
    <p:extLst>
      <p:ext uri="{BB962C8B-B14F-4D97-AF65-F5344CB8AC3E}">
        <p14:creationId xmlns:p14="http://schemas.microsoft.com/office/powerpoint/2010/main" val="942109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■その➂：「教会の</a:t>
            </a:r>
            <a:r>
              <a:rPr kumimoji="1" lang="en-US" altLang="ja-JP" b="1" u="sng" dirty="0" smtClean="0"/>
              <a:t>7</a:t>
            </a:r>
            <a:r>
              <a:rPr kumimoji="1" lang="ja-JP" altLang="en-US" b="1" u="sng" dirty="0" err="1" smtClean="0"/>
              <a:t>つの</a:t>
            </a:r>
            <a:r>
              <a:rPr kumimoji="1" lang="ja-JP" altLang="en-US" b="1" u="sng" dirty="0" smtClean="0"/>
              <a:t>型」は、それぞれの時代の教会の特徴を預言的に表している</a:t>
            </a:r>
            <a:endParaRPr kumimoji="1" lang="en-US" altLang="ja-JP" b="1" u="sng" dirty="0" smtClean="0"/>
          </a:p>
          <a:p>
            <a:r>
              <a:rPr kumimoji="1" lang="ja-JP" altLang="en-US" dirty="0" smtClean="0"/>
              <a:t>・教会時代の流れの順番に、その特徴を持った教会が紹介されている</a:t>
            </a:r>
            <a:endParaRPr kumimoji="1" lang="en-US" altLang="ja-JP" dirty="0" smtClean="0"/>
          </a:p>
          <a:p>
            <a:r>
              <a:rPr kumimoji="1" lang="ja-JP" altLang="en-US" dirty="0" smtClean="0"/>
              <a:t>・各教会の名前も重要な意味を持つ</a:t>
            </a:r>
            <a:endParaRPr kumimoji="1" lang="en-US" altLang="ja-JP" dirty="0" smtClean="0"/>
          </a:p>
          <a:p>
            <a:r>
              <a:rPr kumimoji="1" lang="ja-JP" altLang="en-US" dirty="0" smtClean="0"/>
              <a:t>　</a:t>
            </a:r>
            <a:r>
              <a:rPr kumimoji="1" lang="en-US" altLang="ja-JP" dirty="0" smtClean="0"/>
              <a:t>…</a:t>
            </a:r>
            <a:r>
              <a:rPr kumimoji="1" lang="ja-JP" altLang="en-US" dirty="0" smtClean="0"/>
              <a:t>褒め言葉しかない教会</a:t>
            </a:r>
            <a:r>
              <a:rPr kumimoji="1" lang="en-US" altLang="ja-JP" dirty="0" smtClean="0"/>
              <a:t>2</a:t>
            </a:r>
            <a:r>
              <a:rPr kumimoji="1" lang="ja-JP" altLang="en-US" dirty="0" smtClean="0"/>
              <a:t>つ、褒め言葉と叱責は</a:t>
            </a:r>
            <a:r>
              <a:rPr kumimoji="1" lang="en-US" altLang="ja-JP" dirty="0" smtClean="0"/>
              <a:t>4</a:t>
            </a:r>
            <a:r>
              <a:rPr kumimoji="1" lang="ja-JP" altLang="en-US" dirty="0" smtClean="0"/>
              <a:t>つ、叱責しかないのは</a:t>
            </a:r>
            <a:r>
              <a:rPr kumimoji="1" lang="en-US" altLang="ja-JP" dirty="0" smtClean="0"/>
              <a:t>1</a:t>
            </a:r>
            <a:r>
              <a:rPr kumimoji="1" lang="ja-JP" altLang="en-US" dirty="0" smtClean="0"/>
              <a:t>つ</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smtClean="0"/>
              <a:t>※</a:t>
            </a:r>
            <a:r>
              <a:rPr kumimoji="1" lang="ja-JP" altLang="en-US" u="sng" dirty="0" smtClean="0"/>
              <a:t>これも、</a:t>
            </a:r>
            <a:r>
              <a:rPr kumimoji="1" lang="en-US" altLang="ja-JP" u="sng" dirty="0" smtClean="0"/>
              <a:t>7</a:t>
            </a:r>
            <a:r>
              <a:rPr kumimoji="1" lang="ja-JP" altLang="en-US" u="sng" dirty="0" err="1" smtClean="0"/>
              <a:t>つの</a:t>
            </a:r>
            <a:r>
              <a:rPr kumimoji="1" lang="ja-JP" altLang="en-US" u="sng" dirty="0" smtClean="0"/>
              <a:t>教会への手紙を学んだ結果出て来る推論</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59</a:t>
            </a:fld>
            <a:endParaRPr lang="en-US" altLang="ja-JP" dirty="0"/>
          </a:p>
        </p:txBody>
      </p:sp>
    </p:spTree>
    <p:extLst>
      <p:ext uri="{BB962C8B-B14F-4D97-AF65-F5344CB8AC3E}">
        <p14:creationId xmlns:p14="http://schemas.microsoft.com/office/powerpoint/2010/main" val="215331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a:t>
            </a:fld>
            <a:endParaRPr lang="en-US" altLang="ja-JP" dirty="0"/>
          </a:p>
        </p:txBody>
      </p:sp>
    </p:spTree>
    <p:extLst>
      <p:ext uri="{BB962C8B-B14F-4D97-AF65-F5344CB8AC3E}">
        <p14:creationId xmlns:p14="http://schemas.microsoft.com/office/powerpoint/2010/main" val="4164137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■詳しくは、神学講座の第</a:t>
            </a:r>
            <a:r>
              <a:rPr kumimoji="1" lang="en-US" altLang="ja-JP" dirty="0" smtClean="0"/>
              <a:t>3</a:t>
            </a:r>
            <a:r>
              <a:rPr kumimoji="1" lang="ja-JP" altLang="en-US" dirty="0" smtClean="0"/>
              <a:t>学期で学んでください。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60</a:t>
            </a:fld>
            <a:endParaRPr lang="en-US" altLang="ja-JP" dirty="0"/>
          </a:p>
        </p:txBody>
      </p:sp>
    </p:spTree>
    <p:extLst>
      <p:ext uri="{BB962C8B-B14F-4D97-AF65-F5344CB8AC3E}">
        <p14:creationId xmlns:p14="http://schemas.microsoft.com/office/powerpoint/2010/main" val="12637306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■詳しくは、神学講座の第</a:t>
            </a:r>
            <a:r>
              <a:rPr kumimoji="1" lang="en-US" altLang="ja-JP" dirty="0" smtClean="0"/>
              <a:t>3</a:t>
            </a:r>
            <a:r>
              <a:rPr kumimoji="1" lang="ja-JP" altLang="en-US" dirty="0" smtClean="0"/>
              <a:t>学期で学んでください。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61</a:t>
            </a:fld>
            <a:endParaRPr lang="en-US" altLang="ja-JP" dirty="0"/>
          </a:p>
        </p:txBody>
      </p:sp>
    </p:spTree>
    <p:extLst>
      <p:ext uri="{BB962C8B-B14F-4D97-AF65-F5344CB8AC3E}">
        <p14:creationId xmlns:p14="http://schemas.microsoft.com/office/powerpoint/2010/main" val="2030508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結論：発表所要時間：約</a:t>
            </a:r>
            <a:r>
              <a:rPr kumimoji="1" lang="en-US" altLang="ja-JP" b="1" u="sng" dirty="0" smtClean="0"/>
              <a:t>8</a:t>
            </a:r>
            <a:r>
              <a:rPr kumimoji="1" lang="ja-JP" altLang="en-US" b="1" u="sng" dirty="0" smtClean="0"/>
              <a:t>～</a:t>
            </a:r>
            <a:r>
              <a:rPr kumimoji="1" lang="en-US" altLang="ja-JP" b="1" u="sng" dirty="0" smtClean="0"/>
              <a:t>9</a:t>
            </a:r>
            <a:r>
              <a:rPr kumimoji="1" lang="ja-JP" altLang="en-US" b="1" u="sng" dirty="0" smtClean="0"/>
              <a:t>分</a:t>
            </a:r>
            <a:endParaRPr kumimoji="1" lang="en-US" altLang="ja-JP" b="1"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62</a:t>
            </a:fld>
            <a:endParaRPr lang="en-US" altLang="ja-JP" dirty="0"/>
          </a:p>
        </p:txBody>
      </p:sp>
    </p:spTree>
    <p:extLst>
      <p:ext uri="{BB962C8B-B14F-4D97-AF65-F5344CB8AC3E}">
        <p14:creationId xmlns:p14="http://schemas.microsoft.com/office/powerpoint/2010/main" val="3313954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63</a:t>
            </a:fld>
            <a:endParaRPr lang="en-US" altLang="ja-JP" dirty="0"/>
          </a:p>
        </p:txBody>
      </p:sp>
    </p:spTree>
    <p:extLst>
      <p:ext uri="{BB962C8B-B14F-4D97-AF65-F5344CB8AC3E}">
        <p14:creationId xmlns:p14="http://schemas.microsoft.com/office/powerpoint/2010/main" val="37425996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64</a:t>
            </a:fld>
            <a:endParaRPr lang="en-US" altLang="ja-JP" dirty="0"/>
          </a:p>
        </p:txBody>
      </p:sp>
    </p:spTree>
    <p:extLst>
      <p:ext uri="{BB962C8B-B14F-4D97-AF65-F5344CB8AC3E}">
        <p14:creationId xmlns:p14="http://schemas.microsoft.com/office/powerpoint/2010/main" val="3879224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➀まず全体をとらえる上で最も重要なこと「神の栄光」が目的であること</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②次に部分をとらえる上で神の約束を正しく理解することが大切</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・イスラエル・・・</a:t>
            </a:r>
            <a:r>
              <a:rPr kumimoji="1" lang="en-US" altLang="ja-JP" dirty="0" smtClean="0"/>
              <a:t>4</a:t>
            </a:r>
            <a:r>
              <a:rPr kumimoji="1" lang="ja-JP" altLang="en-US" dirty="0" err="1" smtClean="0"/>
              <a:t>つの</a:t>
            </a:r>
            <a:r>
              <a:rPr kumimoji="1" lang="ja-JP" altLang="en-US" dirty="0" smtClean="0"/>
              <a:t>無条件契約は、千年王国で必ず成就する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・教会・・・普遍的教会と地域教会、大患難時代時代の偽教会への計画</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・天使・・・天使と堕天使への計画</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③父なる神が計画し、子なる神が実行し、聖霊なる神が完成させる。これは三位一体の神の偉大さを認めること。</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④神のご性質とは「神のゆるぎない、完ぺきなる信頼性」⇒神の恵みのご性質、契約に基づく神の愛。ヘセッド</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65</a:t>
            </a:fld>
            <a:endParaRPr lang="en-US" altLang="ja-JP" dirty="0"/>
          </a:p>
        </p:txBody>
      </p:sp>
    </p:spTree>
    <p:extLst>
      <p:ext uri="{BB962C8B-B14F-4D97-AF65-F5344CB8AC3E}">
        <p14:creationId xmlns:p14="http://schemas.microsoft.com/office/powerpoint/2010/main" val="6328449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66</a:t>
            </a:fld>
            <a:endParaRPr lang="en-US" altLang="ja-JP" dirty="0"/>
          </a:p>
        </p:txBody>
      </p:sp>
    </p:spTree>
    <p:extLst>
      <p:ext uri="{BB962C8B-B14F-4D97-AF65-F5344CB8AC3E}">
        <p14:creationId xmlns:p14="http://schemas.microsoft.com/office/powerpoint/2010/main" val="36738270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■聖書の意味、人生の意味と目的がわかれば</a:t>
            </a:r>
            <a:endParaRPr kumimoji="1" lang="en-US" altLang="ja-JP" b="1" u="sng" dirty="0" smtClean="0"/>
          </a:p>
          <a:p>
            <a:r>
              <a:rPr kumimoji="1" lang="ja-JP" altLang="en-US" dirty="0" smtClean="0"/>
              <a:t>⑴自然体で「自立」し、「共生」するようになってくる。</a:t>
            </a:r>
            <a:endParaRPr kumimoji="1" lang="en-US" altLang="ja-JP" dirty="0" smtClean="0"/>
          </a:p>
          <a:p>
            <a:r>
              <a:rPr kumimoji="1" lang="ja-JP" altLang="en-US" dirty="0" smtClean="0"/>
              <a:t>⑵聖書的な生き方、歩み方をするようになる。</a:t>
            </a:r>
            <a:endParaRPr kumimoji="1" lang="en-US" altLang="ja-JP" dirty="0" smtClean="0"/>
          </a:p>
          <a:p>
            <a:r>
              <a:rPr kumimoji="1" lang="ja-JP" altLang="en-US" dirty="0" smtClean="0"/>
              <a:t>　・余計なことをしなくなる。無駄がなくなる。他にすることがなくなる。</a:t>
            </a:r>
            <a:endParaRPr kumimoji="1" lang="en-US" altLang="ja-JP" dirty="0" smtClean="0"/>
          </a:p>
          <a:p>
            <a:r>
              <a:rPr kumimoji="1" lang="ja-JP" altLang="en-US" dirty="0" smtClean="0"/>
              <a:t>⑶神を畏れ、神を畏れる群れの中に自分を置く様になる。</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67</a:t>
            </a:fld>
            <a:endParaRPr lang="en-US" altLang="ja-JP" dirty="0"/>
          </a:p>
        </p:txBody>
      </p:sp>
    </p:spTree>
    <p:extLst>
      <p:ext uri="{BB962C8B-B14F-4D97-AF65-F5344CB8AC3E}">
        <p14:creationId xmlns:p14="http://schemas.microsoft.com/office/powerpoint/2010/main" val="19284653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68</a:t>
            </a:fld>
            <a:endParaRPr lang="en-US" altLang="ja-JP" dirty="0"/>
          </a:p>
        </p:txBody>
      </p:sp>
    </p:spTree>
    <p:extLst>
      <p:ext uri="{BB962C8B-B14F-4D97-AF65-F5344CB8AC3E}">
        <p14:creationId xmlns:p14="http://schemas.microsoft.com/office/powerpoint/2010/main" val="2886292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69</a:t>
            </a:fld>
            <a:endParaRPr lang="en-US" altLang="ja-JP" dirty="0"/>
          </a:p>
        </p:txBody>
      </p:sp>
    </p:spTree>
    <p:extLst>
      <p:ext uri="{BB962C8B-B14F-4D97-AF65-F5344CB8AC3E}">
        <p14:creationId xmlns:p14="http://schemas.microsoft.com/office/powerpoint/2010/main" val="274067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A3</a:t>
            </a:r>
            <a:r>
              <a:rPr kumimoji="1" lang="ja-JP" altLang="en-US" b="1" u="sng" dirty="0" smtClean="0"/>
              <a:t>版のお手元資料は、本日の「結論」に関する視聴覚教材です。</a:t>
            </a:r>
            <a:endParaRPr kumimoji="1" lang="en-US" altLang="ja-JP" b="1" u="sng" dirty="0" smtClean="0"/>
          </a:p>
          <a:p>
            <a:pPr>
              <a:defRPr/>
            </a:pPr>
            <a:r>
              <a:rPr lang="ja-JP" altLang="en-US" sz="12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～最後の結論箇所で、神の啓示としての聖書と黙示録の学びの目的を確認しましょう～</a:t>
            </a:r>
            <a:endParaRPr lang="en-US" altLang="ja-JP" sz="12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⑴キリスト教が</a:t>
            </a:r>
            <a:r>
              <a:rPr lang="ja-JP" altLang="en-US" sz="1200" b="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世界観</a:t>
            </a:r>
            <a:r>
              <a:rPr lang="ja-JP" altLang="en-US" sz="1200" b="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であり、</a:t>
            </a:r>
            <a:r>
              <a:rPr lang="ja-JP" altLang="en-US" sz="1200" b="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歴史観</a:t>
            </a:r>
            <a:r>
              <a:rPr lang="ja-JP" altLang="en-US" sz="1200" b="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であることを確認しましょう。</a:t>
            </a:r>
            <a:endParaRPr lang="en-US" altLang="ja-JP" sz="1200" b="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rPr>
              <a:t>⑵創世記</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rPr>
              <a:t>（天地創造）～黙示録</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rPr>
              <a:t>21</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rPr>
              <a:t>22</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rPr>
              <a:t>章（新天新地）への展開を学びましょう。</a:t>
            </a:r>
            <a:endPar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1200" b="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全体と部分</a:t>
            </a:r>
            <a:r>
              <a:rPr lang="ja-JP" altLang="en-US"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の関係（ものごとの軽重の判断）を学びます。</a:t>
            </a:r>
            <a:endParaRPr lang="en-US" altLang="ja-JP" sz="1200" b="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⑷神の啓示のゴールを再確認しましょう。</a:t>
            </a:r>
            <a:endParaRPr lang="en-US" altLang="ja-JP" sz="1200" b="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詳しくは、結論箇所でともに確認しましょう。</a:t>
            </a:r>
            <a:endParaRPr lang="en-US" altLang="ja-JP" sz="12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a:t>
            </a:fld>
            <a:endParaRPr lang="en-US" altLang="ja-JP" dirty="0"/>
          </a:p>
        </p:txBody>
      </p:sp>
    </p:spTree>
    <p:extLst>
      <p:ext uri="{BB962C8B-B14F-4D97-AF65-F5344CB8AC3E}">
        <p14:creationId xmlns:p14="http://schemas.microsoft.com/office/powerpoint/2010/main" val="1054608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70</a:t>
            </a:fld>
            <a:endParaRPr lang="en-US" altLang="ja-JP" dirty="0"/>
          </a:p>
        </p:txBody>
      </p:sp>
    </p:spTree>
    <p:extLst>
      <p:ext uri="{BB962C8B-B14F-4D97-AF65-F5344CB8AC3E}">
        <p14:creationId xmlns:p14="http://schemas.microsoft.com/office/powerpoint/2010/main" val="380777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8</a:t>
            </a:fld>
            <a:endParaRPr lang="en-US" altLang="ja-JP" dirty="0"/>
          </a:p>
        </p:txBody>
      </p:sp>
    </p:spTree>
    <p:extLst>
      <p:ext uri="{BB962C8B-B14F-4D97-AF65-F5344CB8AC3E}">
        <p14:creationId xmlns:p14="http://schemas.microsoft.com/office/powerpoint/2010/main" val="17301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⑴発表所要時間　</a:t>
            </a:r>
            <a:r>
              <a:rPr kumimoji="1" lang="en-US" altLang="ja-JP" b="1" u="sng" dirty="0" smtClean="0"/>
              <a:t>9</a:t>
            </a:r>
            <a:r>
              <a:rPr kumimoji="1" lang="ja-JP" altLang="en-US" b="1" u="sng" dirty="0" smtClean="0"/>
              <a:t>～</a:t>
            </a:r>
            <a:r>
              <a:rPr kumimoji="1" lang="en-US" altLang="ja-JP" b="1" u="sng" dirty="0" smtClean="0"/>
              <a:t>10</a:t>
            </a:r>
            <a:r>
              <a:rPr kumimoji="1" lang="ja-JP" altLang="en-US" b="1" u="sng" dirty="0" smtClean="0"/>
              <a:t>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9</a:t>
            </a:fld>
            <a:endParaRPr lang="en-US" altLang="ja-JP" dirty="0"/>
          </a:p>
        </p:txBody>
      </p:sp>
    </p:spTree>
    <p:extLst>
      <p:ext uri="{BB962C8B-B14F-4D97-AF65-F5344CB8AC3E}">
        <p14:creationId xmlns:p14="http://schemas.microsoft.com/office/powerpoint/2010/main" val="262161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689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412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878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9400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525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168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53447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4583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42348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9882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4577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9E7A-84C3-4C0A-A1A5-F0265B908280}" type="datetimeFigureOut">
              <a:rPr kumimoji="1" lang="ja-JP" altLang="en-US" smtClean="0"/>
              <a:t>2017/5/17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7288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srgbClr val="FFFF00"/>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96252" y="-108722"/>
            <a:ext cx="12440446" cy="7135163"/>
          </a:xfrm>
          <a:prstGeom prst="rect">
            <a:avLst/>
          </a:prstGeom>
        </p:spPr>
      </p:pic>
      <p:sp>
        <p:nvSpPr>
          <p:cNvPr id="8" name="テキスト ボックス 7"/>
          <p:cNvSpPr txBox="1"/>
          <p:nvPr/>
        </p:nvSpPr>
        <p:spPr>
          <a:xfrm>
            <a:off x="500381" y="37318"/>
            <a:ext cx="10806236" cy="2185214"/>
          </a:xfrm>
          <a:prstGeom prst="rect">
            <a:avLst/>
          </a:prstGeom>
          <a:noFill/>
        </p:spPr>
        <p:txBody>
          <a:bodyPr wrap="square">
            <a:spAutoFit/>
          </a:bodyPr>
          <a:lstStyle/>
          <a:p>
            <a:pPr algn="ctr">
              <a:defRPr/>
            </a:pPr>
            <a:r>
              <a:rPr lang="ja-JP" altLang="en-US" sz="9600" dirty="0" smtClean="0">
                <a:solidFill>
                  <a:schemeClr val="bg1"/>
                </a:solidFill>
                <a:latin typeface="HGS創英角ﾎﾟｯﾌﾟ体" panose="040B0A00000000000000" pitchFamily="50" charset="-128"/>
                <a:ea typeface="HGS創英角ﾎﾟｯﾌﾟ体" panose="040B0A00000000000000" pitchFamily="50" charset="-128"/>
              </a:rPr>
              <a:t>ヨハネの黙示録</a:t>
            </a:r>
            <a:endParaRPr lang="en-US" altLang="ja-JP" sz="96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rPr>
              <a:t>～イエス・キリストの黙示（啓示・開示）～</a:t>
            </a:r>
            <a:endParaRPr lang="ja-JP" altLang="en-US" sz="40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7" y="6089268"/>
            <a:ext cx="2839453" cy="768732"/>
          </a:xfrm>
          <a:prstGeom prst="rect">
            <a:avLst/>
          </a:prstGeom>
        </p:spPr>
      </p:pic>
    </p:spTree>
    <p:extLst>
      <p:ext uri="{BB962C8B-B14F-4D97-AF65-F5344CB8AC3E}">
        <p14:creationId xmlns:p14="http://schemas.microsoft.com/office/powerpoint/2010/main" val="863455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70021" y="866293"/>
            <a:ext cx="10972800" cy="5139869"/>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1:1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イエス・キリストの黙示</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これは、</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すぐに起こるはずの事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をそのしも</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たちに示すため、神がキリストにお与えになったものである。　そしてキリストは、その御使いを遣わして、これをしもべヨハネにお告げに</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なった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ヨハネは、神のことばとイエス・キリストのあかし、すなわち、彼の見たすべての事をあかしした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1:3 </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この預言のことばを朗読する者と、それを聞いて、そこに書かれていることを心に留める人々は幸いである。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時が近づいているからである。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 name="テキスト ボックス 19"/>
          <p:cNvSpPr txBox="1"/>
          <p:nvPr/>
        </p:nvSpPr>
        <p:spPr>
          <a:xfrm>
            <a:off x="74260" y="62913"/>
            <a:ext cx="12081164"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～３「まえがき」</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54207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67176" y="48744"/>
            <a:ext cx="12124824"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啓示の流れ</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312823" y="1288227"/>
            <a:ext cx="11839071"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①神→キリスト→</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御使い</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→ヨハネ→試練の中の信者（私たち）</a:t>
            </a:r>
            <a:endParaRPr lang="en-US" altLang="ja-JP" sz="3200"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12823" y="5115699"/>
            <a:ext cx="11702714" cy="1077218"/>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③天使が神の啓示の仲介者となった例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*モーセが律法を受けた出来事</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*テキスト参照</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 name="テキスト ボックス 9"/>
          <p:cNvSpPr txBox="1"/>
          <p:nvPr/>
        </p:nvSpPr>
        <p:spPr>
          <a:xfrm>
            <a:off x="312823" y="2463299"/>
            <a:ext cx="11510207"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②天使が誰</a:t>
            </a:r>
            <a:r>
              <a:rPr lang="ja-JP" altLang="en-US" sz="3200" dirty="0" err="1" smtClean="0">
                <a:solidFill>
                  <a:schemeClr val="bg1"/>
                </a:solidFill>
                <a:latin typeface="HGS創英角ﾎﾟｯﾌﾟ体" panose="040B0A00000000000000" pitchFamily="50" charset="-128"/>
                <a:ea typeface="HGS創英角ﾎﾟｯﾌﾟ体" panose="040B0A00000000000000" pitchFamily="50" charset="-128"/>
              </a:rPr>
              <a:t>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かの記載はないが、</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ガブリエルかと</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*ダニ</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70</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週の</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預言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ガブリエル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→ダニエル</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*ルカ</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誕生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ガブリエル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→ザカリヤ</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*ルカ</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26</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イエスの誕生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ガブリエル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→マリヤ</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790180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376982"/>
            <a:ext cx="12162017" cy="480131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「まえがき」</a:t>
            </a:r>
            <a:endPar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すぐに起こるはずの事</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154844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96982" y="1632939"/>
            <a:ext cx="12095018"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Rev1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テキスト箇所</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参照</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96982" y="3969249"/>
            <a:ext cx="11166764"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Rev22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67176" y="48744"/>
            <a:ext cx="12124824" cy="1477328"/>
          </a:xfrm>
          <a:prstGeom prst="rect">
            <a:avLst/>
          </a:prstGeom>
          <a:noFill/>
        </p:spPr>
        <p:txBody>
          <a:bodyPr wrap="square">
            <a:spAutoFit/>
          </a:bodyPr>
          <a:lstStyle/>
          <a:p>
            <a:pPr algn="ctr">
              <a:defRPr/>
            </a:pP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明確</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な祝福の約束</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ヵ所にある～</a:t>
            </a:r>
            <a:endParaRPr lang="en-US" altLang="ja-JP"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041308" y="2266794"/>
            <a:ext cx="10404763" cy="1569660"/>
          </a:xfrm>
          <a:prstGeom prst="rect">
            <a:avLst/>
          </a:prstGeom>
          <a:noFill/>
        </p:spPr>
        <p:txBody>
          <a:bodyPr wrap="square">
            <a:spAutoFit/>
          </a:bodyPr>
          <a:lstStyle/>
          <a:p>
            <a:pPr>
              <a:defRPr/>
            </a:pPr>
            <a:r>
              <a:rPr lang="en-US" altLang="ja-JP" sz="3200" dirty="0" smtClean="0">
                <a:solidFill>
                  <a:schemeClr val="bg1">
                    <a:lumMod val="50000"/>
                  </a:schemeClr>
                </a:solidFill>
                <a:latin typeface="HGS創英角ﾎﾟｯﾌﾟ体" panose="040B0A00000000000000" pitchFamily="50" charset="-128"/>
                <a:ea typeface="HGS創英角ﾎﾟｯﾌﾟ体" panose="040B0A00000000000000" pitchFamily="50" charset="-128"/>
              </a:rPr>
              <a:t>Rev 1</a:t>
            </a:r>
            <a:r>
              <a:rPr lang="ja-JP" altLang="en-US" sz="3200" dirty="0">
                <a:solidFill>
                  <a:schemeClr val="bg1">
                    <a:lumMod val="50000"/>
                  </a:schemeClr>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lumMod val="50000"/>
                  </a:schemeClr>
                </a:solidFill>
                <a:latin typeface="HGS創英角ﾎﾟｯﾌﾟ体" panose="040B0A00000000000000" pitchFamily="50" charset="-128"/>
                <a:ea typeface="HGS創英角ﾎﾟｯﾌﾟ体" panose="040B0A00000000000000" pitchFamily="50" charset="-128"/>
              </a:rPr>
              <a:t>3</a:t>
            </a:r>
            <a:r>
              <a:rPr lang="ja-JP" altLang="en-US" sz="3200" dirty="0">
                <a:solidFill>
                  <a:schemeClr val="bg1">
                    <a:lumMod val="50000"/>
                  </a:schemeClr>
                </a:solidFill>
                <a:latin typeface="HGS創英角ﾎﾟｯﾌﾟ体" panose="040B0A00000000000000" pitchFamily="50" charset="-128"/>
                <a:ea typeface="HGS創英角ﾎﾟｯﾌﾟ体" panose="040B0A00000000000000" pitchFamily="50" charset="-128"/>
              </a:rPr>
              <a:t>　この預言のことばを朗読する者と、それを聞いて、そこに書かれていることを</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心に留める</a:t>
            </a:r>
            <a:r>
              <a:rPr lang="ja-JP" altLang="en-US" sz="3200" dirty="0">
                <a:solidFill>
                  <a:schemeClr val="bg1">
                    <a:lumMod val="50000"/>
                  </a:schemeClr>
                </a:solidFill>
                <a:latin typeface="HGS創英角ﾎﾟｯﾌﾟ体" panose="040B0A00000000000000" pitchFamily="50" charset="-128"/>
                <a:ea typeface="HGS創英角ﾎﾟｯﾌﾟ体" panose="040B0A00000000000000" pitchFamily="50" charset="-128"/>
              </a:rPr>
              <a:t>人々は幸いである。時が近づいているからである</a:t>
            </a:r>
            <a:r>
              <a:rPr lang="ja-JP" altLang="en-US" sz="3200" dirty="0" smtClean="0">
                <a:solidFill>
                  <a:schemeClr val="bg1">
                    <a:lumMod val="50000"/>
                  </a:schemeClr>
                </a:solidFill>
                <a:latin typeface="HGS創英角ﾎﾟｯﾌﾟ体" panose="040B0A00000000000000" pitchFamily="50" charset="-128"/>
                <a:ea typeface="HGS創英角ﾎﾟｯﾌﾟ体" panose="040B0A00000000000000" pitchFamily="50" charset="-128"/>
              </a:rPr>
              <a:t>。</a:t>
            </a:r>
            <a:endParaRPr lang="en-US" altLang="ja-JP" sz="3200" dirty="0">
              <a:solidFill>
                <a:schemeClr val="bg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1041308" y="4570271"/>
            <a:ext cx="10116972"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22</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7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見よ。わたしはすぐに来る。この書の預言のことばを</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堅く守る</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者は、幸いである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7166652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14</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0945" y="1766240"/>
            <a:ext cx="11610109" cy="4278094"/>
          </a:xfrm>
          <a:prstGeom prst="rect">
            <a:avLst/>
          </a:prstGeom>
          <a:noFill/>
        </p:spPr>
        <p:txBody>
          <a:bodyPr wrap="square">
            <a:spAutoFit/>
          </a:bodyPr>
          <a:lstStyle/>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旧約聖書からの直接引用はないが</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・旧約聖書との関連箇所は</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550</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カ所</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4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の内容</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・旧約</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聖書ですでに預言されている</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・旧約聖書の預言の頂点は、</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メシア的王国</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が新しい内容である。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・黙示録</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の頂点は、</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永遠の秩序</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9880" y="124166"/>
            <a:ext cx="12152120" cy="1477328"/>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１．黙示録を学ぶ期待と価値</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～旧約聖書と黙示録の関係～</a:t>
            </a:r>
            <a:endParaRPr lang="en-US" altLang="ja-JP"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488234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15</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0945" y="1650500"/>
            <a:ext cx="11610109" cy="4708981"/>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旧約</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聖書に点在する預言</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を成就</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の時間順に並べている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大患難時代を</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時系列順に詳細整理（</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黙</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rPr>
              <a:t>4</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rPr>
              <a:t>19 </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章</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旧約</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関連箇所が約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550</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カ所あるのはそのため</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0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メシア的</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王国に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関して</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「千年」</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黙示録</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rPr>
              <a:t>20 </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章</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という期間が啓示された。</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最後</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永遠の秩序</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が登場する（全く新しい預言</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また、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どの</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ようにして</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千年王国</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から永遠</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の秩序</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に</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移行</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するかも、啓示された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39880" y="59998"/>
            <a:ext cx="12152120" cy="1477328"/>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２．黙示録を学ぶ期待と価値</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～時系列の整理と重要な啓示～</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645357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389464" y="60545"/>
            <a:ext cx="11046888" cy="1569660"/>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適用１）黙示録</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の学びへ</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の期待と</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祝福</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の約束と</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231285" y="1818926"/>
            <a:ext cx="12541818"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期待について</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神のご計画の</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全貌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を</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明確に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知る。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新天新地</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新しいエルサレム</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での</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神の栄光</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を知る。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・人類の歴史と</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救いが完成</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した具体的な状態を垣間見る。</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242172" y="3979742"/>
            <a:ext cx="10877016"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祝福について</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黙示録</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には学ぶ</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者への祝福が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明確</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約束</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されて</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いる</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・真剣に受け止めるなら、世界観が</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革命的に変化</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神の視点 </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ゴールから</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で、現在を見ることを学ぶ</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762292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376982"/>
            <a:ext cx="12162017" cy="480131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「あいさつ」</a:t>
            </a:r>
            <a:endPar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アジア</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にある七つの教会へ</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791809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84907" y="856184"/>
            <a:ext cx="11578755" cy="3847207"/>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ヨハネから、</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アジヤにある七つの教会</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へ</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常に</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いまし、昔いまし、後に来られる方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から、また、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その御座の前におられる</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七つの御霊</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から</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忠実な証人、死者の中から最初によみがえられた方、地上の王たちの支配者</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であるイエス・キリストから、恵みと平安が、あなたがたにあるように。　イエス・キリストは私たちを愛して、その血によって私たちを罪から解き放ち</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10836" y="97309"/>
            <a:ext cx="12081164"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）黙１：４</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～８「あいさつ」</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44883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84908" y="230544"/>
            <a:ext cx="11277600" cy="1569660"/>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また、私たちを王国とし、ご自分の父である神のために祭司としてくださった方である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キリスト</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に栄光と力とが、とこしえにあるように</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アーメン。</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3220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2</a:t>
            </a:fld>
            <a:endParaRPr lang="ja-JP" altLang="en-US" dirty="0">
              <a:solidFill>
                <a:prstClr val="white"/>
              </a:solidFill>
            </a:endParaRPr>
          </a:p>
        </p:txBody>
      </p:sp>
      <p:sp>
        <p:nvSpPr>
          <p:cNvPr id="5" name="正方形/長方形 4"/>
          <p:cNvSpPr/>
          <p:nvPr/>
        </p:nvSpPr>
        <p:spPr bwMode="auto">
          <a:xfrm>
            <a:off x="0" y="1"/>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lang="ja-JP" altLang="en-US" dirty="0"/>
          </a:p>
        </p:txBody>
      </p:sp>
      <p:pic>
        <p:nvPicPr>
          <p:cNvPr id="7" name="図 6"/>
          <p:cNvPicPr>
            <a:picLocks noChangeAspect="1"/>
          </p:cNvPicPr>
          <p:nvPr/>
        </p:nvPicPr>
        <p:blipFill>
          <a:blip r:embed="rId3"/>
          <a:stretch>
            <a:fillRect/>
          </a:stretch>
        </p:blipFill>
        <p:spPr>
          <a:xfrm>
            <a:off x="146339" y="172495"/>
            <a:ext cx="3029997" cy="4358038"/>
          </a:xfrm>
          <a:prstGeom prst="rect">
            <a:avLst/>
          </a:prstGeom>
        </p:spPr>
      </p:pic>
      <p:sp>
        <p:nvSpPr>
          <p:cNvPr id="6" name="テキスト ボックス 5"/>
          <p:cNvSpPr txBox="1"/>
          <p:nvPr/>
        </p:nvSpPr>
        <p:spPr>
          <a:xfrm>
            <a:off x="1046874" y="383913"/>
            <a:ext cx="10728031" cy="5601533"/>
          </a:xfrm>
          <a:prstGeom prst="rect">
            <a:avLst/>
          </a:prstGeom>
          <a:noFill/>
        </p:spPr>
        <p:txBody>
          <a:bodyPr wrap="square">
            <a:spAutoFit/>
          </a:bodyPr>
          <a:lstStyle/>
          <a:p>
            <a:pPr algn="ctr">
              <a:defRPr/>
            </a:pPr>
            <a:r>
              <a:rPr lang="ja-JP" altLang="en-US"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クレイ聖書解説コレクション</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「ヨハネの黙示録」講</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a:t>
            </a:r>
            <a:endPar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2017/5/14</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）スタート</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967689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10896" y="199756"/>
            <a:ext cx="11686032" cy="6438788"/>
          </a:xfrm>
          <a:prstGeom prst="rect">
            <a:avLst/>
          </a:prstGeom>
        </p:spPr>
      </p:pic>
    </p:spTree>
    <p:extLst>
      <p:ext uri="{BB962C8B-B14F-4D97-AF65-F5344CB8AC3E}">
        <p14:creationId xmlns:p14="http://schemas.microsoft.com/office/powerpoint/2010/main" val="2084182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90367" y="3572"/>
            <a:ext cx="12382368" cy="6881813"/>
          </a:xfrm>
          <a:prstGeom prst="rect">
            <a:avLst/>
          </a:prstGeom>
        </p:spPr>
      </p:pic>
      <p:sp>
        <p:nvSpPr>
          <p:cNvPr id="5" name="角丸四角形 4"/>
          <p:cNvSpPr/>
          <p:nvPr/>
        </p:nvSpPr>
        <p:spPr>
          <a:xfrm>
            <a:off x="7285146" y="3466719"/>
            <a:ext cx="756000" cy="360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67415" y="85895"/>
            <a:ext cx="720000" cy="396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11410139" y="4111647"/>
            <a:ext cx="864000" cy="360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5935286" y="1585566"/>
            <a:ext cx="5951913" cy="395071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角丸四角形 11"/>
          <p:cNvSpPr/>
          <p:nvPr/>
        </p:nvSpPr>
        <p:spPr>
          <a:xfrm>
            <a:off x="3977165" y="3097878"/>
            <a:ext cx="792000" cy="432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682811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45909" y="1518649"/>
            <a:ext cx="10918209" cy="954107"/>
          </a:xfrm>
          <a:prstGeom prst="rect">
            <a:avLst/>
          </a:prstGeom>
          <a:noFill/>
        </p:spPr>
        <p:txBody>
          <a:bodyPr wrap="square">
            <a:spAutoFit/>
          </a:bodyPr>
          <a:lstStyle/>
          <a:p>
            <a:pPr>
              <a:defRPr/>
            </a:pP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11</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その上には</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の霊がとどまる</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。それ</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知恵</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悟り</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の霊</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はかり</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ごと</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能力</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の霊</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を知る知識</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主を恐れる</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霊である。</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0" name="テキスト ボックス 19"/>
          <p:cNvSpPr txBox="1"/>
          <p:nvPr/>
        </p:nvSpPr>
        <p:spPr>
          <a:xfrm>
            <a:off x="110836" y="872320"/>
            <a:ext cx="10953716" cy="646331"/>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イザヤ書</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0" y="22045"/>
            <a:ext cx="12192000"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七つの御霊とは</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3128211" y="2569590"/>
            <a:ext cx="5646821" cy="4078906"/>
          </a:xfrm>
          <a:prstGeom prst="rect">
            <a:avLst/>
          </a:prstGeom>
        </p:spPr>
      </p:pic>
    </p:spTree>
    <p:extLst>
      <p:ext uri="{BB962C8B-B14F-4D97-AF65-F5344CB8AC3E}">
        <p14:creationId xmlns:p14="http://schemas.microsoft.com/office/powerpoint/2010/main" val="4190614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376982"/>
            <a:ext cx="12162017" cy="480131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「あいさつ」</a:t>
            </a:r>
            <a:endPar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アジア</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にある七つの教会へ</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567878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84908" y="230544"/>
            <a:ext cx="11277600" cy="3354765"/>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a:t>
            </a:r>
            <a:r>
              <a:rPr lang="en-US"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1:7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見よ、彼が、雲に乗って来られる</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。すべて</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の目、ことに彼を突き刺した者たちが、彼を見る</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。地上</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の諸族はみな、彼のゆえに嘆く</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。しかり。アーメン。</a:t>
            </a:r>
            <a:endParaRPr lang="en-US" altLang="ja-JP" sz="3200" u="sng"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神である主、</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常にいまし、昔いまし、後に来られる方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、万物の支配者がこう言われる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。『わたしは</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アルファであり、オメガ</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である。』」</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37173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5918661" y="-250051"/>
            <a:ext cx="0" cy="7344000"/>
          </a:xfrm>
          <a:prstGeom prst="line">
            <a:avLst/>
          </a:prstGeom>
          <a:ln w="22225">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319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89773" y="-135466"/>
            <a:ext cx="12315639" cy="7020852"/>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237065" y="60545"/>
            <a:ext cx="12576771" cy="830997"/>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）主イエスにある希望とは</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78885" y="1310927"/>
            <a:ext cx="12383373"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再臨の希望について</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・地上から</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邪悪が一掃</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される時</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・地上に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全時代の復活した聖徒</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が出そろう時</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・地上にいる</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全てのユダヤ人</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が回心し、救われる時</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89773" y="3515284"/>
            <a:ext cx="12383373"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）歴史の完成への希望を頂く人とは</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・聖書的世界観、歴史観の</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ゴール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を正しく理解している人</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・主が必ず</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新天新地</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まで導いて下さると確信している人</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・黙示録を</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正しく解釈</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し、神のご計画の全貌を理解している人</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214363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376982"/>
            <a:ext cx="12162017" cy="480131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「執筆の経緯」</a:t>
            </a:r>
            <a:endPar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パトモス</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主の日</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237039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86063" y="832041"/>
            <a:ext cx="11211973" cy="2062103"/>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私ヨハネは、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あなたがたの兄弟であり、あなたがたとともにイエスにある苦難と御国と忍耐とにあずかっている者</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であって、</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神のことばとイエスのあかしとのゆえに、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パトモス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という島にいた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93964" y="77724"/>
            <a:ext cx="11804072"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１：９</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～１１「執筆の経緯」</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817292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10896" y="199756"/>
            <a:ext cx="11686032" cy="6438788"/>
          </a:xfrm>
          <a:prstGeom prst="rect">
            <a:avLst/>
          </a:prstGeom>
        </p:spPr>
      </p:pic>
      <p:sp>
        <p:nvSpPr>
          <p:cNvPr id="5" name="角丸四角形 4"/>
          <p:cNvSpPr/>
          <p:nvPr/>
        </p:nvSpPr>
        <p:spPr>
          <a:xfrm>
            <a:off x="1017833" y="4039984"/>
            <a:ext cx="1326354" cy="620421"/>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54578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240025"/>
            <a:ext cx="11900848" cy="6278642"/>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お願い！</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このパワーポイント資料は</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Clay </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コレクション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を基に作成しております。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ハーベスト・タイム・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ミニストリーズから発売の</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電子書籍版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書籍版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紙版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テキスト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と合わせて</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必</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ずご参照・ご活用下さい！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*まとめ買いしておりますので</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お求めの際はお気軽にお声掛け下さい。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865895" y="240025"/>
            <a:ext cx="2185078" cy="1582492"/>
          </a:xfrm>
          <a:prstGeom prst="rect">
            <a:avLst/>
          </a:prstGeom>
        </p:spPr>
      </p:pic>
      <p:pic>
        <p:nvPicPr>
          <p:cNvPr id="5" name="図 4"/>
          <p:cNvPicPr>
            <a:picLocks noChangeAspect="1"/>
          </p:cNvPicPr>
          <p:nvPr/>
        </p:nvPicPr>
        <p:blipFill>
          <a:blip r:embed="rId4"/>
          <a:stretch>
            <a:fillRect/>
          </a:stretch>
        </p:blipFill>
        <p:spPr>
          <a:xfrm>
            <a:off x="150125" y="4251157"/>
            <a:ext cx="1943083" cy="2535889"/>
          </a:xfrm>
          <a:prstGeom prst="rect">
            <a:avLst/>
          </a:prstGeom>
        </p:spPr>
      </p:pic>
    </p:spTree>
    <p:extLst>
      <p:ext uri="{BB962C8B-B14F-4D97-AF65-F5344CB8AC3E}">
        <p14:creationId xmlns:p14="http://schemas.microsoft.com/office/powerpoint/2010/main" val="471389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143000" y="44624"/>
            <a:ext cx="9906000" cy="6124754"/>
          </a:xfrm>
          <a:prstGeom prst="rect">
            <a:avLst/>
          </a:prstGeom>
          <a:noFill/>
        </p:spPr>
        <p:txBody>
          <a:bodyPr wrap="square">
            <a:spAutoFit/>
          </a:bodyPr>
          <a:lstStyle/>
          <a:p>
            <a:pPr algn="ctr">
              <a:defRPr/>
            </a:pPr>
            <a:r>
              <a:rPr lang="ja-JP" altLang="en-US"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パトモス</a:t>
            </a:r>
            <a:endParaRPr lang="en-US" altLang="ja-JP" sz="40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14" name="図 13"/>
          <p:cNvPicPr>
            <a:picLocks noChangeAspect="1"/>
          </p:cNvPicPr>
          <p:nvPr/>
        </p:nvPicPr>
        <p:blipFill>
          <a:blip r:embed="rId3"/>
          <a:stretch>
            <a:fillRect/>
          </a:stretch>
        </p:blipFill>
        <p:spPr>
          <a:xfrm>
            <a:off x="2783633" y="1491852"/>
            <a:ext cx="6353175" cy="3905250"/>
          </a:xfrm>
          <a:prstGeom prst="rect">
            <a:avLst/>
          </a:prstGeom>
        </p:spPr>
      </p:pic>
      <p:pic>
        <p:nvPicPr>
          <p:cNvPr id="8" name="図 7"/>
          <p:cNvPicPr>
            <a:picLocks noChangeAspect="1"/>
          </p:cNvPicPr>
          <p:nvPr/>
        </p:nvPicPr>
        <p:blipFill>
          <a:blip r:embed="rId4"/>
          <a:stretch>
            <a:fillRect/>
          </a:stretch>
        </p:blipFill>
        <p:spPr>
          <a:xfrm>
            <a:off x="1421210" y="4192107"/>
            <a:ext cx="3047802" cy="2425322"/>
          </a:xfrm>
          <a:prstGeom prst="rect">
            <a:avLst/>
          </a:prstGeom>
        </p:spPr>
      </p:pic>
      <p:pic>
        <p:nvPicPr>
          <p:cNvPr id="13" name="図 12"/>
          <p:cNvPicPr>
            <a:picLocks noChangeAspect="1"/>
          </p:cNvPicPr>
          <p:nvPr/>
        </p:nvPicPr>
        <p:blipFill>
          <a:blip r:embed="rId5"/>
          <a:stretch>
            <a:fillRect/>
          </a:stretch>
        </p:blipFill>
        <p:spPr>
          <a:xfrm>
            <a:off x="7968208" y="1156187"/>
            <a:ext cx="2901876" cy="2639856"/>
          </a:xfrm>
          <a:prstGeom prst="rect">
            <a:avLst/>
          </a:prstGeom>
        </p:spPr>
      </p:pic>
      <p:pic>
        <p:nvPicPr>
          <p:cNvPr id="12" name="図 11"/>
          <p:cNvPicPr>
            <a:picLocks noChangeAspect="1"/>
          </p:cNvPicPr>
          <p:nvPr/>
        </p:nvPicPr>
        <p:blipFill>
          <a:blip r:embed="rId6"/>
          <a:stretch>
            <a:fillRect/>
          </a:stretch>
        </p:blipFill>
        <p:spPr>
          <a:xfrm>
            <a:off x="6477740" y="4393479"/>
            <a:ext cx="3569183" cy="2171425"/>
          </a:xfrm>
          <a:prstGeom prst="rect">
            <a:avLst/>
          </a:prstGeom>
        </p:spPr>
      </p:pic>
      <p:pic>
        <p:nvPicPr>
          <p:cNvPr id="15" name="図 14"/>
          <p:cNvPicPr>
            <a:picLocks noChangeAspect="1"/>
          </p:cNvPicPr>
          <p:nvPr/>
        </p:nvPicPr>
        <p:blipFill>
          <a:blip r:embed="rId7"/>
          <a:stretch>
            <a:fillRect/>
          </a:stretch>
        </p:blipFill>
        <p:spPr>
          <a:xfrm>
            <a:off x="1487487" y="1452558"/>
            <a:ext cx="2592290" cy="1812682"/>
          </a:xfrm>
          <a:prstGeom prst="rect">
            <a:avLst/>
          </a:prstGeom>
        </p:spPr>
      </p:pic>
    </p:spTree>
    <p:extLst>
      <p:ext uri="{BB962C8B-B14F-4D97-AF65-F5344CB8AC3E}">
        <p14:creationId xmlns:p14="http://schemas.microsoft.com/office/powerpoint/2010/main" val="3007502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376982"/>
            <a:ext cx="12162017" cy="480131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9</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「執筆の経緯」</a:t>
            </a:r>
            <a:endPar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パトモス</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主の日</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798723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34189" y="832041"/>
            <a:ext cx="10571747" cy="3200876"/>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1:10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私は、</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主の日</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に御霊に感じ、私のうしろにラッパの音のような大きな声を聞いた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Rev1:11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その声はこう言った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あなたの見ることを巻き物にしるして、七つの教会、すなわち、エペソ、スミルナ、ペルガモ、テアテラ、サルデス、フィラデルフィヤ、ラオデキヤに送りなさい。』」</a:t>
            </a:r>
          </a:p>
        </p:txBody>
      </p:sp>
      <p:sp>
        <p:nvSpPr>
          <p:cNvPr id="20" name="テキスト ボックス 19"/>
          <p:cNvSpPr txBox="1"/>
          <p:nvPr/>
        </p:nvSpPr>
        <p:spPr>
          <a:xfrm>
            <a:off x="193964" y="77724"/>
            <a:ext cx="11804072"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１：９</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～１１「執筆の経緯」</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95258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cxnSp>
        <p:nvCxnSpPr>
          <p:cNvPr id="15" name="直線コネクタ 14"/>
          <p:cNvCxnSpPr/>
          <p:nvPr/>
        </p:nvCxnSpPr>
        <p:spPr>
          <a:xfrm>
            <a:off x="1794096" y="490797"/>
            <a:ext cx="0" cy="3024000"/>
          </a:xfrm>
          <a:prstGeom prst="line">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04738" y="129293"/>
            <a:ext cx="2052000" cy="338554"/>
          </a:xfrm>
          <a:prstGeom prst="rect">
            <a:avLst/>
          </a:prstGeom>
          <a:noFill/>
        </p:spPr>
        <p:txBody>
          <a:bodyPr wrap="square">
            <a:spAutoFit/>
          </a:bodyPr>
          <a:lstStyle/>
          <a:p>
            <a:pPr algn="ctr">
              <a:defRPr/>
            </a:pP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ヨハネが見た事</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8" name="直線コネクタ 7"/>
          <p:cNvCxnSpPr/>
          <p:nvPr/>
        </p:nvCxnSpPr>
        <p:spPr>
          <a:xfrm>
            <a:off x="5918661" y="-250051"/>
            <a:ext cx="0" cy="7344000"/>
          </a:xfrm>
          <a:prstGeom prst="line">
            <a:avLst/>
          </a:prstGeom>
          <a:ln w="22225">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57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1069" y="150126"/>
            <a:ext cx="11873552" cy="6510574"/>
          </a:xfrm>
          <a:prstGeom prst="rect">
            <a:avLst/>
          </a:prstGeom>
        </p:spPr>
      </p:pic>
      <p:cxnSp>
        <p:nvCxnSpPr>
          <p:cNvPr id="6" name="直線コネクタ 5"/>
          <p:cNvCxnSpPr/>
          <p:nvPr/>
        </p:nvCxnSpPr>
        <p:spPr>
          <a:xfrm>
            <a:off x="7351227" y="-1629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109600" y="-250051"/>
            <a:ext cx="0" cy="7344000"/>
          </a:xfrm>
          <a:prstGeom prst="line">
            <a:avLst/>
          </a:prstGeom>
          <a:ln w="22225">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123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60545"/>
            <a:ext cx="12061108" cy="830997"/>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黙示録の執筆の経緯と</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58180" y="1310927"/>
            <a:ext cx="11875640"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誰への励ましなのか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・当時、</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迫害の中にいた人々</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のための励まし</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・全教会時代</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ペンテコステ～携挙まで</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の聖徒への励まし</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・現代の</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私たち</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も含まれる</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147292" y="3515284"/>
            <a:ext cx="11875640"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主の日以降と</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・神のご計画の</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全貌が明らかになった日</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新天新地、新しいエルサレム</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を垣間見れる様になった日</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永遠の秩序、神の栄光</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を基軸に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現在を見る視点</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を得た日</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38063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88226"/>
            <a:ext cx="12162017" cy="572464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p>
          <a:p>
            <a:pPr algn="ctr">
              <a:defRPr/>
            </a:pP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「栄光の王としてのキリスト」</a:t>
            </a:r>
            <a:endPar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つの金の燭台</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主イエスの姿</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19640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75854" y="968500"/>
            <a:ext cx="10889671"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そこで私は、私に語りかける声を見ようとして振り向いた。　振り向くと、</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七つの金の燭台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が見えた。　</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93963" y="131148"/>
            <a:ext cx="11471563"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）黙１：</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栄光の王としてのキリスト」</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720666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38</a:t>
            </a:fld>
            <a:endParaRPr lang="ja-JP" altLang="en-US" dirty="0">
              <a:solidFill>
                <a:prstClr val="white"/>
              </a:solidFill>
            </a:endParaRPr>
          </a:p>
        </p:txBody>
      </p:sp>
      <p:sp>
        <p:nvSpPr>
          <p:cNvPr id="5" name="正方形/長方形 4"/>
          <p:cNvSpPr/>
          <p:nvPr/>
        </p:nvSpPr>
        <p:spPr bwMode="auto">
          <a:xfrm>
            <a:off x="-173421" y="-47294"/>
            <a:ext cx="12386757" cy="7027275"/>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990298" y="2518281"/>
            <a:ext cx="10254076" cy="1200329"/>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解釈学の原則について</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978555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39</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64476" y="1080065"/>
            <a:ext cx="11845636" cy="5170646"/>
          </a:xfrm>
          <a:prstGeom prst="rect">
            <a:avLst/>
          </a:prstGeom>
          <a:noFill/>
        </p:spPr>
        <p:txBody>
          <a:bodyPr wrap="square">
            <a:spAutoFit/>
          </a:bodyPr>
          <a:lstStyle/>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字義通りの解釈</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Literal interpretation</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機械的な解釈ではなく、最も自然で、単純な解釈。</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比ゆ的表現を否定するわけではない</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比ゆ</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は比ゆとして読む</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信仰の類比</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Analogy of faith</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➀聖書が聖書を解釈する。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②聖書は、一つのまとまりを持った書物と</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して</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解釈</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される</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べき</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③複数</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の解釈が可能な</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場合</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他</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の部分と矛盾しない方を</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採用</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67176" y="96870"/>
            <a:ext cx="12124824" cy="923330"/>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解釈学の原則</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06589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50836"/>
            <a:ext cx="11900848" cy="5816977"/>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ご利用方法について</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○格納場所　</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http</a:t>
            </a:r>
            <a:r>
              <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://seishoforum.net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神戸元町聖書フォーラムのトップ頁 </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種類の格納方法</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PDF</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版</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携帯端末からはこちらで参照ください</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発表者コメントはみれません。</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データ版</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…PC</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から見る場合は、こちらをご参照</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発表者コメントも確認できます。</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557696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40</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schemeClr val="accent5">
                  <a:lumMod val="20000"/>
                  <a:lumOff val="80000"/>
                </a:schemeClr>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89777" y="1168090"/>
            <a:ext cx="11610109" cy="5324535"/>
          </a:xfrm>
          <a:prstGeom prst="rect">
            <a:avLst/>
          </a:prstGeom>
          <a:noFill/>
        </p:spPr>
        <p:txBody>
          <a:bodyPr wrap="square">
            <a:spAutoFit/>
          </a:bodyPr>
          <a:lstStyle/>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極論</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➀象徴</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が多いので、字義通りの解釈は不可能である。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②善</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と悪の対立という全体像を理解すればそれでよい。</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極論</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B</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➀象徴</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を、時事ニュースと関連させて解釈する。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②その</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結果、空想的、恣意的解釈となる。</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正しい解釈　○</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➀象徴</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（シンボル）の意味は、旧約聖書を通して</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一貫</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②例外</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もあるが、ほとんどの場合そう言える。</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信仰</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の類比という原則を適用して解釈する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67176" y="96870"/>
            <a:ext cx="12124824" cy="923330"/>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象徴</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（シンボル）の</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95279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88226"/>
            <a:ext cx="12162017" cy="572464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p>
          <a:p>
            <a:pPr algn="ctr">
              <a:defRPr/>
            </a:pP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「栄光の王としてのキリスト」</a:t>
            </a:r>
            <a:endPar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つの金の燭台</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主イエスの姿</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103829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98764" y="888290"/>
            <a:ext cx="11554691" cy="4955203"/>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1:13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それらの燭台の真中には、足までたれた衣を着て、胸に金の帯を締めた、</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人の子のような方</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が見えた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Rev 1:14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その頭と髪の毛は、白い羊毛のように、また雪のように白く、その目は、燃える炎のようであった。</a:t>
            </a: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1:15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その足は、炉で精練されて光り輝くしんちゅうのようであり、その声は大水の音のようであった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1:16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また、右手に</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七つの星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を持ち、口からは鋭い両刃の剣が出ており、顔は強く照り輝く太陽のようであった。」</a:t>
            </a:r>
          </a:p>
        </p:txBody>
      </p:sp>
      <p:sp>
        <p:nvSpPr>
          <p:cNvPr id="4" name="テキスト ボックス 3"/>
          <p:cNvSpPr txBox="1"/>
          <p:nvPr/>
        </p:nvSpPr>
        <p:spPr>
          <a:xfrm>
            <a:off x="193963" y="131148"/>
            <a:ext cx="11471563"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）黙１：</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栄光の王としてのキリスト」</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190648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60545"/>
            <a:ext cx="12061108" cy="830997"/>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を締め出す教会とは</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0" y="1310927"/>
            <a:ext cx="12192000" cy="403187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教の時代にある教会</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終わりの時代</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にある教会</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自由主義神学</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や</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エキュメニカル運動</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の教会</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倫理基準</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が後退した教会</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・携挙の時に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地上に残される教会</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・地上に残った教会が、大患難時代前半の</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大バビロンとなる</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教会の病理現象から脱却するには</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274349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59057" y="169394"/>
            <a:ext cx="11911022" cy="6480000"/>
          </a:xfrm>
          <a:prstGeom prst="rect">
            <a:avLst/>
          </a:prstGeom>
        </p:spPr>
      </p:pic>
    </p:spTree>
    <p:extLst>
      <p:ext uri="{BB962C8B-B14F-4D97-AF65-F5344CB8AC3E}">
        <p14:creationId xmlns:p14="http://schemas.microsoft.com/office/powerpoint/2010/main" val="3408247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88226"/>
            <a:ext cx="12162017" cy="4708981"/>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「幻の解説」</a:t>
            </a:r>
            <a:endPar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恐</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れるな</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861027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631767" y="834425"/>
            <a:ext cx="11172306" cy="3847207"/>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それで私は、この方を見たとき、その足もとに倒れて死者のようになった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彼は右手を私の上に置いてこう言われた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恐れるな</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わたし</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は、最初であり、最後であり</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endParaRPr lang="en-US" altLang="ja-JP" sz="20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Rev 1:18 </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生きている者である</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。わたし</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は死んだが、見よ、いつまでも生きている</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、死とハデスとのかぎを持っている</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80109" y="77724"/>
            <a:ext cx="11901055" cy="646331"/>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）黙１：１７</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～２０「幻の解説」</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2850357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88226"/>
            <a:ext cx="12162017" cy="4708981"/>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「幻の解説」</a:t>
            </a:r>
            <a:endParaRPr lang="en-US" altLang="ja-JP" sz="6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恐</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れるな</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210082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98516" y="417333"/>
            <a:ext cx="10757107" cy="1077218"/>
          </a:xfrm>
          <a:prstGeom prst="rect">
            <a:avLst/>
          </a:prstGeom>
          <a:noFill/>
        </p:spPr>
        <p:txBody>
          <a:bodyPr wrap="square">
            <a:spAutoFit/>
          </a:bodyPr>
          <a:lstStyle/>
          <a:p>
            <a:pPr>
              <a:defRPr/>
            </a:pP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Rev </a:t>
            </a:r>
            <a:r>
              <a:rPr lang="en-US" altLang="ja-JP" sz="3200" u="sng" dirty="0" smtClean="0">
                <a:solidFill>
                  <a:srgbClr val="FFFF00"/>
                </a:solidFill>
                <a:latin typeface="HGS創英角ﾎﾟｯﾌﾟ体" panose="040B0A00000000000000" pitchFamily="50" charset="-128"/>
                <a:ea typeface="HGS創英角ﾎﾟｯﾌﾟ体" panose="040B0A00000000000000" pitchFamily="50" charset="-128"/>
              </a:rPr>
              <a:t>1:19 </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そこで、あなたの見た事、今ある事、この後に起こる事を書きしるせ</a:t>
            </a:r>
            <a:r>
              <a:rPr lang="ja-JP" altLang="ja-JP" sz="3200" u="sng"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 name="テキスト ボックス 3"/>
          <p:cNvSpPr txBox="1"/>
          <p:nvPr/>
        </p:nvSpPr>
        <p:spPr>
          <a:xfrm>
            <a:off x="598515" y="1704266"/>
            <a:ext cx="10757107" cy="2062103"/>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1:20</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わたしの右の手の中に見えた</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七</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つの星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と、</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七つの金の燭台</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について、その秘められた意味を言えば、</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七つの星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は七つの教会の御使いたち、</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七つの燭台</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は七つの教会である。</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70214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星 5 7"/>
          <p:cNvSpPr/>
          <p:nvPr/>
        </p:nvSpPr>
        <p:spPr>
          <a:xfrm>
            <a:off x="11578024" y="5540654"/>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pic>
        <p:nvPicPr>
          <p:cNvPr id="3" name="図 2"/>
          <p:cNvPicPr>
            <a:picLocks noChangeAspect="1"/>
          </p:cNvPicPr>
          <p:nvPr/>
        </p:nvPicPr>
        <p:blipFill>
          <a:blip r:embed="rId3"/>
          <a:stretch>
            <a:fillRect/>
          </a:stretch>
        </p:blipFill>
        <p:spPr>
          <a:xfrm>
            <a:off x="155643" y="155643"/>
            <a:ext cx="11902003" cy="6478621"/>
          </a:xfrm>
          <a:prstGeom prst="rect">
            <a:avLst/>
          </a:prstGeom>
        </p:spPr>
      </p:pic>
      <p:sp>
        <p:nvSpPr>
          <p:cNvPr id="11" name="右大かっこ 10"/>
          <p:cNvSpPr/>
          <p:nvPr/>
        </p:nvSpPr>
        <p:spPr>
          <a:xfrm flipH="1">
            <a:off x="224592" y="1192057"/>
            <a:ext cx="432000" cy="4860000"/>
          </a:xfrm>
          <a:prstGeom prst="rightBracket">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7275905" y="1089064"/>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FF0000"/>
                </a:solidFill>
                <a:latin typeface="+mj-ea"/>
                <a:ea typeface="+mj-ea"/>
              </a:rPr>
              <a:t>1:19</a:t>
            </a:r>
            <a:r>
              <a:rPr lang="ja-JP" altLang="en-US" sz="2000" b="1" dirty="0" smtClean="0">
                <a:solidFill>
                  <a:srgbClr val="FF0000"/>
                </a:solidFill>
                <a:latin typeface="+mj-ea"/>
                <a:ea typeface="+mj-ea"/>
              </a:rPr>
              <a:t>「黙示録のアウトライン」</a:t>
            </a:r>
            <a:endParaRPr lang="en-US" altLang="ja-JP" sz="2000" b="1" dirty="0" smtClean="0">
              <a:solidFill>
                <a:srgbClr val="FF0000"/>
              </a:solidFill>
              <a:latin typeface="+mj-ea"/>
              <a:ea typeface="+mj-ea"/>
            </a:endParaRPr>
          </a:p>
        </p:txBody>
      </p:sp>
      <p:sp>
        <p:nvSpPr>
          <p:cNvPr id="13" name="角丸四角形 12"/>
          <p:cNvSpPr/>
          <p:nvPr/>
        </p:nvSpPr>
        <p:spPr>
          <a:xfrm>
            <a:off x="7275899" y="352939"/>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00B0F0"/>
                </a:solidFill>
                <a:latin typeface="+mj-ea"/>
                <a:ea typeface="+mj-ea"/>
              </a:rPr>
              <a:t>1:1</a:t>
            </a:r>
            <a:r>
              <a:rPr lang="ja-JP" altLang="en-US" sz="2000" b="1" dirty="0" smtClean="0">
                <a:solidFill>
                  <a:srgbClr val="00B0F0"/>
                </a:solidFill>
                <a:latin typeface="+mj-ea"/>
                <a:ea typeface="+mj-ea"/>
              </a:rPr>
              <a:t>「イエスキリストの黙示」</a:t>
            </a:r>
            <a:endParaRPr lang="en-US" altLang="ja-JP" sz="2000" b="1" dirty="0" smtClean="0">
              <a:solidFill>
                <a:srgbClr val="00B0F0"/>
              </a:solidFill>
              <a:latin typeface="+mj-ea"/>
              <a:ea typeface="+mj-ea"/>
            </a:endParaRPr>
          </a:p>
        </p:txBody>
      </p:sp>
      <p:sp>
        <p:nvSpPr>
          <p:cNvPr id="14" name="角丸四角形 13"/>
          <p:cNvSpPr/>
          <p:nvPr/>
        </p:nvSpPr>
        <p:spPr>
          <a:xfrm>
            <a:off x="7294561" y="726239"/>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00B0F0"/>
                </a:solidFill>
                <a:latin typeface="+mj-ea"/>
                <a:ea typeface="+mj-ea"/>
              </a:rPr>
              <a:t>1:7</a:t>
            </a:r>
            <a:r>
              <a:rPr lang="ja-JP" altLang="en-US" sz="2000" b="1" dirty="0" smtClean="0">
                <a:solidFill>
                  <a:srgbClr val="00B0F0"/>
                </a:solidFill>
                <a:latin typeface="+mj-ea"/>
                <a:ea typeface="+mj-ea"/>
              </a:rPr>
              <a:t>「黙示録のテーマ」</a:t>
            </a:r>
            <a:endParaRPr lang="en-US" altLang="ja-JP" sz="2000" b="1" dirty="0" smtClean="0">
              <a:solidFill>
                <a:srgbClr val="00B0F0"/>
              </a:solidFill>
              <a:latin typeface="+mj-ea"/>
              <a:ea typeface="+mj-ea"/>
            </a:endParaRPr>
          </a:p>
        </p:txBody>
      </p:sp>
      <p:cxnSp>
        <p:nvCxnSpPr>
          <p:cNvPr id="4" name="直線矢印コネクタ 3"/>
          <p:cNvCxnSpPr/>
          <p:nvPr/>
        </p:nvCxnSpPr>
        <p:spPr>
          <a:xfrm>
            <a:off x="2991762" y="609841"/>
            <a:ext cx="4248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328360" y="991087"/>
            <a:ext cx="4932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312754" y="1365693"/>
            <a:ext cx="1944000" cy="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8561971" y="4470575"/>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クライマックスは再臨</a:t>
            </a:r>
            <a:endParaRPr lang="en-US" altLang="ja-JP" sz="2000" b="1" dirty="0" smtClean="0">
              <a:solidFill>
                <a:srgbClr val="00B0F0"/>
              </a:solidFill>
              <a:latin typeface="+mj-ea"/>
              <a:ea typeface="+mj-ea"/>
            </a:endParaRPr>
          </a:p>
        </p:txBody>
      </p:sp>
      <p:cxnSp>
        <p:nvCxnSpPr>
          <p:cNvPr id="16" name="直線矢印コネクタ 15"/>
          <p:cNvCxnSpPr/>
          <p:nvPr/>
        </p:nvCxnSpPr>
        <p:spPr>
          <a:xfrm>
            <a:off x="7477566" y="4739784"/>
            <a:ext cx="111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右大かっこ 18"/>
          <p:cNvSpPr/>
          <p:nvPr/>
        </p:nvSpPr>
        <p:spPr>
          <a:xfrm>
            <a:off x="7827743" y="2288961"/>
            <a:ext cx="328111" cy="2232000"/>
          </a:xfrm>
          <a:prstGeom prst="rightBracket">
            <a:avLst/>
          </a:prstGeom>
          <a:ln w="22225">
            <a:solidFill>
              <a:srgbClr val="00B0F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B0F0"/>
              </a:solidFill>
            </a:endParaRPr>
          </a:p>
        </p:txBody>
      </p:sp>
      <p:sp>
        <p:nvSpPr>
          <p:cNvPr id="21" name="角丸四角形 20"/>
          <p:cNvSpPr/>
          <p:nvPr/>
        </p:nvSpPr>
        <p:spPr>
          <a:xfrm>
            <a:off x="8561971" y="3144863"/>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再臨までのプロセス</a:t>
            </a:r>
            <a:endParaRPr lang="en-US" altLang="ja-JP" sz="2000" b="1" dirty="0" smtClean="0">
              <a:solidFill>
                <a:srgbClr val="00B0F0"/>
              </a:solidFill>
              <a:latin typeface="+mj-ea"/>
              <a:ea typeface="+mj-ea"/>
            </a:endParaRPr>
          </a:p>
        </p:txBody>
      </p:sp>
      <p:cxnSp>
        <p:nvCxnSpPr>
          <p:cNvPr id="23" name="直線矢印コネクタ 22"/>
          <p:cNvCxnSpPr/>
          <p:nvPr/>
        </p:nvCxnSpPr>
        <p:spPr>
          <a:xfrm>
            <a:off x="8197566" y="3365514"/>
            <a:ext cx="39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8553951" y="5607328"/>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ゴール（神の栄光）</a:t>
            </a:r>
            <a:endParaRPr lang="en-US" altLang="ja-JP" sz="2000" b="1" dirty="0" smtClean="0">
              <a:solidFill>
                <a:srgbClr val="00B0F0"/>
              </a:solidFill>
              <a:latin typeface="+mj-ea"/>
              <a:ea typeface="+mj-ea"/>
            </a:endParaRPr>
          </a:p>
        </p:txBody>
      </p:sp>
      <p:cxnSp>
        <p:nvCxnSpPr>
          <p:cNvPr id="27" name="直線矢印コネクタ 26"/>
          <p:cNvCxnSpPr/>
          <p:nvPr/>
        </p:nvCxnSpPr>
        <p:spPr>
          <a:xfrm>
            <a:off x="8189546" y="5827979"/>
            <a:ext cx="39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 name="星 5 24"/>
          <p:cNvSpPr/>
          <p:nvPr/>
        </p:nvSpPr>
        <p:spPr>
          <a:xfrm>
            <a:off x="518020" y="1285988"/>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8" name="星 5 27"/>
          <p:cNvSpPr/>
          <p:nvPr/>
        </p:nvSpPr>
        <p:spPr>
          <a:xfrm>
            <a:off x="518020" y="163789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9" name="星 5 28"/>
          <p:cNvSpPr/>
          <p:nvPr/>
        </p:nvSpPr>
        <p:spPr>
          <a:xfrm>
            <a:off x="518020" y="198980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140784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5</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86603" y="1195011"/>
            <a:ext cx="11627893" cy="3046988"/>
          </a:xfrm>
          <a:prstGeom prst="rect">
            <a:avLst/>
          </a:prstGeom>
          <a:noFill/>
        </p:spPr>
        <p:txBody>
          <a:bodyPr wrap="square">
            <a:spAutoFit/>
          </a:bodyPr>
          <a:lstStyle/>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「まえがき」</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「あいさつ」</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「執筆の経緯」</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16</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「栄光の王としてのキリスト」</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1:17</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「幻の解説」</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⑹</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1:17</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「七つの教会の意味」</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439003" y="117697"/>
            <a:ext cx="11627893" cy="923330"/>
          </a:xfrm>
          <a:prstGeom prst="rect">
            <a:avLst/>
          </a:prstGeom>
          <a:noFill/>
        </p:spPr>
        <p:txBody>
          <a:bodyPr wrap="square">
            <a:spAutoFit/>
          </a:bodyPr>
          <a:lstStyle/>
          <a:p>
            <a:pPr algn="ctr">
              <a:defRPr/>
            </a:pP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回）黙示録</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章アウトライン</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0" y="4597363"/>
            <a:ext cx="12061637" cy="1938992"/>
          </a:xfrm>
          <a:prstGeom prst="rect">
            <a:avLst/>
          </a:prstGeom>
          <a:noFill/>
        </p:spPr>
        <p:txBody>
          <a:bodyPr wrap="square">
            <a:spAutoFit/>
          </a:bodyPr>
          <a:lstStyle/>
          <a:p>
            <a:pPr algn="ctr">
              <a:defRPr/>
            </a:pP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78</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テーマの学び！</a:t>
            </a:r>
            <a:endPar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毎回平均で４テーマを学びます！</a:t>
            </a:r>
            <a:endPar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月</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回の学びを、都合</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15</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回程度行います！</a:t>
            </a:r>
            <a:endParaRPr lang="en-US" altLang="ja-JP" sz="4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326693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cxnSp>
        <p:nvCxnSpPr>
          <p:cNvPr id="15" name="直線コネクタ 14"/>
          <p:cNvCxnSpPr/>
          <p:nvPr/>
        </p:nvCxnSpPr>
        <p:spPr>
          <a:xfrm>
            <a:off x="1830738" y="715968"/>
            <a:ext cx="0" cy="2808000"/>
          </a:xfrm>
          <a:prstGeom prst="line">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290392" y="431155"/>
            <a:ext cx="0" cy="3096000"/>
          </a:xfrm>
          <a:prstGeom prst="line">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8011552" y="-3284210"/>
            <a:ext cx="0" cy="7416000"/>
          </a:xfrm>
          <a:prstGeom prst="line">
            <a:avLst/>
          </a:prstGeom>
          <a:ln w="22225">
            <a:solidFill>
              <a:srgbClr val="FF0000"/>
            </a:solidFill>
            <a:prstDash val="lgDash"/>
            <a:head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04738" y="129293"/>
            <a:ext cx="2052000" cy="584775"/>
          </a:xfrm>
          <a:prstGeom prst="rect">
            <a:avLst/>
          </a:prstGeom>
          <a:noFill/>
        </p:spPr>
        <p:txBody>
          <a:bodyPr wrap="square">
            <a:spAutoFit/>
          </a:bodyPr>
          <a:lstStyle/>
          <a:p>
            <a:pPr algn="ctr">
              <a:defRPr/>
            </a:pP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ヨハネが見た事</a:t>
            </a:r>
            <a:endPar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 name="直線コネクタ 18"/>
          <p:cNvCxnSpPr/>
          <p:nvPr/>
        </p:nvCxnSpPr>
        <p:spPr>
          <a:xfrm rot="16200000" flipH="1">
            <a:off x="3296222" y="1685795"/>
            <a:ext cx="0" cy="2916000"/>
          </a:xfrm>
          <a:prstGeom prst="line">
            <a:avLst/>
          </a:prstGeom>
          <a:ln w="22225">
            <a:solidFill>
              <a:srgbClr val="FF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033472" y="2536046"/>
            <a:ext cx="2052000" cy="584775"/>
          </a:xfrm>
          <a:prstGeom prst="rect">
            <a:avLst/>
          </a:prstGeom>
          <a:noFill/>
        </p:spPr>
        <p:txBody>
          <a:bodyPr wrap="square">
            <a:spAutoFit/>
          </a:bodyPr>
          <a:lstStyle/>
          <a:p>
            <a:pPr algn="ctr">
              <a:defRPr/>
            </a:pP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今ある事</a:t>
            </a:r>
            <a:endPar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 name="テキスト ボックス 24"/>
          <p:cNvSpPr txBox="1"/>
          <p:nvPr/>
        </p:nvSpPr>
        <p:spPr>
          <a:xfrm>
            <a:off x="4282228" y="82192"/>
            <a:ext cx="3276000" cy="338554"/>
          </a:xfrm>
          <a:prstGeom prst="rect">
            <a:avLst/>
          </a:prstGeom>
          <a:noFill/>
        </p:spPr>
        <p:txBody>
          <a:bodyPr wrap="square">
            <a:spAutoFit/>
          </a:bodyPr>
          <a:lstStyle/>
          <a:p>
            <a:pPr>
              <a:defRPr/>
            </a:pP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この後に起こる事</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6" name="テキスト ボックス 25"/>
          <p:cNvSpPr txBox="1"/>
          <p:nvPr/>
        </p:nvSpPr>
        <p:spPr>
          <a:xfrm>
            <a:off x="4866884" y="3626177"/>
            <a:ext cx="2052000" cy="338554"/>
          </a:xfrm>
          <a:prstGeom prst="rect">
            <a:avLst/>
          </a:prstGeom>
          <a:noFill/>
        </p:spPr>
        <p:txBody>
          <a:bodyPr wrap="square">
            <a:spAutoFit/>
          </a:bodyPr>
          <a:lstStyle/>
          <a:p>
            <a:pPr algn="ct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7" name="テキスト ボックス 26"/>
          <p:cNvSpPr txBox="1"/>
          <p:nvPr/>
        </p:nvSpPr>
        <p:spPr>
          <a:xfrm>
            <a:off x="10672534" y="3695457"/>
            <a:ext cx="1148163" cy="338554"/>
          </a:xfrm>
          <a:prstGeom prst="rect">
            <a:avLst/>
          </a:prstGeom>
          <a:noFill/>
        </p:spPr>
        <p:txBody>
          <a:bodyPr wrap="square">
            <a:spAutoFit/>
          </a:bodyPr>
          <a:lstStyle/>
          <a:p>
            <a:pP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8" name="直線コネクタ 27"/>
          <p:cNvCxnSpPr/>
          <p:nvPr/>
        </p:nvCxnSpPr>
        <p:spPr>
          <a:xfrm rot="16200000" flipH="1">
            <a:off x="5112926" y="1227992"/>
            <a:ext cx="0" cy="1656000"/>
          </a:xfrm>
          <a:prstGeom prst="line">
            <a:avLst/>
          </a:prstGeom>
          <a:ln w="22225">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237896" y="1715865"/>
            <a:ext cx="2052000" cy="338554"/>
          </a:xfrm>
          <a:prstGeom prst="rect">
            <a:avLst/>
          </a:prstGeom>
          <a:noFill/>
        </p:spPr>
        <p:txBody>
          <a:bodyPr wrap="square">
            <a:spAutoFit/>
          </a:bodyPr>
          <a:lstStyle/>
          <a:p>
            <a:pPr algn="ct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1" name="直線コネクタ 20"/>
          <p:cNvCxnSpPr/>
          <p:nvPr/>
        </p:nvCxnSpPr>
        <p:spPr>
          <a:xfrm>
            <a:off x="10641619" y="-262591"/>
            <a:ext cx="0" cy="3852000"/>
          </a:xfrm>
          <a:prstGeom prst="line">
            <a:avLst/>
          </a:prstGeom>
          <a:ln w="22225">
            <a:solidFill>
              <a:srgbClr val="00B0F0"/>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6200000" flipH="1">
            <a:off x="8287244" y="-1535049"/>
            <a:ext cx="0" cy="4716000"/>
          </a:xfrm>
          <a:prstGeom prst="line">
            <a:avLst/>
          </a:prstGeom>
          <a:ln w="22225">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279244" y="447383"/>
            <a:ext cx="2052000" cy="338554"/>
          </a:xfrm>
          <a:prstGeom prst="rect">
            <a:avLst/>
          </a:prstGeom>
          <a:noFill/>
        </p:spPr>
        <p:txBody>
          <a:bodyPr wrap="square">
            <a:spAutoFit/>
          </a:bodyPr>
          <a:lstStyle/>
          <a:p>
            <a:pPr algn="ct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31" name="直線コネクタ 30"/>
          <p:cNvCxnSpPr/>
          <p:nvPr/>
        </p:nvCxnSpPr>
        <p:spPr>
          <a:xfrm>
            <a:off x="5901728" y="-250051"/>
            <a:ext cx="0" cy="7344000"/>
          </a:xfrm>
          <a:prstGeom prst="line">
            <a:avLst/>
          </a:prstGeom>
          <a:ln w="22225">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89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60545"/>
            <a:ext cx="12061108" cy="830997"/>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）キリストを信じる特権とは</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0" y="1102381"/>
            <a:ext cx="12192000" cy="532453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5</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「神の都の住民」*ゴールが約束されている</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・聖なる都エルサレムの</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11</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の特徴の第</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10</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と</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11</a:t>
            </a: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私</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たち住民の祝された姿</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①全てののろいが取り除かれた</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理想的な環境</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が実現する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父なる神とキリストが御座に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着いておられる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③キリストに贖われた</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全時代の聖徒</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が住んでいる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④</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仕え</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、神の顔を</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仰ぎ見ている</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⑤</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額には神の名</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が印されています。</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夜がない、太陽がない、月がない</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・都の光源は、創造主である</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神ご自身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となる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4598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26609" y="131365"/>
            <a:ext cx="11957545" cy="6592992"/>
          </a:xfrm>
          <a:prstGeom prst="rect">
            <a:avLst/>
          </a:prstGeom>
        </p:spPr>
      </p:pic>
      <p:sp>
        <p:nvSpPr>
          <p:cNvPr id="10" name="角丸四角形 9"/>
          <p:cNvSpPr/>
          <p:nvPr/>
        </p:nvSpPr>
        <p:spPr>
          <a:xfrm>
            <a:off x="1132333" y="973580"/>
            <a:ext cx="2808000"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ja-JP" altLang="en-US" sz="1400" b="0" dirty="0" smtClean="0">
                <a:solidFill>
                  <a:sysClr val="windowText" lastClr="000000"/>
                </a:solidFill>
                <a:effectLst/>
              </a:rPr>
              <a:t>順①　以前</a:t>
            </a:r>
            <a:r>
              <a:rPr lang="ja-JP" altLang="en-US" sz="1400" b="0" dirty="0">
                <a:solidFill>
                  <a:sysClr val="windowText" lastClr="000000"/>
                </a:solidFill>
                <a:effectLst/>
              </a:rPr>
              <a:t>の天と地は過ぎ去った</a:t>
            </a:r>
            <a:endParaRPr lang="ja-JP" altLang="ja-JP" sz="1400" b="0" dirty="0">
              <a:solidFill>
                <a:sysClr val="windowText" lastClr="000000"/>
              </a:solidFill>
              <a:effectLst/>
            </a:endParaRPr>
          </a:p>
        </p:txBody>
      </p:sp>
      <p:cxnSp>
        <p:nvCxnSpPr>
          <p:cNvPr id="12" name="直線矢印コネクタ 11"/>
          <p:cNvCxnSpPr/>
          <p:nvPr/>
        </p:nvCxnSpPr>
        <p:spPr>
          <a:xfrm>
            <a:off x="2827209" y="1253056"/>
            <a:ext cx="0" cy="5112000"/>
          </a:xfrm>
          <a:prstGeom prst="straightConnector1">
            <a:avLst/>
          </a:prstGeom>
          <a:ln w="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25"/>
          <p:cNvSpPr txBox="1"/>
          <p:nvPr/>
        </p:nvSpPr>
        <p:spPr>
          <a:xfrm>
            <a:off x="2861838" y="4577273"/>
            <a:ext cx="972000" cy="73866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1400" b="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順②</a:t>
            </a:r>
            <a:endParaRPr lang="en-US" altLang="ja-JP" sz="1400" b="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400" b="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白い</a:t>
            </a:r>
            <a:r>
              <a:rPr lang="ja-JP" altLang="en-US" sz="1400" b="0" dirty="0">
                <a:latin typeface="ＭＳ Ｐゴシック" panose="020B0600070205080204" pitchFamily="50" charset="-128"/>
                <a:ea typeface="ＭＳ Ｐゴシック" panose="020B0600070205080204" pitchFamily="50" charset="-128"/>
                <a:cs typeface="メイリオ" panose="020B0604030504040204" pitchFamily="50" charset="-128"/>
              </a:rPr>
              <a:t>御座</a:t>
            </a:r>
            <a:endParaRPr lang="en-US" altLang="ja-JP" sz="14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400" b="0" dirty="0">
                <a:latin typeface="ＭＳ Ｐゴシック" panose="020B0600070205080204" pitchFamily="50" charset="-128"/>
                <a:ea typeface="ＭＳ Ｐゴシック" panose="020B0600070205080204" pitchFamily="50" charset="-128"/>
                <a:cs typeface="メイリオ" panose="020B0604030504040204" pitchFamily="50" charset="-128"/>
              </a:rPr>
              <a:t>のさばき</a:t>
            </a:r>
            <a:endParaRPr lang="en-US" altLang="ja-JP" sz="1400" b="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 name="角丸四角形 13"/>
          <p:cNvSpPr/>
          <p:nvPr/>
        </p:nvSpPr>
        <p:spPr>
          <a:xfrm>
            <a:off x="3753855" y="973580"/>
            <a:ext cx="4844448" cy="2644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ja-JP" altLang="en-US" sz="1400" b="1" dirty="0" smtClean="0">
                <a:solidFill>
                  <a:sysClr val="windowText" lastClr="000000"/>
                </a:solidFill>
                <a:effectLst/>
              </a:rPr>
              <a:t>順➂　新しい</a:t>
            </a:r>
            <a:r>
              <a:rPr lang="ja-JP" altLang="en-US" sz="1400" b="1" dirty="0">
                <a:solidFill>
                  <a:sysClr val="windowText" lastClr="000000"/>
                </a:solidFill>
                <a:effectLst/>
              </a:rPr>
              <a:t>天と新しい地</a:t>
            </a:r>
            <a:endParaRPr lang="ja-JP" altLang="ja-JP" sz="1400" b="1" dirty="0">
              <a:solidFill>
                <a:sysClr val="windowText" lastClr="000000"/>
              </a:solidFill>
              <a:effectLst/>
            </a:endParaRPr>
          </a:p>
        </p:txBody>
      </p:sp>
      <p:cxnSp>
        <p:nvCxnSpPr>
          <p:cNvPr id="16" name="直線矢印コネクタ 15"/>
          <p:cNvCxnSpPr/>
          <p:nvPr/>
        </p:nvCxnSpPr>
        <p:spPr>
          <a:xfrm>
            <a:off x="3840709" y="1253056"/>
            <a:ext cx="0" cy="5112000"/>
          </a:xfrm>
          <a:prstGeom prst="straightConnector1">
            <a:avLst/>
          </a:prstGeom>
          <a:ln w="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753855" y="6379557"/>
            <a:ext cx="3132000"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ja-JP" altLang="en-US" sz="1400" b="1" dirty="0" smtClean="0">
                <a:solidFill>
                  <a:sysClr val="windowText" lastClr="000000"/>
                </a:solidFill>
                <a:effectLst/>
              </a:rPr>
              <a:t>順③　新しい</a:t>
            </a:r>
            <a:r>
              <a:rPr lang="ja-JP" altLang="en-US" sz="1400" b="1" dirty="0">
                <a:solidFill>
                  <a:sysClr val="windowText" lastClr="000000"/>
                </a:solidFill>
                <a:effectLst/>
              </a:rPr>
              <a:t>天と新しい地</a:t>
            </a:r>
            <a:r>
              <a:rPr lang="en-US" altLang="ja-JP" sz="1400" b="1" dirty="0">
                <a:solidFill>
                  <a:sysClr val="windowText" lastClr="000000"/>
                </a:solidFill>
                <a:effectLst/>
              </a:rPr>
              <a:t>(</a:t>
            </a:r>
            <a:r>
              <a:rPr lang="ja-JP" altLang="en-US" sz="1400" b="1" dirty="0">
                <a:solidFill>
                  <a:sysClr val="windowText" lastClr="000000"/>
                </a:solidFill>
                <a:effectLst/>
              </a:rPr>
              <a:t>海がない</a:t>
            </a:r>
            <a:r>
              <a:rPr lang="en-US" altLang="ja-JP" sz="1400" b="1" dirty="0">
                <a:solidFill>
                  <a:sysClr val="windowText" lastClr="000000"/>
                </a:solidFill>
                <a:effectLst/>
              </a:rPr>
              <a:t>)</a:t>
            </a:r>
            <a:endParaRPr lang="ja-JP" altLang="ja-JP" sz="1400" b="1" dirty="0">
              <a:solidFill>
                <a:sysClr val="windowText" lastClr="000000"/>
              </a:solidFill>
              <a:effectLst/>
            </a:endParaRPr>
          </a:p>
        </p:txBody>
      </p:sp>
      <p:sp>
        <p:nvSpPr>
          <p:cNvPr id="15" name="角丸四角形 14"/>
          <p:cNvSpPr/>
          <p:nvPr/>
        </p:nvSpPr>
        <p:spPr>
          <a:xfrm>
            <a:off x="3954634" y="1499502"/>
            <a:ext cx="4551787"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ja-JP" altLang="en-US" sz="1400" b="1" dirty="0" smtClean="0">
                <a:solidFill>
                  <a:sysClr val="windowText" lastClr="000000"/>
                </a:solidFill>
                <a:effectLst/>
              </a:rPr>
              <a:t>順④：</a:t>
            </a:r>
            <a:r>
              <a:rPr lang="ja-JP" altLang="en-US" sz="1400" b="1" dirty="0">
                <a:solidFill>
                  <a:sysClr val="windowText" lastClr="000000"/>
                </a:solidFill>
                <a:effectLst/>
              </a:rPr>
              <a:t>新しいエルサレム</a:t>
            </a:r>
            <a:r>
              <a:rPr lang="en-US" altLang="ja-JP" sz="1400" b="1" dirty="0">
                <a:solidFill>
                  <a:sysClr val="windowText" lastClr="000000"/>
                </a:solidFill>
                <a:effectLst/>
              </a:rPr>
              <a:t>(</a:t>
            </a:r>
            <a:r>
              <a:rPr lang="ja-JP" altLang="en-US" sz="1400" b="1" dirty="0">
                <a:solidFill>
                  <a:sysClr val="windowText" lastClr="000000"/>
                </a:solidFill>
                <a:effectLst/>
              </a:rPr>
              <a:t>天から下ってくる</a:t>
            </a:r>
            <a:r>
              <a:rPr lang="en-US" altLang="ja-JP" sz="1400" b="1" dirty="0">
                <a:solidFill>
                  <a:sysClr val="windowText" lastClr="000000"/>
                </a:solidFill>
                <a:effectLst/>
              </a:rPr>
              <a:t>)</a:t>
            </a:r>
            <a:endParaRPr lang="ja-JP" altLang="ja-JP" sz="1400" b="1" dirty="0">
              <a:solidFill>
                <a:sysClr val="windowText" lastClr="000000"/>
              </a:solidFill>
              <a:effectLst/>
            </a:endParaRPr>
          </a:p>
        </p:txBody>
      </p:sp>
      <p:sp>
        <p:nvSpPr>
          <p:cNvPr id="18" name="角丸四角形 17"/>
          <p:cNvSpPr/>
          <p:nvPr/>
        </p:nvSpPr>
        <p:spPr>
          <a:xfrm>
            <a:off x="3954634" y="5902629"/>
            <a:ext cx="2232000" cy="26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dirty="0" smtClean="0">
                <a:solidFill>
                  <a:sysClr val="windowText" lastClr="000000"/>
                </a:solidFill>
                <a:effectLst/>
              </a:rPr>
              <a:t>順④　聖</a:t>
            </a:r>
            <a:r>
              <a:rPr lang="ja-JP" altLang="en-US" sz="1400" b="1" dirty="0">
                <a:solidFill>
                  <a:sysClr val="windowText" lastClr="000000"/>
                </a:solidFill>
                <a:effectLst/>
              </a:rPr>
              <a:t>なる都</a:t>
            </a:r>
            <a:r>
              <a:rPr lang="ja-JP" altLang="en-US" sz="1400" b="1" dirty="0" smtClean="0">
                <a:solidFill>
                  <a:sysClr val="windowText" lastClr="000000"/>
                </a:solidFill>
                <a:effectLst/>
              </a:rPr>
              <a:t>エルサレム</a:t>
            </a:r>
            <a:endParaRPr lang="ja-JP" altLang="ja-JP" sz="1400" b="0" dirty="0">
              <a:solidFill>
                <a:sysClr val="windowText" lastClr="000000"/>
              </a:solidFill>
              <a:effectLst/>
            </a:endParaRPr>
          </a:p>
        </p:txBody>
      </p:sp>
      <p:cxnSp>
        <p:nvCxnSpPr>
          <p:cNvPr id="19" name="直線矢印コネクタ 18"/>
          <p:cNvCxnSpPr/>
          <p:nvPr/>
        </p:nvCxnSpPr>
        <p:spPr>
          <a:xfrm>
            <a:off x="4125777" y="1746157"/>
            <a:ext cx="0" cy="4176000"/>
          </a:xfrm>
          <a:prstGeom prst="straightConnector1">
            <a:avLst/>
          </a:prstGeom>
          <a:ln w="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4149466" y="5528289"/>
            <a:ext cx="5612140" cy="2636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ja-JP" altLang="en-US" sz="1400" b="1" dirty="0" smtClean="0">
                <a:solidFill>
                  <a:sysClr val="windowText" lastClr="000000"/>
                </a:solidFill>
                <a:effectLst/>
              </a:rPr>
              <a:t>順⑤：</a:t>
            </a:r>
            <a:r>
              <a:rPr lang="ja-JP" altLang="en-US" sz="1400" b="1" dirty="0">
                <a:solidFill>
                  <a:sysClr val="windowText" lastClr="000000"/>
                </a:solidFill>
                <a:effectLst/>
              </a:rPr>
              <a:t>第</a:t>
            </a:r>
            <a:r>
              <a:rPr lang="en-US" altLang="ja-JP" sz="1400" b="1" dirty="0">
                <a:solidFill>
                  <a:sysClr val="windowText" lastClr="000000"/>
                </a:solidFill>
                <a:effectLst/>
              </a:rPr>
              <a:t>1</a:t>
            </a:r>
            <a:r>
              <a:rPr lang="ja-JP" altLang="en-US" sz="1400" b="1" dirty="0">
                <a:solidFill>
                  <a:sysClr val="windowText" lastClr="000000"/>
                </a:solidFill>
                <a:effectLst/>
              </a:rPr>
              <a:t>の宣言</a:t>
            </a:r>
            <a:r>
              <a:rPr lang="en-US" altLang="ja-JP" sz="1400" b="0" dirty="0">
                <a:solidFill>
                  <a:sysClr val="windowText" lastClr="000000"/>
                </a:solidFill>
                <a:effectLst/>
              </a:rPr>
              <a:t>(</a:t>
            </a:r>
            <a:r>
              <a:rPr lang="ja-JP" altLang="en-US" sz="1400" b="0" dirty="0">
                <a:solidFill>
                  <a:sysClr val="windowText" lastClr="000000"/>
                </a:solidFill>
                <a:effectLst/>
              </a:rPr>
              <a:t>御座から出る大きな声：創</a:t>
            </a:r>
            <a:r>
              <a:rPr lang="en-US" altLang="ja-JP" sz="1400" b="0" dirty="0">
                <a:solidFill>
                  <a:sysClr val="windowText" lastClr="000000"/>
                </a:solidFill>
                <a:effectLst/>
              </a:rPr>
              <a:t>3</a:t>
            </a:r>
            <a:r>
              <a:rPr lang="ja-JP" altLang="en-US" sz="1400" b="0" dirty="0">
                <a:solidFill>
                  <a:sysClr val="windowText" lastClr="000000"/>
                </a:solidFill>
                <a:effectLst/>
              </a:rPr>
              <a:t>：</a:t>
            </a:r>
            <a:r>
              <a:rPr lang="en-US" altLang="ja-JP" sz="1400" b="0" dirty="0">
                <a:solidFill>
                  <a:sysClr val="windowText" lastClr="000000"/>
                </a:solidFill>
                <a:effectLst/>
              </a:rPr>
              <a:t>16</a:t>
            </a:r>
            <a:r>
              <a:rPr lang="ja-JP" altLang="en-US" sz="1400" b="0" dirty="0">
                <a:solidFill>
                  <a:sysClr val="windowText" lastClr="000000"/>
                </a:solidFill>
                <a:effectLst/>
              </a:rPr>
              <a:t>～</a:t>
            </a:r>
            <a:r>
              <a:rPr lang="en-US" altLang="ja-JP" sz="1400" b="0" dirty="0">
                <a:solidFill>
                  <a:sysClr val="windowText" lastClr="000000"/>
                </a:solidFill>
                <a:effectLst/>
              </a:rPr>
              <a:t>19</a:t>
            </a:r>
            <a:r>
              <a:rPr lang="ja-JP" altLang="en-US" sz="1400" b="0" dirty="0">
                <a:solidFill>
                  <a:sysClr val="windowText" lastClr="000000"/>
                </a:solidFill>
                <a:effectLst/>
              </a:rPr>
              <a:t>のろいからの解放</a:t>
            </a:r>
            <a:r>
              <a:rPr lang="en-US" altLang="ja-JP" sz="1400" b="0" dirty="0">
                <a:solidFill>
                  <a:sysClr val="windowText" lastClr="000000"/>
                </a:solidFill>
                <a:effectLst/>
              </a:rPr>
              <a:t>)</a:t>
            </a:r>
            <a:endParaRPr lang="ja-JP" altLang="ja-JP" sz="1400" b="0" dirty="0">
              <a:solidFill>
                <a:sysClr val="windowText" lastClr="000000"/>
              </a:solidFill>
              <a:effectLst/>
            </a:endParaRPr>
          </a:p>
        </p:txBody>
      </p:sp>
      <p:sp>
        <p:nvSpPr>
          <p:cNvPr id="36" name="角丸四角形 35"/>
          <p:cNvSpPr/>
          <p:nvPr/>
        </p:nvSpPr>
        <p:spPr>
          <a:xfrm>
            <a:off x="4952073" y="2686409"/>
            <a:ext cx="6372000" cy="360000"/>
          </a:xfrm>
          <a:prstGeom prst="roundRect">
            <a:avLst/>
          </a:prstGeom>
          <a:solidFill>
            <a:srgbClr val="FFFF00"/>
          </a:solidFill>
          <a:ln>
            <a:noFill/>
          </a:ln>
          <a:effectLst>
            <a:glow rad="6350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149466" y="5183324"/>
            <a:ext cx="5432141" cy="2597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ja-JP" altLang="en-US" sz="1400" b="1" dirty="0" smtClean="0">
                <a:solidFill>
                  <a:sysClr val="windowText" lastClr="000000"/>
                </a:solidFill>
                <a:effectLst/>
              </a:rPr>
              <a:t>順⑥：</a:t>
            </a:r>
            <a:r>
              <a:rPr lang="ja-JP" altLang="en-US" sz="1400" b="1" dirty="0">
                <a:solidFill>
                  <a:sysClr val="windowText" lastClr="000000"/>
                </a:solidFill>
                <a:effectLst/>
              </a:rPr>
              <a:t>第</a:t>
            </a:r>
            <a:r>
              <a:rPr lang="en-US" altLang="ja-JP" sz="1400" b="1" dirty="0">
                <a:solidFill>
                  <a:sysClr val="windowText" lastClr="000000"/>
                </a:solidFill>
                <a:effectLst/>
              </a:rPr>
              <a:t>2</a:t>
            </a:r>
            <a:r>
              <a:rPr lang="ja-JP" altLang="en-US" sz="1400" b="1" dirty="0">
                <a:solidFill>
                  <a:sysClr val="windowText" lastClr="000000"/>
                </a:solidFill>
                <a:effectLst/>
              </a:rPr>
              <a:t>の宣言</a:t>
            </a:r>
            <a:r>
              <a:rPr lang="en-US" altLang="ja-JP" sz="1400" b="0" dirty="0">
                <a:solidFill>
                  <a:sysClr val="windowText" lastClr="000000"/>
                </a:solidFill>
                <a:effectLst/>
              </a:rPr>
              <a:t>(</a:t>
            </a:r>
            <a:r>
              <a:rPr lang="ja-JP" altLang="en-US" sz="1400" b="0" dirty="0">
                <a:solidFill>
                  <a:sysClr val="windowText" lastClr="000000"/>
                </a:solidFill>
                <a:effectLst/>
              </a:rPr>
              <a:t>御座に着いておられる方の声：</a:t>
            </a:r>
            <a:r>
              <a:rPr lang="en-US" altLang="ja-JP" sz="1400" b="0" dirty="0">
                <a:solidFill>
                  <a:sysClr val="windowText" lastClr="000000"/>
                </a:solidFill>
                <a:effectLst/>
              </a:rPr>
              <a:t>2</a:t>
            </a:r>
            <a:r>
              <a:rPr lang="ja-JP" altLang="ja-JP" sz="1400" b="0" dirty="0">
                <a:solidFill>
                  <a:sysClr val="windowText" lastClr="000000"/>
                </a:solidFill>
                <a:effectLst/>
              </a:rPr>
              <a:t>種類の相続</a:t>
            </a:r>
            <a:r>
              <a:rPr lang="en-US" altLang="ja-JP" sz="1400" b="0" dirty="0">
                <a:solidFill>
                  <a:sysClr val="windowText" lastClr="000000"/>
                </a:solidFill>
                <a:effectLst/>
              </a:rPr>
              <a:t>)</a:t>
            </a:r>
            <a:endParaRPr lang="ja-JP" altLang="ja-JP" sz="1400" b="0" dirty="0">
              <a:solidFill>
                <a:sysClr val="windowText" lastClr="000000"/>
              </a:solidFill>
              <a:effectLst/>
            </a:endParaRPr>
          </a:p>
        </p:txBody>
      </p:sp>
      <p:sp>
        <p:nvSpPr>
          <p:cNvPr id="21" name="角丸四角形 20"/>
          <p:cNvSpPr/>
          <p:nvPr/>
        </p:nvSpPr>
        <p:spPr>
          <a:xfrm>
            <a:off x="6033474" y="5902629"/>
            <a:ext cx="4392000" cy="26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dirty="0" smtClean="0">
                <a:solidFill>
                  <a:sysClr val="windowText" lastClr="000000"/>
                </a:solidFill>
                <a:effectLst/>
              </a:rPr>
              <a:t>順</a:t>
            </a:r>
            <a:r>
              <a:rPr lang="ja-JP" altLang="en-US" sz="1400" b="1" dirty="0">
                <a:solidFill>
                  <a:sysClr val="windowText" lastClr="000000"/>
                </a:solidFill>
              </a:rPr>
              <a:t>⑦</a:t>
            </a:r>
            <a:r>
              <a:rPr lang="ja-JP" altLang="en-US" sz="1400" b="1" dirty="0" smtClean="0">
                <a:solidFill>
                  <a:sysClr val="windowText" lastClr="000000"/>
                </a:solidFill>
                <a:effectLst/>
              </a:rPr>
              <a:t>：聖なる都エルサレムの再記述</a:t>
            </a:r>
            <a:r>
              <a:rPr lang="en-US" altLang="ja-JP" sz="1400" b="1" dirty="0" smtClean="0">
                <a:solidFill>
                  <a:sysClr val="windowText" lastClr="000000"/>
                </a:solidFill>
                <a:effectLst/>
              </a:rPr>
              <a:t>(</a:t>
            </a:r>
            <a:r>
              <a:rPr lang="ja-JP" altLang="en-US" sz="1400" b="1" dirty="0" smtClean="0">
                <a:solidFill>
                  <a:sysClr val="windowText" lastClr="000000"/>
                </a:solidFill>
                <a:effectLst/>
              </a:rPr>
              <a:t>黙</a:t>
            </a:r>
            <a:r>
              <a:rPr lang="en-US" altLang="ja-JP" sz="1400" b="1" dirty="0" smtClean="0">
                <a:solidFill>
                  <a:sysClr val="windowText" lastClr="000000"/>
                </a:solidFill>
                <a:effectLst/>
              </a:rPr>
              <a:t>21</a:t>
            </a:r>
            <a:r>
              <a:rPr lang="ja-JP" altLang="en-US" sz="1400" b="1" dirty="0" smtClean="0">
                <a:solidFill>
                  <a:sysClr val="windowText" lastClr="000000"/>
                </a:solidFill>
                <a:effectLst/>
              </a:rPr>
              <a:t>：</a:t>
            </a:r>
            <a:r>
              <a:rPr lang="en-US" altLang="ja-JP" sz="1400" b="1" dirty="0" smtClean="0">
                <a:solidFill>
                  <a:sysClr val="windowText" lastClr="000000"/>
                </a:solidFill>
                <a:effectLst/>
              </a:rPr>
              <a:t>2</a:t>
            </a:r>
            <a:r>
              <a:rPr lang="ja-JP" altLang="en-US" sz="1400" b="1" dirty="0" smtClean="0">
                <a:solidFill>
                  <a:sysClr val="windowText" lastClr="000000"/>
                </a:solidFill>
                <a:effectLst/>
              </a:rPr>
              <a:t>の詳述</a:t>
            </a:r>
            <a:r>
              <a:rPr lang="en-US" altLang="ja-JP" sz="1400" b="1" dirty="0" smtClean="0">
                <a:solidFill>
                  <a:sysClr val="windowText" lastClr="000000"/>
                </a:solidFill>
                <a:effectLst/>
              </a:rPr>
              <a:t>)</a:t>
            </a:r>
          </a:p>
        </p:txBody>
      </p:sp>
      <p:sp>
        <p:nvSpPr>
          <p:cNvPr id="38" name="角丸四角形 37"/>
          <p:cNvSpPr/>
          <p:nvPr/>
        </p:nvSpPr>
        <p:spPr>
          <a:xfrm>
            <a:off x="5692299" y="3523376"/>
            <a:ext cx="5112000" cy="360000"/>
          </a:xfrm>
          <a:prstGeom prst="roundRect">
            <a:avLst/>
          </a:prstGeom>
          <a:solidFill>
            <a:srgbClr val="FFFF00"/>
          </a:solidFill>
          <a:ln>
            <a:noFill/>
          </a:ln>
          <a:effectLst>
            <a:glow rad="6350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5481843" y="3118532"/>
            <a:ext cx="5004000" cy="360000"/>
          </a:xfrm>
          <a:prstGeom prst="roundRect">
            <a:avLst/>
          </a:prstGeom>
          <a:solidFill>
            <a:srgbClr val="FFFF00"/>
          </a:solidFill>
          <a:ln>
            <a:noFill/>
          </a:ln>
          <a:effectLst>
            <a:glow rad="6350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4451328" y="3966060"/>
            <a:ext cx="6300000" cy="324000"/>
          </a:xfrm>
          <a:prstGeom prst="roundRect">
            <a:avLst/>
          </a:prstGeom>
          <a:solidFill>
            <a:srgbClr val="FFFF00"/>
          </a:solidFill>
          <a:ln>
            <a:noFill/>
          </a:ln>
          <a:effectLst>
            <a:glow rad="6350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4959328" y="2282406"/>
            <a:ext cx="5112000" cy="360000"/>
          </a:xfrm>
          <a:prstGeom prst="roundRect">
            <a:avLst/>
          </a:prstGeom>
          <a:solidFill>
            <a:srgbClr val="FFFF00"/>
          </a:solidFill>
          <a:ln>
            <a:noFill/>
          </a:ln>
          <a:effectLst>
            <a:glow rad="6350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016296" y="2398532"/>
            <a:ext cx="1800000" cy="1800000"/>
          </a:xfrm>
          <a:prstGeom prst="ellipse">
            <a:avLst/>
          </a:prstGeom>
          <a:solidFill>
            <a:schemeClr val="bg1">
              <a:alpha val="50000"/>
            </a:schemeClr>
          </a:solidFill>
          <a:ln w="15875">
            <a:noFill/>
            <a:tailEnd type="stealth"/>
          </a:ln>
          <a:effectLst>
            <a:glow rad="1905000">
              <a:srgbClr val="99FF66"/>
            </a:glow>
            <a:outerShdw algn="ctr" rotWithShape="0">
              <a:schemeClr val="bg1"/>
            </a:outerShdw>
          </a:effectLst>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600" b="1" cap="none" spc="0">
                <a:ln w="0"/>
                <a:solidFill>
                  <a:schemeClr val="tx1"/>
                </a:solidFill>
                <a:effectLst>
                  <a:outerShdw sx="1000" sy="1000" algn="tl" rotWithShape="0">
                    <a:schemeClr val="dk1"/>
                  </a:outerShdw>
                </a:effectLst>
                <a:latin typeface="ＭＳ Ｐゴシック 本文"/>
                <a:ea typeface="+mn-ea"/>
              </a:rPr>
              <a:t>特徴 ➀</a:t>
            </a:r>
            <a:endParaRPr kumimoji="1" lang="en-US" altLang="ja-JP" sz="1600" b="1" cap="none" spc="0">
              <a:ln w="0"/>
              <a:solidFill>
                <a:schemeClr val="tx1"/>
              </a:solidFill>
              <a:effectLst>
                <a:outerShdw sx="1000" sy="1000" algn="tl" rotWithShape="0">
                  <a:schemeClr val="dk1"/>
                </a:outerShdw>
              </a:effectLst>
              <a:latin typeface="ＭＳ Ｐゴシック 本文"/>
              <a:ea typeface="+mn-ea"/>
            </a:endParaRPr>
          </a:p>
          <a:p>
            <a:pPr algn="ctr"/>
            <a:r>
              <a:rPr kumimoji="1" lang="ja-JP" altLang="en-US" sz="1600" b="1" cap="none" spc="0">
                <a:ln w="0"/>
                <a:solidFill>
                  <a:schemeClr val="tx1"/>
                </a:solidFill>
                <a:effectLst>
                  <a:outerShdw sx="1000" sy="1000" algn="tl" rotWithShape="0">
                    <a:schemeClr val="dk1"/>
                  </a:outerShdw>
                </a:effectLst>
                <a:latin typeface="ＭＳ Ｐゴシック 本文"/>
                <a:ea typeface="+mn-ea"/>
              </a:rPr>
              <a:t>神の栄光</a:t>
            </a:r>
          </a:p>
        </p:txBody>
      </p:sp>
      <p:sp>
        <p:nvSpPr>
          <p:cNvPr id="23" name="角丸四角形 22"/>
          <p:cNvSpPr/>
          <p:nvPr/>
        </p:nvSpPr>
        <p:spPr>
          <a:xfrm>
            <a:off x="4169376" y="3989515"/>
            <a:ext cx="3096000" cy="264437"/>
          </a:xfrm>
          <a:prstGeom prst="roundRect">
            <a:avLst/>
          </a:prstGeom>
          <a:noFill/>
          <a:ln>
            <a:noFill/>
          </a:ln>
          <a:effectLst>
            <a:glow rad="177800">
              <a:srgbClr val="FFFF99">
                <a:alpha val="42000"/>
              </a:srgbClr>
            </a:glow>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特徴② 聖なる都の城壁と十二の門</a:t>
            </a:r>
            <a:endParaRPr lang="ja-JP" altLang="ja-JP" sz="1400" b="1" dirty="0">
              <a:solidFill>
                <a:sysClr val="windowText" lastClr="000000"/>
              </a:solidFill>
              <a:effectLst/>
            </a:endParaRPr>
          </a:p>
        </p:txBody>
      </p:sp>
      <p:sp>
        <p:nvSpPr>
          <p:cNvPr id="24" name="角丸四角形 23"/>
          <p:cNvSpPr/>
          <p:nvPr/>
        </p:nvSpPr>
        <p:spPr>
          <a:xfrm>
            <a:off x="4684624" y="3589015"/>
            <a:ext cx="2351694" cy="26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特徴③ 土台石</a:t>
            </a:r>
            <a:endParaRPr lang="ja-JP" altLang="ja-JP" sz="1400" b="1" dirty="0">
              <a:solidFill>
                <a:sysClr val="windowText" lastClr="000000"/>
              </a:solidFill>
              <a:effectLst/>
            </a:endParaRPr>
          </a:p>
        </p:txBody>
      </p:sp>
      <p:sp>
        <p:nvSpPr>
          <p:cNvPr id="25" name="角丸四角形 24"/>
          <p:cNvSpPr/>
          <p:nvPr/>
        </p:nvSpPr>
        <p:spPr>
          <a:xfrm>
            <a:off x="4643063" y="3168263"/>
            <a:ext cx="2351694"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特徴④ 都の広さ</a:t>
            </a:r>
            <a:endParaRPr lang="ja-JP" altLang="ja-JP" sz="1400" b="1" dirty="0">
              <a:solidFill>
                <a:sysClr val="windowText" lastClr="000000"/>
              </a:solidFill>
              <a:effectLst/>
            </a:endParaRPr>
          </a:p>
        </p:txBody>
      </p:sp>
      <p:sp>
        <p:nvSpPr>
          <p:cNvPr id="26" name="角丸四角形 25"/>
          <p:cNvSpPr/>
          <p:nvPr/>
        </p:nvSpPr>
        <p:spPr>
          <a:xfrm>
            <a:off x="4684620" y="2736140"/>
            <a:ext cx="2351694" cy="26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特徴⑤ 宝石でできた都</a:t>
            </a:r>
            <a:endParaRPr lang="ja-JP" altLang="ja-JP" sz="1400" b="1" dirty="0">
              <a:solidFill>
                <a:sysClr val="windowText" lastClr="000000"/>
              </a:solidFill>
              <a:effectLst/>
            </a:endParaRPr>
          </a:p>
        </p:txBody>
      </p:sp>
      <p:sp>
        <p:nvSpPr>
          <p:cNvPr id="29" name="角丸四角形 28"/>
          <p:cNvSpPr/>
          <p:nvPr/>
        </p:nvSpPr>
        <p:spPr>
          <a:xfrm>
            <a:off x="4946892" y="2332137"/>
            <a:ext cx="2304000"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特徴⑥ 都のあかりなる小羊</a:t>
            </a:r>
            <a:endParaRPr lang="ja-JP" altLang="ja-JP" sz="1400" b="1" dirty="0">
              <a:solidFill>
                <a:sysClr val="windowText" lastClr="000000"/>
              </a:solidFill>
              <a:effectLst/>
            </a:endParaRPr>
          </a:p>
        </p:txBody>
      </p:sp>
      <p:sp>
        <p:nvSpPr>
          <p:cNvPr id="31" name="角丸四角形 30"/>
          <p:cNvSpPr/>
          <p:nvPr/>
        </p:nvSpPr>
        <p:spPr>
          <a:xfrm>
            <a:off x="8557163" y="3989515"/>
            <a:ext cx="2376000" cy="2644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特徴⑦ 都にはいる者たち</a:t>
            </a:r>
            <a:endParaRPr lang="ja-JP" altLang="ja-JP" sz="1400" b="1" dirty="0">
              <a:solidFill>
                <a:sysClr val="windowText" lastClr="000000"/>
              </a:solidFill>
              <a:effectLst/>
            </a:endParaRPr>
          </a:p>
        </p:txBody>
      </p:sp>
      <p:sp>
        <p:nvSpPr>
          <p:cNvPr id="33" name="角丸四角形 32"/>
          <p:cNvSpPr/>
          <p:nvPr/>
        </p:nvSpPr>
        <p:spPr>
          <a:xfrm>
            <a:off x="8810215" y="3589015"/>
            <a:ext cx="2268000" cy="260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特徴⑧ いのちの水の川</a:t>
            </a:r>
            <a:endParaRPr lang="ja-JP" altLang="ja-JP" sz="1400" b="1" dirty="0">
              <a:solidFill>
                <a:sysClr val="windowText" lastClr="000000"/>
              </a:solidFill>
              <a:effectLst/>
            </a:endParaRPr>
          </a:p>
        </p:txBody>
      </p:sp>
      <p:sp>
        <p:nvSpPr>
          <p:cNvPr id="34" name="角丸四角形 33"/>
          <p:cNvSpPr/>
          <p:nvPr/>
        </p:nvSpPr>
        <p:spPr>
          <a:xfrm>
            <a:off x="8824729" y="3168263"/>
            <a:ext cx="1915795"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特徴⑨ いのちの木</a:t>
            </a:r>
            <a:endParaRPr lang="ja-JP" altLang="ja-JP" sz="1400" b="1" dirty="0">
              <a:solidFill>
                <a:sysClr val="windowText" lastClr="000000"/>
              </a:solidFill>
              <a:effectLst/>
            </a:endParaRPr>
          </a:p>
        </p:txBody>
      </p:sp>
      <p:sp>
        <p:nvSpPr>
          <p:cNvPr id="28" name="角丸四角形 27"/>
          <p:cNvSpPr/>
          <p:nvPr/>
        </p:nvSpPr>
        <p:spPr>
          <a:xfrm>
            <a:off x="8807713" y="2736140"/>
            <a:ext cx="2844000"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特徴➉ 額に印された神の御名</a:t>
            </a:r>
            <a:endParaRPr lang="ja-JP" altLang="ja-JP" sz="1400" b="1" dirty="0">
              <a:solidFill>
                <a:sysClr val="windowText" lastClr="000000"/>
              </a:solidFill>
              <a:effectLst/>
            </a:endParaRPr>
          </a:p>
        </p:txBody>
      </p:sp>
      <p:sp>
        <p:nvSpPr>
          <p:cNvPr id="35" name="角丸四角形 34"/>
          <p:cNvSpPr/>
          <p:nvPr/>
        </p:nvSpPr>
        <p:spPr>
          <a:xfrm>
            <a:off x="8575482" y="2332137"/>
            <a:ext cx="2124000"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b="1" dirty="0">
                <a:solidFill>
                  <a:sysClr val="windowText" lastClr="000000"/>
                </a:solidFill>
                <a:effectLst/>
              </a:rPr>
              <a:t>特徴⑪ 夜がない</a:t>
            </a:r>
            <a:endParaRPr lang="ja-JP" altLang="ja-JP" sz="1400" b="1" dirty="0">
              <a:solidFill>
                <a:sysClr val="windowText" lastClr="000000"/>
              </a:solidFill>
              <a:effectLst/>
            </a:endParaRPr>
          </a:p>
        </p:txBody>
      </p:sp>
      <p:sp>
        <p:nvSpPr>
          <p:cNvPr id="40" name="角丸四角形 39"/>
          <p:cNvSpPr/>
          <p:nvPr/>
        </p:nvSpPr>
        <p:spPr>
          <a:xfrm>
            <a:off x="1132333" y="6365639"/>
            <a:ext cx="2808000" cy="260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ja-JP" altLang="en-US" sz="1400" b="0" dirty="0" smtClean="0">
                <a:solidFill>
                  <a:sysClr val="windowText" lastClr="000000"/>
                </a:solidFill>
                <a:effectLst/>
              </a:rPr>
              <a:t>順➀　以前</a:t>
            </a:r>
            <a:r>
              <a:rPr lang="ja-JP" altLang="en-US" sz="1400" b="0" dirty="0">
                <a:solidFill>
                  <a:sysClr val="windowText" lastClr="000000"/>
                </a:solidFill>
                <a:effectLst/>
              </a:rPr>
              <a:t>の天と地は過ぎ去った</a:t>
            </a:r>
            <a:endParaRPr lang="ja-JP" altLang="ja-JP" sz="1400" b="0" dirty="0">
              <a:solidFill>
                <a:sysClr val="windowText" lastClr="000000"/>
              </a:solidFill>
              <a:effectLst/>
            </a:endParaRPr>
          </a:p>
        </p:txBody>
      </p:sp>
      <p:sp>
        <p:nvSpPr>
          <p:cNvPr id="41" name="角丸四角形 40"/>
          <p:cNvSpPr/>
          <p:nvPr/>
        </p:nvSpPr>
        <p:spPr>
          <a:xfrm>
            <a:off x="8568746" y="2261935"/>
            <a:ext cx="1512000" cy="324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角丸四角形 41"/>
          <p:cNvSpPr/>
          <p:nvPr/>
        </p:nvSpPr>
        <p:spPr>
          <a:xfrm>
            <a:off x="6970686" y="2382490"/>
            <a:ext cx="1872000" cy="1836000"/>
          </a:xfrm>
          <a:prstGeom prst="roundRect">
            <a:avLst>
              <a:gd name="adj" fmla="val 50000"/>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角丸四角形 42"/>
          <p:cNvSpPr/>
          <p:nvPr/>
        </p:nvSpPr>
        <p:spPr>
          <a:xfrm>
            <a:off x="8851235" y="2685883"/>
            <a:ext cx="2484000" cy="324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65889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277394"/>
            <a:ext cx="11054686" cy="2369880"/>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22:3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もはや、のろわれるものは何もない。神と小羊との御座が都の中にあって、そのしも</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たちは神に仕え</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22:4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神の御顔を仰ぎ見る。また、彼らの</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額には神の名がついている</a:t>
            </a:r>
            <a:r>
              <a:rPr lang="ja-JP" altLang="ja-JP" sz="3200" u="sng"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u="sng"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「神の都の住民」</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*特徴❿　住民「額に印された神の御名」</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sp>
        <p:nvSpPr>
          <p:cNvPr id="5" name="テキスト ボックス 4"/>
          <p:cNvSpPr txBox="1"/>
          <p:nvPr/>
        </p:nvSpPr>
        <p:spPr>
          <a:xfrm>
            <a:off x="183518" y="4006210"/>
            <a:ext cx="12014578"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*特徴⓫　夜がない</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sp>
        <p:nvSpPr>
          <p:cNvPr id="6" name="テキスト ボックス 5"/>
          <p:cNvSpPr txBox="1"/>
          <p:nvPr/>
        </p:nvSpPr>
        <p:spPr>
          <a:xfrm>
            <a:off x="579303" y="4683386"/>
            <a:ext cx="11054686" cy="1569660"/>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22:5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もはや</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夜がない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。神である主が彼らを照らされるので、彼らにはとも</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しびの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光も太陽の光もいらない。彼らは永遠に王である</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529300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88226"/>
            <a:ext cx="12162017" cy="4524315"/>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つの教会の意味」</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歴史的・預言的解釈</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つの型</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91062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221673" y="77723"/>
            <a:ext cx="10914887"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）黙１：１７</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２０「</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七つの教会の意味」</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665018" y="812820"/>
            <a:ext cx="10972800" cy="2062103"/>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 1:20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わたしの右の手の中に見えた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七つの星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七つの金の燭台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について、その秘められた意味を言えば、</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七つの星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は七つの教会の御使いたち、</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七つの燭台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七つの教会</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である。」</a:t>
            </a:r>
          </a:p>
        </p:txBody>
      </p:sp>
    </p:spTree>
    <p:extLst>
      <p:ext uri="{BB962C8B-B14F-4D97-AF65-F5344CB8AC3E}">
        <p14:creationId xmlns:p14="http://schemas.microsoft.com/office/powerpoint/2010/main" val="3046296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070992" y="1344814"/>
            <a:ext cx="9777536" cy="2462213"/>
          </a:xfrm>
          <a:prstGeom prst="rect">
            <a:avLst/>
          </a:prstGeom>
          <a:noFill/>
        </p:spPr>
        <p:txBody>
          <a:bodyPr wrap="square" numCol="1" spcCol="144000">
            <a:spAutoFit/>
          </a:bodyPr>
          <a:lstStyle/>
          <a:p>
            <a:pPr algn="ctr">
              <a:spcBef>
                <a:spcPts val="600"/>
              </a:spcBef>
              <a:spcAft>
                <a:spcPts val="600"/>
              </a:spcAft>
              <a:defRPr/>
            </a:pPr>
            <a:r>
              <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意味</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spcBef>
                <a:spcPts val="600"/>
              </a:spcBef>
              <a:spcAft>
                <a:spcPts val="600"/>
              </a:spcAft>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つの神学的意味～</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823750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10896" y="199756"/>
            <a:ext cx="11686032" cy="6438788"/>
          </a:xfrm>
          <a:prstGeom prst="rect">
            <a:avLst/>
          </a:prstGeom>
        </p:spPr>
      </p:pic>
    </p:spTree>
    <p:extLst>
      <p:ext uri="{BB962C8B-B14F-4D97-AF65-F5344CB8AC3E}">
        <p14:creationId xmlns:p14="http://schemas.microsoft.com/office/powerpoint/2010/main" val="2586493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39190" y="104771"/>
            <a:ext cx="11909121" cy="6606579"/>
          </a:xfrm>
          <a:prstGeom prst="rect">
            <a:avLst/>
          </a:prstGeom>
        </p:spPr>
      </p:pic>
    </p:spTree>
    <p:extLst>
      <p:ext uri="{BB962C8B-B14F-4D97-AF65-F5344CB8AC3E}">
        <p14:creationId xmlns:p14="http://schemas.microsoft.com/office/powerpoint/2010/main" val="3116657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1069" y="150126"/>
            <a:ext cx="11873552" cy="6510574"/>
          </a:xfrm>
          <a:prstGeom prst="rect">
            <a:avLst/>
          </a:prstGeom>
        </p:spPr>
      </p:pic>
      <p:cxnSp>
        <p:nvCxnSpPr>
          <p:cNvPr id="4" name="直線コネクタ 3"/>
          <p:cNvCxnSpPr/>
          <p:nvPr/>
        </p:nvCxnSpPr>
        <p:spPr>
          <a:xfrm>
            <a:off x="1113907" y="-1823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351227" y="-1629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15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135545" y="1855478"/>
            <a:ext cx="9735656" cy="3539430"/>
          </a:xfrm>
          <a:prstGeom prst="rect">
            <a:avLst/>
          </a:prstGeom>
          <a:noFill/>
        </p:spPr>
        <p:txBody>
          <a:bodyPr wrap="square">
            <a:spAutoFit/>
          </a:bodyPr>
          <a:lstStyle/>
          <a:p>
            <a:pPr>
              <a:defRPr/>
            </a:pP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本日の</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テーマの学びに対する適用</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⑴黙示録の学びへの期待と祝福の約束とは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⑵主イエスにある希望と</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⑶黙示録の執筆の経緯とは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⑷キリストを教会から締め出すとは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⑸キリストを信じる特権とは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⑹教会理解の枠を広げるとは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6481" y="5460193"/>
            <a:ext cx="11875640" cy="1200329"/>
          </a:xfrm>
          <a:prstGeom prst="rect">
            <a:avLst/>
          </a:prstGeom>
          <a:noFill/>
        </p:spPr>
        <p:txBody>
          <a:bodyPr wrap="square">
            <a:spAutoFit/>
          </a:bodyPr>
          <a:lstStyle/>
          <a:p>
            <a:pP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このメッセージは、ヨハネの黙示録</a:t>
            </a:r>
            <a:endPar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第</a:t>
            </a:r>
            <a:r>
              <a:rPr lang="en-US" altLang="ja-JP"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章について学ぼうとするものである。</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288881" y="165647"/>
            <a:ext cx="11875640" cy="1569660"/>
          </a:xfrm>
          <a:prstGeom prst="rect">
            <a:avLst/>
          </a:prstGeom>
          <a:noFill/>
        </p:spPr>
        <p:txBody>
          <a:bodyPr wrap="square">
            <a:spAutoFit/>
          </a:bodyPr>
          <a:lstStyle/>
          <a:p>
            <a:pPr>
              <a:defRPr/>
            </a:pP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48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：神の啓示としての聖書と</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黙示録の学びの目的とは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58787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60545"/>
            <a:ext cx="12061108" cy="830997"/>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）教会理解の枠を広げるとは</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0" y="1202133"/>
            <a:ext cx="12192000" cy="3046988"/>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地域教会の主な定義について</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lvl="0">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・ペンテコステ</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から</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大患難時代の始まり</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まで</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lvl="0">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*大患難時代</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以降、</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統一された宗教バビロン</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rPr>
              <a:t>(17</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章</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になる</a:t>
            </a:r>
          </a:p>
          <a:p>
            <a:pPr lvl="0">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・未信者</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も</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含まれている</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特定</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の地域</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にある教会を指す</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・目</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に</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見える</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教会（単数形の場合も、複数形もある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809441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0" y="5116"/>
            <a:ext cx="12192000" cy="4031873"/>
          </a:xfrm>
          <a:prstGeom prst="rect">
            <a:avLst/>
          </a:prstGeom>
          <a:noFill/>
        </p:spPr>
        <p:txBody>
          <a:bodyPr wrap="square">
            <a:spAutoFit/>
          </a:bodyPr>
          <a:lstStyle/>
          <a:p>
            <a:pPr>
              <a:defRPr/>
            </a:pP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普遍的</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教会</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の主な定義について</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・ペンテコステ</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から</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携挙</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までの全信者のみで構成</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・未信者</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は</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含まれない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ユダヤ人信者と異邦人信者からなる</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・目</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に</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見えない</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教会</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イエス</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が隅のかしら石、土台は</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使徒と預言者</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*キリスト</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の</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みからだ</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：メシアを頭とする</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霊的有機体</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・信者</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の数が満ちたら</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携挙</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起こる</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137854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46304" y="2553422"/>
            <a:ext cx="11887200" cy="1569660"/>
          </a:xfrm>
          <a:prstGeom prst="rect">
            <a:avLst/>
          </a:prstGeom>
          <a:noFill/>
        </p:spPr>
        <p:txBody>
          <a:bodyPr wrap="square">
            <a:spAutoFit/>
          </a:bodyPr>
          <a:lstStyle/>
          <a:p>
            <a:pPr algn="ctr">
              <a:defRPr/>
            </a:pPr>
            <a:r>
              <a:rPr lang="ja-JP" altLang="en-US"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endParaRPr lang="en-US" altLang="ja-JP"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0350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01599" y="-18391"/>
            <a:ext cx="13123333" cy="3293209"/>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結論：神の啓示としての聖書と</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学びの目的とは</a:t>
            </a: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世界観</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であり、</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歴史観</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であるキリスト教を受け入れること</a:t>
            </a: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①始まりがあり、終わりがあること</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②ゴールに向かって進んでいること</a:t>
            </a: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51720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01599" y="-18391"/>
            <a:ext cx="13123333" cy="3970318"/>
          </a:xfrm>
          <a:prstGeom prst="rect">
            <a:avLst/>
          </a:prstGeom>
          <a:noFill/>
        </p:spPr>
        <p:txBody>
          <a:bodyPr wrap="square">
            <a:spAutoFit/>
          </a:bodyPr>
          <a:lstStyle/>
          <a:p>
            <a:pPr>
              <a:defRPr/>
            </a:pP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創</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黙</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21</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22</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rPr>
              <a:t>5</a:t>
            </a:r>
            <a:r>
              <a:rPr lang="ja-JP" altLang="en-US" sz="3200" dirty="0" err="1" smtClean="0">
                <a:solidFill>
                  <a:schemeClr val="bg1"/>
                </a:solidFill>
                <a:latin typeface="HGS創英角ﾎﾟｯﾌﾟ体" panose="040B0A00000000000000" pitchFamily="50" charset="-128"/>
                <a:ea typeface="HGS創英角ﾎﾟｯﾌﾟ体" panose="040B0A00000000000000" pitchFamily="50" charset="-128"/>
              </a:rPr>
              <a:t>への</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展開を学び受け入れること</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6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①　</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rPr>
              <a:t>天地創造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　サタン堕落→　再創造→　エデン→　被造世界の呪い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　アブラハムへの約束→　メシア到来（初臨）→　</a:t>
            </a:r>
            <a:r>
              <a:rPr lang="ja-JP" altLang="en-US" sz="2800"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教会時代</a:t>
            </a:r>
            <a:endParaRPr lang="en-US" altLang="ja-JP" sz="2800"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　携挙→　大患難時代→　再臨→　千年王国→　</a:t>
            </a:r>
            <a:r>
              <a:rPr lang="ja-JP" altLang="en-US" sz="2800" u="sng"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新天新地</a:t>
            </a:r>
            <a:endParaRPr lang="en-US" altLang="ja-JP" sz="2800" u="sng"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円/楕円 4"/>
          <p:cNvSpPr/>
          <p:nvPr/>
        </p:nvSpPr>
        <p:spPr>
          <a:xfrm>
            <a:off x="7097011" y="3132039"/>
            <a:ext cx="648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latin typeface="HGS創英角ﾎﾟｯﾌﾟ体" panose="040B0A00000000000000" pitchFamily="50" charset="-128"/>
                <a:ea typeface="HGS創英角ﾎﾟｯﾌﾟ体" panose="040B0A00000000000000" pitchFamily="50" charset="-128"/>
              </a:rPr>
              <a:t>12</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6" name="円/楕円 5"/>
          <p:cNvSpPr/>
          <p:nvPr/>
        </p:nvSpPr>
        <p:spPr>
          <a:xfrm>
            <a:off x="1796884" y="1404837"/>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HGS創英角ﾎﾟｯﾌﾟ体" panose="040B0A00000000000000" pitchFamily="50" charset="-128"/>
                <a:ea typeface="HGS創英角ﾎﾟｯﾌﾟ体" panose="040B0A00000000000000" pitchFamily="50" charset="-128"/>
              </a:rPr>
              <a:t>１</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8" name="円/楕円 7"/>
          <p:cNvSpPr/>
          <p:nvPr/>
        </p:nvSpPr>
        <p:spPr>
          <a:xfrm>
            <a:off x="4099811" y="1404837"/>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S創英角ﾎﾟｯﾌﾟ体" panose="040B0A00000000000000" pitchFamily="50" charset="-128"/>
                <a:ea typeface="HGS創英角ﾎﾟｯﾌﾟ体" panose="040B0A00000000000000" pitchFamily="50" charset="-128"/>
              </a:rPr>
              <a:t>２</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9" name="円/楕円 8"/>
          <p:cNvSpPr/>
          <p:nvPr/>
        </p:nvSpPr>
        <p:spPr>
          <a:xfrm>
            <a:off x="6402747" y="1404837"/>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HGS創英角ﾎﾟｯﾌﾟ体" panose="040B0A00000000000000" pitchFamily="50" charset="-128"/>
                <a:ea typeface="HGS創英角ﾎﾟｯﾌﾟ体" panose="040B0A00000000000000" pitchFamily="50" charset="-128"/>
              </a:rPr>
              <a:t>３</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0" name="円/楕円 9"/>
          <p:cNvSpPr/>
          <p:nvPr/>
        </p:nvSpPr>
        <p:spPr>
          <a:xfrm>
            <a:off x="8214611" y="1404837"/>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S創英角ﾎﾟｯﾌﾟ体" panose="040B0A00000000000000" pitchFamily="50" charset="-128"/>
                <a:ea typeface="HGS創英角ﾎﾟｯﾌﾟ体" panose="040B0A00000000000000" pitchFamily="50" charset="-128"/>
              </a:rPr>
              <a:t>４</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1" name="円/楕円 10"/>
          <p:cNvSpPr/>
          <p:nvPr/>
        </p:nvSpPr>
        <p:spPr>
          <a:xfrm>
            <a:off x="10415943" y="1404837"/>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HGS創英角ﾎﾟｯﾌﾟ体" panose="040B0A00000000000000" pitchFamily="50" charset="-128"/>
                <a:ea typeface="HGS創英角ﾎﾟｯﾌﾟ体" panose="040B0A00000000000000" pitchFamily="50" charset="-128"/>
              </a:rPr>
              <a:t>５</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2" name="円/楕円 11"/>
          <p:cNvSpPr/>
          <p:nvPr/>
        </p:nvSpPr>
        <p:spPr>
          <a:xfrm>
            <a:off x="2575819" y="2268442"/>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S創英角ﾎﾟｯﾌﾟ体" panose="040B0A00000000000000" pitchFamily="50" charset="-128"/>
                <a:ea typeface="HGS創英角ﾎﾟｯﾌﾟ体" panose="040B0A00000000000000" pitchFamily="50" charset="-128"/>
              </a:rPr>
              <a:t>６</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3" name="円/楕円 12"/>
          <p:cNvSpPr/>
          <p:nvPr/>
        </p:nvSpPr>
        <p:spPr>
          <a:xfrm>
            <a:off x="6233415" y="2268442"/>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HGS創英角ﾎﾟｯﾌﾟ体" panose="040B0A00000000000000" pitchFamily="50" charset="-128"/>
                <a:ea typeface="HGS創英角ﾎﾟｯﾌﾟ体" panose="040B0A00000000000000" pitchFamily="50" charset="-128"/>
              </a:rPr>
              <a:t>７</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4" name="円/楕円 13"/>
          <p:cNvSpPr/>
          <p:nvPr/>
        </p:nvSpPr>
        <p:spPr>
          <a:xfrm>
            <a:off x="9518483" y="2268442"/>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S創英角ﾎﾟｯﾌﾟ体" panose="040B0A00000000000000" pitchFamily="50" charset="-128"/>
                <a:ea typeface="HGS創英角ﾎﾟｯﾌﾟ体" panose="040B0A00000000000000" pitchFamily="50" charset="-128"/>
              </a:rPr>
              <a:t>８</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5" name="円/楕円 14"/>
          <p:cNvSpPr/>
          <p:nvPr/>
        </p:nvSpPr>
        <p:spPr>
          <a:xfrm>
            <a:off x="1509028" y="3132039"/>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HGS創英角ﾎﾟｯﾌﾟ体" panose="040B0A00000000000000" pitchFamily="50" charset="-128"/>
                <a:ea typeface="HGS創英角ﾎﾟｯﾌﾟ体" panose="040B0A00000000000000" pitchFamily="50" charset="-128"/>
              </a:rPr>
              <a:t>９</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6" name="円/楕円 15"/>
          <p:cNvSpPr/>
          <p:nvPr/>
        </p:nvSpPr>
        <p:spPr>
          <a:xfrm>
            <a:off x="3405558" y="3132039"/>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HGS創英角ﾎﾟｯﾌﾟ体" panose="040B0A00000000000000" pitchFamily="50" charset="-128"/>
                <a:ea typeface="HGS創英角ﾎﾟｯﾌﾟ体" panose="040B0A00000000000000" pitchFamily="50" charset="-128"/>
              </a:rPr>
              <a:t>10</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7" name="円/楕円 16"/>
          <p:cNvSpPr/>
          <p:nvPr/>
        </p:nvSpPr>
        <p:spPr>
          <a:xfrm>
            <a:off x="5369827" y="3132039"/>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latin typeface="HGS創英角ﾎﾟｯﾌﾟ体" panose="040B0A00000000000000" pitchFamily="50" charset="-128"/>
                <a:ea typeface="HGS創英角ﾎﾟｯﾌﾟ体" panose="040B0A00000000000000" pitchFamily="50" charset="-128"/>
              </a:rPr>
              <a:t>11</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
        <p:nvSpPr>
          <p:cNvPr id="18" name="円/楕円 17"/>
          <p:cNvSpPr/>
          <p:nvPr/>
        </p:nvSpPr>
        <p:spPr>
          <a:xfrm>
            <a:off x="9196760" y="3132039"/>
            <a:ext cx="648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HGS創英角ﾎﾟｯﾌﾟ体" panose="040B0A00000000000000" pitchFamily="50" charset="-128"/>
                <a:ea typeface="HGS創英角ﾎﾟｯﾌﾟ体" panose="040B0A00000000000000" pitchFamily="50" charset="-128"/>
              </a:rPr>
              <a:t>13</a:t>
            </a:r>
            <a:endParaRPr kumimoji="1" lang="ja-JP" altLang="en-US" sz="1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766754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80209" y="112619"/>
            <a:ext cx="11875640" cy="6063198"/>
          </a:xfrm>
          <a:prstGeom prst="rect">
            <a:avLst/>
          </a:prstGeom>
          <a:noFill/>
        </p:spPr>
        <p:txBody>
          <a:bodyPr wrap="square">
            <a:spAutoFit/>
          </a:bodyPr>
          <a:lstStyle/>
          <a:p>
            <a:pPr>
              <a:defRPr/>
            </a:pPr>
            <a:endParaRPr lang="en-US" altLang="ja-JP" sz="2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と部分</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の関係を</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学ぶこと</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神の啓示のゴールを学び受け入れること</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①「人類救済」ではなく</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「神の栄光」</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であること</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②神の約束</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計画</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は、必ず成就すること</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*イスラエルに対する計画</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*教会に対する計画</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*天使たちに対する計画</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③神は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いかにして</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計画を成就されるか</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*これについて学ぶことは、神の偉大さを認める作業</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④「神の栄光」とは、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神のご性質</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と関係したもの</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554937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52400" y="1398222"/>
            <a:ext cx="11887200" cy="3416320"/>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の啓示のゴールを知り</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それを</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受け入れたのなら！</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53839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04716" y="150125"/>
            <a:ext cx="11791666" cy="6523630"/>
          </a:xfrm>
          <a:prstGeom prst="rect">
            <a:avLst/>
          </a:prstGeom>
        </p:spPr>
      </p:pic>
    </p:spTree>
    <p:extLst>
      <p:ext uri="{BB962C8B-B14F-4D97-AF65-F5344CB8AC3E}">
        <p14:creationId xmlns:p14="http://schemas.microsoft.com/office/powerpoint/2010/main" val="3191246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3"/>
          <a:stretch>
            <a:fillRect/>
          </a:stretch>
        </p:blipFill>
        <p:spPr>
          <a:xfrm>
            <a:off x="-96252" y="-108722"/>
            <a:ext cx="12440446" cy="7135163"/>
          </a:xfrm>
          <a:prstGeom prst="rect">
            <a:avLst/>
          </a:prstGeom>
        </p:spPr>
      </p:pic>
      <p:sp>
        <p:nvSpPr>
          <p:cNvPr id="5" name="テキスト ボックス 4"/>
          <p:cNvSpPr txBox="1"/>
          <p:nvPr/>
        </p:nvSpPr>
        <p:spPr>
          <a:xfrm>
            <a:off x="-96253" y="126950"/>
            <a:ext cx="12440447" cy="3724096"/>
          </a:xfrm>
          <a:prstGeom prst="rect">
            <a:avLst/>
          </a:prstGeom>
          <a:noFill/>
        </p:spPr>
        <p:txBody>
          <a:bodyPr wrap="square">
            <a:spAutoFit/>
          </a:bodyPr>
          <a:lstStyle/>
          <a:p>
            <a:pPr algn="ctr">
              <a:defRPr/>
            </a:pPr>
            <a:r>
              <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『Rev22:21 </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a:t>
            </a: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イエスの恵み</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がすべて</a:t>
            </a: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の者と</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ともにあるように。アーメン。</a:t>
            </a:r>
            <a:r>
              <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lgn="ctr">
              <a:defRPr/>
            </a:pP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～そして</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聖書研究から日本の霊的覚醒が</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ありますように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7" y="6089268"/>
            <a:ext cx="2839453" cy="768732"/>
          </a:xfrm>
          <a:prstGeom prst="rect">
            <a:avLst/>
          </a:prstGeom>
        </p:spPr>
      </p:pic>
    </p:spTree>
    <p:extLst>
      <p:ext uri="{BB962C8B-B14F-4D97-AF65-F5344CB8AC3E}">
        <p14:creationId xmlns:p14="http://schemas.microsoft.com/office/powerpoint/2010/main" val="1120253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46304" y="199693"/>
            <a:ext cx="11887200" cy="5632311"/>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回講解　おわり</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次回の予定</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2017/6/</a:t>
            </a:r>
            <a:r>
              <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254173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253067" y="111715"/>
            <a:ext cx="9618133" cy="6681623"/>
          </a:xfrm>
          <a:prstGeom prst="rect">
            <a:avLst/>
          </a:prstGeom>
        </p:spPr>
      </p:pic>
      <p:sp>
        <p:nvSpPr>
          <p:cNvPr id="6" name="テキスト ボックス 5"/>
          <p:cNvSpPr txBox="1"/>
          <p:nvPr/>
        </p:nvSpPr>
        <p:spPr>
          <a:xfrm>
            <a:off x="3531113" y="1986839"/>
            <a:ext cx="5545155" cy="830997"/>
          </a:xfrm>
          <a:prstGeom prst="rect">
            <a:avLst/>
          </a:prstGeom>
          <a:solidFill>
            <a:schemeClr val="accent5">
              <a:alpha val="0"/>
            </a:schemeClr>
          </a:solidFill>
        </p:spPr>
        <p:txBody>
          <a:bodyPr wrap="square">
            <a:spAutoFit/>
          </a:bodyPr>
          <a:lstStyle/>
          <a:p>
            <a:pPr>
              <a:defRPr/>
            </a:pPr>
            <a:r>
              <a:rPr lang="en-US" altLang="ja-JP" sz="48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A3</a:t>
            </a:r>
            <a:r>
              <a:rPr lang="ja-JP" altLang="en-US" sz="48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版のお手元資料</a:t>
            </a:r>
            <a:endParaRPr lang="en-US" altLang="ja-JP" sz="48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405187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1865546"/>
            <a:ext cx="10281592" cy="2308324"/>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では学んだことを</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分かち合いましょう！</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340096" y="5193239"/>
            <a:ext cx="1477800" cy="1529471"/>
          </a:xfrm>
          <a:prstGeom prst="rect">
            <a:avLst/>
          </a:prstGeom>
        </p:spPr>
      </p:pic>
    </p:spTree>
    <p:extLst>
      <p:ext uri="{BB962C8B-B14F-4D97-AF65-F5344CB8AC3E}">
        <p14:creationId xmlns:p14="http://schemas.microsoft.com/office/powerpoint/2010/main" val="1319302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8</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1496262"/>
            <a:ext cx="12192000" cy="1200329"/>
          </a:xfrm>
          <a:prstGeom prst="rect">
            <a:avLst/>
          </a:prstGeom>
          <a:noFill/>
        </p:spPr>
        <p:txBody>
          <a:bodyPr wrap="square">
            <a:spAutoFit/>
          </a:bodyPr>
          <a:lstStyle/>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a:t>
            </a:r>
            <a:r>
              <a:rPr lang="ja-JP" altLang="en-US" sz="72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ここ</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からが本論！</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414595" y="3781774"/>
            <a:ext cx="7113240" cy="1200329"/>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820975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376982"/>
            <a:ext cx="12162017" cy="4801314"/>
          </a:xfrm>
          <a:prstGeom prst="rect">
            <a:avLst/>
          </a:prstGeom>
          <a:noFill/>
        </p:spPr>
        <p:txBody>
          <a:bodyPr wrap="square">
            <a:spAutoFit/>
          </a:bodyPr>
          <a:lstStyle/>
          <a:p>
            <a:pPr algn="ctr">
              <a:defRPr/>
            </a:pPr>
            <a:r>
              <a:rPr lang="ja-JP" altLang="en-US"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96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「まえがき」</a:t>
            </a:r>
            <a:endParaRPr lang="en-US" altLang="ja-JP"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すぐに起こるはずの事</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200154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6377</TotalTime>
  <Words>2869</Words>
  <Application>Microsoft Office PowerPoint</Application>
  <PresentationFormat>ワイド画面</PresentationFormat>
  <Paragraphs>607</Paragraphs>
  <Slides>70</Slides>
  <Notes>70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70</vt:i4>
      </vt:variant>
    </vt:vector>
  </HeadingPairs>
  <TitlesOfParts>
    <vt:vector size="80" baseType="lpstr">
      <vt:lpstr>HGS創英角ﾎﾟｯﾌﾟ体</vt:lpstr>
      <vt:lpstr>Meiryo UI</vt:lpstr>
      <vt:lpstr>ＭＳ Ｐゴシック</vt:lpstr>
      <vt:lpstr>ＭＳ Ｐゴシック 本文</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金森大悟</dc:creator>
  <cp:lastModifiedBy>金森大悟</cp:lastModifiedBy>
  <cp:revision>353</cp:revision>
  <dcterms:created xsi:type="dcterms:W3CDTF">2016-03-12T14:11:14Z</dcterms:created>
  <dcterms:modified xsi:type="dcterms:W3CDTF">2017-05-16T20:48:04Z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