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04" r:id="rId2"/>
    <p:sldId id="405" r:id="rId3"/>
    <p:sldId id="406" r:id="rId4"/>
    <p:sldId id="407" r:id="rId5"/>
    <p:sldId id="378" r:id="rId6"/>
    <p:sldId id="540" r:id="rId7"/>
    <p:sldId id="541" r:id="rId8"/>
    <p:sldId id="552" r:id="rId9"/>
    <p:sldId id="489" r:id="rId10"/>
    <p:sldId id="409" r:id="rId11"/>
    <p:sldId id="488" r:id="rId12"/>
    <p:sldId id="513" r:id="rId13"/>
    <p:sldId id="419" r:id="rId14"/>
    <p:sldId id="514" r:id="rId15"/>
    <p:sldId id="501" r:id="rId16"/>
    <p:sldId id="502" r:id="rId17"/>
    <p:sldId id="504" r:id="rId18"/>
    <p:sldId id="505" r:id="rId19"/>
    <p:sldId id="417" r:id="rId20"/>
    <p:sldId id="506" r:id="rId21"/>
    <p:sldId id="420" r:id="rId22"/>
    <p:sldId id="418" r:id="rId23"/>
    <p:sldId id="475" r:id="rId24"/>
    <p:sldId id="431" r:id="rId25"/>
    <p:sldId id="479" r:id="rId26"/>
    <p:sldId id="436" r:id="rId27"/>
    <p:sldId id="437" r:id="rId28"/>
    <p:sldId id="512" r:id="rId29"/>
    <p:sldId id="551" r:id="rId30"/>
    <p:sldId id="550" r:id="rId31"/>
    <p:sldId id="549" r:id="rId32"/>
    <p:sldId id="441" r:id="rId33"/>
    <p:sldId id="515" r:id="rId34"/>
    <p:sldId id="459" r:id="rId35"/>
    <p:sldId id="516" r:id="rId36"/>
    <p:sldId id="517" r:id="rId37"/>
    <p:sldId id="518" r:id="rId38"/>
    <p:sldId id="519" r:id="rId39"/>
    <p:sldId id="520" r:id="rId40"/>
    <p:sldId id="521" r:id="rId41"/>
    <p:sldId id="553" r:id="rId42"/>
    <p:sldId id="522" r:id="rId43"/>
    <p:sldId id="523" r:id="rId44"/>
    <p:sldId id="543" r:id="rId45"/>
    <p:sldId id="554" r:id="rId46"/>
    <p:sldId id="524" r:id="rId47"/>
    <p:sldId id="526" r:id="rId48"/>
    <p:sldId id="528" r:id="rId49"/>
    <p:sldId id="527" r:id="rId50"/>
    <p:sldId id="529" r:id="rId51"/>
    <p:sldId id="530" r:id="rId52"/>
    <p:sldId id="531" r:id="rId53"/>
    <p:sldId id="532" r:id="rId54"/>
    <p:sldId id="537" r:id="rId55"/>
    <p:sldId id="533" r:id="rId56"/>
    <p:sldId id="558" r:id="rId57"/>
    <p:sldId id="545" r:id="rId58"/>
    <p:sldId id="547" r:id="rId59"/>
    <p:sldId id="538" r:id="rId60"/>
    <p:sldId id="536" r:id="rId61"/>
    <p:sldId id="497" r:id="rId62"/>
    <p:sldId id="542" r:id="rId63"/>
    <p:sldId id="491" r:id="rId64"/>
    <p:sldId id="492" r:id="rId65"/>
    <p:sldId id="525" r:id="rId66"/>
    <p:sldId id="539" r:id="rId67"/>
    <p:sldId id="498" r:id="rId68"/>
    <p:sldId id="499" r:id="rId69"/>
    <p:sldId id="500" r:id="rId70"/>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777" autoAdjust="0"/>
  </p:normalViewPr>
  <p:slideViewPr>
    <p:cSldViewPr snapToGrid="0">
      <p:cViewPr varScale="1">
        <p:scale>
          <a:sx n="58" d="100"/>
          <a:sy n="58" d="100"/>
        </p:scale>
        <p:origin x="1014" y="7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2017/7/11</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発表所要時間：約</a:t>
            </a:r>
            <a:r>
              <a:rPr kumimoji="1" lang="en-US" altLang="ja-JP" b="1" u="sng" dirty="0" smtClean="0"/>
              <a:t>70</a:t>
            </a:r>
            <a:r>
              <a:rPr kumimoji="1" lang="ja-JP" altLang="en-US" b="1" u="sng" dirty="0" smtClean="0"/>
              <a:t>分</a:t>
            </a:r>
            <a:endParaRPr kumimoji="1" lang="en-US" altLang="ja-JP" b="1" u="sng" dirty="0" smtClean="0"/>
          </a:p>
          <a:p>
            <a:r>
              <a:rPr kumimoji="1" lang="ja-JP" altLang="en-US" b="1" dirty="0" smtClean="0"/>
              <a:t>内訳</a:t>
            </a:r>
            <a:endParaRPr kumimoji="1" lang="en-US" altLang="ja-JP" b="1" dirty="0" smtClean="0"/>
          </a:p>
          <a:p>
            <a:r>
              <a:rPr kumimoji="1" lang="ja-JP" altLang="en-US" b="1" dirty="0" smtClean="0"/>
              <a:t>イントロ：</a:t>
            </a:r>
            <a:r>
              <a:rPr kumimoji="1" lang="en-US" altLang="ja-JP" b="1" dirty="0" smtClean="0"/>
              <a:t>20</a:t>
            </a:r>
            <a:r>
              <a:rPr kumimoji="1" lang="ja-JP" altLang="en-US" b="1" dirty="0" smtClean="0"/>
              <a:t>分</a:t>
            </a:r>
            <a:endParaRPr kumimoji="1" lang="en-US" altLang="ja-JP" b="1" dirty="0" smtClean="0"/>
          </a:p>
          <a:p>
            <a:r>
              <a:rPr kumimoji="1" lang="ja-JP" altLang="en-US" b="1" dirty="0" smtClean="0"/>
              <a:t>本論：</a:t>
            </a:r>
            <a:r>
              <a:rPr kumimoji="1" lang="en-US" altLang="ja-JP" b="1" dirty="0" smtClean="0"/>
              <a:t>50</a:t>
            </a:r>
            <a:r>
              <a:rPr kumimoji="1" lang="ja-JP" altLang="en-US" b="1" dirty="0" smtClean="0"/>
              <a:t>分</a:t>
            </a:r>
            <a:r>
              <a:rPr kumimoji="1" lang="en-US" altLang="ja-JP" b="1" dirty="0" smtClean="0"/>
              <a:t>(</a:t>
            </a:r>
            <a:r>
              <a:rPr kumimoji="1" lang="ja-JP" altLang="en-US" b="1" dirty="0" smtClean="0"/>
              <a:t>結論</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3</a:t>
            </a:r>
            <a:r>
              <a:rPr kumimoji="1" lang="ja-JP" altLang="en-US" b="1" dirty="0" smtClean="0">
                <a:sym typeface="Wingdings" panose="05000000000000000000" pitchFamily="2" charset="2"/>
              </a:rPr>
              <a:t>分）</a:t>
            </a:r>
            <a:endParaRPr kumimoji="1" lang="en-US" altLang="ja-JP" b="1" dirty="0" smtClean="0">
              <a:sym typeface="Wingdings" panose="05000000000000000000" pitchFamily="2" charset="2"/>
            </a:endParaRPr>
          </a:p>
          <a:p>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103700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4650" y="336550"/>
            <a:ext cx="4116388" cy="2314575"/>
          </a:xfrm>
        </p:spPr>
      </p:sp>
      <p:sp>
        <p:nvSpPr>
          <p:cNvPr id="3" name="ノート プレースホルダー 2"/>
          <p:cNvSpPr>
            <a:spLocks noGrp="1"/>
          </p:cNvSpPr>
          <p:nvPr>
            <p:ph type="body" idx="1"/>
          </p:nvPr>
        </p:nvSpPr>
        <p:spPr/>
        <p:txBody>
          <a:bodyPr/>
          <a:lstStyle/>
          <a:p>
            <a:pPr lvl="0"/>
            <a:r>
              <a:rPr kumimoji="1" lang="ja-JP" altLang="ja-JP" sz="1200" b="1" u="sng" kern="1200" dirty="0" smtClean="0">
                <a:solidFill>
                  <a:schemeClr val="tx1"/>
                </a:solidFill>
                <a:effectLst/>
                <a:latin typeface="+mn-lt"/>
                <a:ea typeface="+mn-ea"/>
                <a:cs typeface="+mn-cs"/>
              </a:rPr>
              <a:t>終末論の全貌（全体構造）の再確認</a:t>
            </a:r>
          </a:p>
          <a:p>
            <a:r>
              <a:rPr kumimoji="1" lang="ja-JP" altLang="ja-JP" sz="1200" kern="1200" dirty="0" smtClean="0">
                <a:solidFill>
                  <a:schemeClr val="tx1"/>
                </a:solidFill>
                <a:effectLst/>
                <a:latin typeface="+mn-lt"/>
                <a:ea typeface="+mn-ea"/>
                <a:cs typeface="+mn-cs"/>
              </a:rPr>
              <a:t>～黙示録の中心テーマはキリストの再臨（</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章）～</a:t>
            </a:r>
          </a:p>
          <a:p>
            <a:r>
              <a:rPr kumimoji="1" lang="ja-JP" altLang="ja-JP" sz="1200" kern="1200" dirty="0" smtClean="0">
                <a:solidFill>
                  <a:schemeClr val="tx1"/>
                </a:solidFill>
                <a:effectLst/>
                <a:latin typeface="+mn-lt"/>
                <a:ea typeface="+mn-ea"/>
                <a:cs typeface="+mn-cs"/>
              </a:rPr>
              <a:t>➀ヨハネが見た事：</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章</a:t>
            </a:r>
          </a:p>
          <a:p>
            <a:r>
              <a:rPr kumimoji="1" lang="ja-JP" altLang="ja-JP" sz="1200" kern="1200" dirty="0" smtClean="0">
                <a:solidFill>
                  <a:schemeClr val="tx1"/>
                </a:solidFill>
                <a:effectLst/>
                <a:latin typeface="+mn-lt"/>
                <a:ea typeface="+mn-ea"/>
                <a:cs typeface="+mn-cs"/>
              </a:rPr>
              <a:t>➁今ある事：</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章</a:t>
            </a:r>
          </a:p>
          <a:p>
            <a:r>
              <a:rPr kumimoji="1" lang="ja-JP" altLang="ja-JP" sz="1200" kern="1200" dirty="0" smtClean="0">
                <a:solidFill>
                  <a:schemeClr val="tx1"/>
                </a:solidFill>
                <a:effectLst/>
                <a:latin typeface="+mn-lt"/>
                <a:ea typeface="+mn-ea"/>
                <a:cs typeface="+mn-cs"/>
              </a:rPr>
              <a:t>➂この後に起こる事：</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章</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再臨がクライマックス：</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章</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再臨までのプロセス：</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章</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神の栄光がゴール：</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章</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240143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kumimoji="1" lang="ja-JP" altLang="ja-JP" sz="1200" b="1" u="sng" kern="1200" dirty="0" smtClean="0">
                <a:solidFill>
                  <a:schemeClr val="tx1"/>
                </a:solidFill>
                <a:effectLst/>
                <a:latin typeface="+mn-lt"/>
                <a:ea typeface="+mn-ea"/>
                <a:cs typeface="+mn-cs"/>
              </a:rPr>
              <a:t>終末論の全貌（全体構造）の再確認</a:t>
            </a:r>
          </a:p>
          <a:p>
            <a:r>
              <a:rPr kumimoji="1" lang="ja-JP" altLang="ja-JP" sz="1200" kern="1200" dirty="0" smtClean="0">
                <a:solidFill>
                  <a:schemeClr val="tx1"/>
                </a:solidFill>
                <a:effectLst/>
                <a:latin typeface="+mn-lt"/>
                <a:ea typeface="+mn-ea"/>
                <a:cs typeface="+mn-cs"/>
              </a:rPr>
              <a:t>～黙示録の中心テーマはキリストの再臨（</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章）～</a:t>
            </a:r>
          </a:p>
          <a:p>
            <a:r>
              <a:rPr kumimoji="1" lang="ja-JP" altLang="ja-JP" sz="1200" kern="1200" dirty="0" smtClean="0">
                <a:solidFill>
                  <a:schemeClr val="tx1"/>
                </a:solidFill>
                <a:effectLst/>
                <a:latin typeface="+mn-lt"/>
                <a:ea typeface="+mn-ea"/>
                <a:cs typeface="+mn-cs"/>
              </a:rPr>
              <a:t>➀ヨハネが見た事：</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章</a:t>
            </a:r>
          </a:p>
          <a:p>
            <a:r>
              <a:rPr kumimoji="1" lang="ja-JP" altLang="ja-JP" sz="1200" kern="1200" dirty="0" smtClean="0">
                <a:solidFill>
                  <a:schemeClr val="tx1"/>
                </a:solidFill>
                <a:effectLst/>
                <a:latin typeface="+mn-lt"/>
                <a:ea typeface="+mn-ea"/>
                <a:cs typeface="+mn-cs"/>
              </a:rPr>
              <a:t>➁今ある事：</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章</a:t>
            </a:r>
          </a:p>
          <a:p>
            <a:r>
              <a:rPr kumimoji="1" lang="ja-JP" altLang="ja-JP" sz="1200" kern="1200" dirty="0" smtClean="0">
                <a:solidFill>
                  <a:schemeClr val="tx1"/>
                </a:solidFill>
                <a:effectLst/>
                <a:latin typeface="+mn-lt"/>
                <a:ea typeface="+mn-ea"/>
                <a:cs typeface="+mn-cs"/>
              </a:rPr>
              <a:t>➂この後に起こる事：</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章</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再臨がクライマックス：</a:t>
            </a:r>
            <a:r>
              <a:rPr kumimoji="1" lang="en-US" altLang="ja-JP" sz="1200" kern="1200" dirty="0" smtClean="0">
                <a:solidFill>
                  <a:schemeClr val="tx1"/>
                </a:solidFill>
                <a:effectLst/>
                <a:latin typeface="+mn-lt"/>
                <a:ea typeface="+mn-ea"/>
                <a:cs typeface="+mn-cs"/>
              </a:rPr>
              <a:t>19</a:t>
            </a:r>
            <a:r>
              <a:rPr kumimoji="1" lang="ja-JP" altLang="ja-JP" sz="1200" kern="1200" dirty="0" smtClean="0">
                <a:solidFill>
                  <a:schemeClr val="tx1"/>
                </a:solidFill>
                <a:effectLst/>
                <a:latin typeface="+mn-lt"/>
                <a:ea typeface="+mn-ea"/>
                <a:cs typeface="+mn-cs"/>
              </a:rPr>
              <a:t>章</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再臨までのプロセス：</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章</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神の栄光がゴール：</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章</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375735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417418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章の重要ポイント</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点</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➀ヨハネの黙示録というが実質的にはキリストの黙示です。</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②キリストが教会に宛てた最後のメッセージ</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です。</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　</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➀再臨とそのプロセスがテーマ</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kumimoji="1" lang="en-US" altLang="ja-JP" b="1" dirty="0" smtClean="0"/>
              <a:t>1:19</a:t>
            </a:r>
            <a:r>
              <a:rPr kumimoji="1" lang="ja-JP" altLang="en-US" b="1" dirty="0" smtClean="0"/>
              <a:t>「黙示録のアウトライン」</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284859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235741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382223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sng" kern="1200" dirty="0" smtClean="0">
                <a:solidFill>
                  <a:schemeClr val="tx1"/>
                </a:solidFill>
                <a:effectLst/>
                <a:latin typeface="+mn-lt"/>
                <a:ea typeface="+mn-ea"/>
                <a:cs typeface="+mn-cs"/>
              </a:rPr>
              <a:t>(1)7</a:t>
            </a:r>
            <a:r>
              <a:rPr kumimoji="1" lang="ja-JP" altLang="ja-JP" sz="1200" b="1" u="sng" kern="1200" dirty="0" err="1" smtClean="0">
                <a:solidFill>
                  <a:schemeClr val="tx1"/>
                </a:solidFill>
                <a:effectLst/>
                <a:latin typeface="+mn-lt"/>
                <a:ea typeface="+mn-ea"/>
                <a:cs typeface="+mn-cs"/>
              </a:rPr>
              <a:t>つの</a:t>
            </a:r>
            <a:r>
              <a:rPr kumimoji="1" lang="ja-JP" altLang="ja-JP" sz="1200" b="1" u="sng" kern="1200" dirty="0" smtClean="0">
                <a:solidFill>
                  <a:schemeClr val="tx1"/>
                </a:solidFill>
                <a:effectLst/>
                <a:latin typeface="+mn-lt"/>
                <a:ea typeface="+mn-ea"/>
                <a:cs typeface="+mn-cs"/>
              </a:rPr>
              <a:t>教会とは、ローマ時代の小アジアにあった実際の地域教会</a:t>
            </a:r>
          </a:p>
          <a:p>
            <a:r>
              <a:rPr kumimoji="1" lang="ja-JP" altLang="ja-JP" sz="1200" kern="1200" dirty="0" smtClean="0">
                <a:solidFill>
                  <a:schemeClr val="tx1"/>
                </a:solidFill>
                <a:effectLst/>
                <a:latin typeface="+mn-lt"/>
                <a:ea typeface="+mn-ea"/>
                <a:cs typeface="+mn-cs"/>
              </a:rPr>
              <a:t>　➀</a:t>
            </a:r>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教会には、地理的なつながりがある</a:t>
            </a:r>
          </a:p>
          <a:p>
            <a:r>
              <a:rPr kumimoji="1" lang="ja-JP" altLang="ja-JP" sz="1200" kern="1200" dirty="0" smtClean="0">
                <a:solidFill>
                  <a:schemeClr val="tx1"/>
                </a:solidFill>
                <a:effectLst/>
                <a:latin typeface="+mn-lt"/>
                <a:ea typeface="+mn-ea"/>
                <a:cs typeface="+mn-cs"/>
              </a:rPr>
              <a:t>　➁エペソから始まり、ラオデキヤで終わる北から南東への半月形の順</a:t>
            </a:r>
          </a:p>
          <a:p>
            <a:endParaRPr kumimoji="1" lang="ja-JP"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422911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sng" kern="1200" dirty="0" smtClean="0">
                <a:solidFill>
                  <a:schemeClr val="tx1"/>
                </a:solidFill>
                <a:effectLst/>
                <a:latin typeface="+mn-lt"/>
                <a:ea typeface="+mn-ea"/>
                <a:cs typeface="+mn-cs"/>
              </a:rPr>
              <a:t>(2)7</a:t>
            </a:r>
            <a:r>
              <a:rPr kumimoji="1" lang="ja-JP" altLang="ja-JP" sz="1200" b="1" u="sng" kern="1200" dirty="0" err="1" smtClean="0">
                <a:solidFill>
                  <a:schemeClr val="tx1"/>
                </a:solidFill>
                <a:effectLst/>
                <a:latin typeface="+mn-lt"/>
                <a:ea typeface="+mn-ea"/>
                <a:cs typeface="+mn-cs"/>
              </a:rPr>
              <a:t>つの</a:t>
            </a:r>
            <a:r>
              <a:rPr kumimoji="1" lang="ja-JP" altLang="ja-JP" sz="1200" b="1" u="sng" kern="1200" dirty="0" smtClean="0">
                <a:solidFill>
                  <a:schemeClr val="tx1"/>
                </a:solidFill>
                <a:effectLst/>
                <a:latin typeface="+mn-lt"/>
                <a:ea typeface="+mn-ea"/>
                <a:cs typeface="+mn-cs"/>
              </a:rPr>
              <a:t>教会とは</a:t>
            </a:r>
            <a:r>
              <a:rPr kumimoji="1" lang="en-US" altLang="ja-JP" sz="1200" b="1" u="sng" kern="1200" dirty="0" smtClean="0">
                <a:solidFill>
                  <a:schemeClr val="tx1"/>
                </a:solidFill>
                <a:effectLst/>
                <a:latin typeface="+mn-lt"/>
                <a:ea typeface="+mn-ea"/>
                <a:cs typeface="+mn-cs"/>
              </a:rPr>
              <a:t>7</a:t>
            </a:r>
            <a:r>
              <a:rPr kumimoji="1" lang="ja-JP" altLang="ja-JP" sz="1200" b="1" u="sng" kern="1200" dirty="0" err="1" smtClean="0">
                <a:solidFill>
                  <a:schemeClr val="tx1"/>
                </a:solidFill>
                <a:effectLst/>
                <a:latin typeface="+mn-lt"/>
                <a:ea typeface="+mn-ea"/>
                <a:cs typeface="+mn-cs"/>
              </a:rPr>
              <a:t>つの</a:t>
            </a:r>
            <a:r>
              <a:rPr kumimoji="1" lang="ja-JP" altLang="ja-JP" sz="1200" b="1" u="sng" kern="1200" dirty="0" smtClean="0">
                <a:solidFill>
                  <a:schemeClr val="tx1"/>
                </a:solidFill>
                <a:effectLst/>
                <a:latin typeface="+mn-lt"/>
                <a:ea typeface="+mn-ea"/>
                <a:cs typeface="+mn-cs"/>
              </a:rPr>
              <a:t>型</a:t>
            </a:r>
            <a:r>
              <a:rPr kumimoji="1" lang="en-US" altLang="ja-JP" sz="1200" b="1" u="sng" kern="1200" dirty="0" smtClean="0">
                <a:solidFill>
                  <a:schemeClr val="tx1"/>
                </a:solidFill>
                <a:effectLst/>
                <a:latin typeface="+mn-lt"/>
                <a:ea typeface="+mn-ea"/>
                <a:cs typeface="+mn-cs"/>
              </a:rPr>
              <a:t>(</a:t>
            </a:r>
            <a:r>
              <a:rPr kumimoji="1" lang="ja-JP" altLang="ja-JP" sz="1200" b="1" u="sng" kern="1200" dirty="0" smtClean="0">
                <a:solidFill>
                  <a:schemeClr val="tx1"/>
                </a:solidFill>
                <a:effectLst/>
                <a:latin typeface="+mn-lt"/>
                <a:ea typeface="+mn-ea"/>
                <a:cs typeface="+mn-cs"/>
              </a:rPr>
              <a:t>要素</a:t>
            </a:r>
            <a:r>
              <a:rPr kumimoji="1" lang="en-US" altLang="ja-JP" sz="1200" b="1" u="sng" kern="1200" dirty="0" smtClean="0">
                <a:solidFill>
                  <a:schemeClr val="tx1"/>
                </a:solidFill>
                <a:effectLst/>
                <a:latin typeface="+mn-lt"/>
                <a:ea typeface="+mn-ea"/>
                <a:cs typeface="+mn-cs"/>
              </a:rPr>
              <a:t>)</a:t>
            </a:r>
            <a:r>
              <a:rPr kumimoji="1" lang="ja-JP" altLang="ja-JP" sz="1200" b="1" u="sng" kern="1200" dirty="0" smtClean="0">
                <a:solidFill>
                  <a:schemeClr val="tx1"/>
                </a:solidFill>
                <a:effectLst/>
                <a:latin typeface="+mn-lt"/>
                <a:ea typeface="+mn-ea"/>
                <a:cs typeface="+mn-cs"/>
              </a:rPr>
              <a:t>である　※チャート参照</a:t>
            </a:r>
          </a:p>
          <a:p>
            <a:r>
              <a:rPr kumimoji="1" lang="ja-JP" altLang="ja-JP" sz="1200" kern="1200" dirty="0" smtClean="0">
                <a:solidFill>
                  <a:schemeClr val="tx1"/>
                </a:solidFill>
                <a:effectLst/>
                <a:latin typeface="+mn-lt"/>
                <a:ea typeface="+mn-ea"/>
                <a:cs typeface="+mn-cs"/>
              </a:rPr>
              <a:t>　➀紀元</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世紀に存在していた</a:t>
            </a:r>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教会は、今日の教会の</a:t>
            </a:r>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型</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どの時代でもこの</a:t>
            </a:r>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型</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要素）は存在していた</a:t>
            </a:r>
          </a:p>
          <a:p>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教会が抱えていた問題は、そのまま、今日の教会の問題である</a:t>
            </a:r>
          </a:p>
          <a:p>
            <a:r>
              <a:rPr kumimoji="1" lang="ja-JP" altLang="ja-JP" sz="1200" kern="1200" dirty="0" smtClean="0">
                <a:solidFill>
                  <a:schemeClr val="tx1"/>
                </a:solidFill>
                <a:effectLst/>
                <a:latin typeface="+mn-lt"/>
                <a:ea typeface="+mn-ea"/>
                <a:cs typeface="+mn-cs"/>
              </a:rPr>
              <a:t>➁各手紙の内容は、今の教会だけではなく、個人にも適用される</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賞賛と叱責は、教会宛て</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奨励と約束は、個人（信者）宛て</a:t>
            </a:r>
          </a:p>
          <a:p>
            <a:r>
              <a:rPr kumimoji="1" lang="ja-JP" altLang="ja-JP" sz="1200" kern="1200" dirty="0" smtClean="0">
                <a:solidFill>
                  <a:schemeClr val="tx1"/>
                </a:solidFill>
                <a:effectLst/>
                <a:latin typeface="+mn-lt"/>
                <a:ea typeface="+mn-ea"/>
                <a:cs typeface="+mn-cs"/>
              </a:rPr>
              <a:t>➂</a:t>
            </a:r>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教会への手紙を学んだ結果出て来る推論</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歴史的預言的解釈</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である。</a:t>
            </a: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110563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sng" kern="1200" dirty="0" smtClean="0">
                <a:solidFill>
                  <a:schemeClr val="tx1"/>
                </a:solidFill>
                <a:effectLst/>
                <a:latin typeface="+mn-lt"/>
                <a:ea typeface="+mn-ea"/>
                <a:cs typeface="+mn-cs"/>
              </a:rPr>
              <a:t>(3)7</a:t>
            </a:r>
            <a:r>
              <a:rPr kumimoji="1" lang="ja-JP" altLang="ja-JP" sz="1200" b="1" u="sng" kern="1200" dirty="0" err="1" smtClean="0">
                <a:solidFill>
                  <a:schemeClr val="tx1"/>
                </a:solidFill>
                <a:effectLst/>
                <a:latin typeface="+mn-lt"/>
                <a:ea typeface="+mn-ea"/>
                <a:cs typeface="+mn-cs"/>
              </a:rPr>
              <a:t>つの</a:t>
            </a:r>
            <a:r>
              <a:rPr kumimoji="1" lang="ja-JP" altLang="ja-JP" sz="1200" b="1" u="sng" kern="1200" dirty="0" smtClean="0">
                <a:solidFill>
                  <a:schemeClr val="tx1"/>
                </a:solidFill>
                <a:effectLst/>
                <a:latin typeface="+mn-lt"/>
                <a:ea typeface="+mn-ea"/>
                <a:cs typeface="+mn-cs"/>
              </a:rPr>
              <a:t>教会は、約</a:t>
            </a:r>
            <a:r>
              <a:rPr kumimoji="1" lang="en-US" altLang="ja-JP" sz="1200" b="1" u="sng" kern="1200" dirty="0" smtClean="0">
                <a:solidFill>
                  <a:schemeClr val="tx1"/>
                </a:solidFill>
                <a:effectLst/>
                <a:latin typeface="+mn-lt"/>
                <a:ea typeface="+mn-ea"/>
                <a:cs typeface="+mn-cs"/>
              </a:rPr>
              <a:t>1930</a:t>
            </a:r>
            <a:r>
              <a:rPr kumimoji="1" lang="ja-JP" altLang="ja-JP" sz="1200" b="1" u="sng" kern="1200" dirty="0" smtClean="0">
                <a:solidFill>
                  <a:schemeClr val="tx1"/>
                </a:solidFill>
                <a:effectLst/>
                <a:latin typeface="+mn-lt"/>
                <a:ea typeface="+mn-ea"/>
                <a:cs typeface="+mn-cs"/>
              </a:rPr>
              <a:t>年の教会時代の特徴を預言的に表している　※チャート参照</a:t>
            </a:r>
          </a:p>
          <a:p>
            <a:r>
              <a:rPr kumimoji="1" lang="ja-JP" altLang="ja-JP" sz="1200" kern="1200" dirty="0" smtClean="0">
                <a:solidFill>
                  <a:schemeClr val="tx1"/>
                </a:solidFill>
                <a:effectLst/>
                <a:latin typeface="+mn-lt"/>
                <a:ea typeface="+mn-ea"/>
                <a:cs typeface="+mn-cs"/>
              </a:rPr>
              <a:t>➀教会時代の流れの順番に、その特徴を持った教会が紹介されている</a:t>
            </a:r>
          </a:p>
          <a:p>
            <a:r>
              <a:rPr kumimoji="1" lang="ja-JP" altLang="ja-JP" sz="1200" kern="1200" dirty="0" smtClean="0">
                <a:solidFill>
                  <a:schemeClr val="tx1"/>
                </a:solidFill>
                <a:effectLst/>
                <a:latin typeface="+mn-lt"/>
                <a:ea typeface="+mn-ea"/>
                <a:cs typeface="+mn-cs"/>
              </a:rPr>
              <a:t>➁各教会の名前も重要な意味を持つ</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褒め言葉しかない教会</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つ　◎</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褒め言葉と叱責は</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　○</a:t>
            </a:r>
          </a:p>
          <a:p>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叱責しかないのは</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➂これも</a:t>
            </a:r>
            <a:r>
              <a:rPr kumimoji="1" lang="en-US" altLang="ja-JP" sz="1200" kern="1200" dirty="0" smtClean="0">
                <a:solidFill>
                  <a:schemeClr val="tx1"/>
                </a:solidFill>
                <a:effectLst/>
                <a:latin typeface="+mn-lt"/>
                <a:ea typeface="+mn-ea"/>
                <a:cs typeface="+mn-cs"/>
              </a:rPr>
              <a:t>7</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教会への手紙を学んだ結果出て来る推論（歴史的預言的解釈）</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1881082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Clay</a:t>
            </a:r>
            <a:r>
              <a:rPr kumimoji="1" lang="ja-JP" altLang="en-US" b="1" u="sng" dirty="0" smtClean="0"/>
              <a:t>聖書解説コレクションの</a:t>
            </a:r>
            <a:r>
              <a:rPr kumimoji="1" lang="en-US" altLang="ja-JP" b="1" u="sng" dirty="0" smtClean="0"/>
              <a:t>2</a:t>
            </a:r>
            <a:r>
              <a:rPr kumimoji="1" lang="ja-JP" altLang="en-US" b="1" u="sng" dirty="0" smtClean="0"/>
              <a:t>～</a:t>
            </a:r>
            <a:r>
              <a:rPr kumimoji="1" lang="en-US" altLang="ja-JP" b="1" u="sng" dirty="0" smtClean="0"/>
              <a:t>3</a:t>
            </a:r>
            <a:r>
              <a:rPr kumimoji="1" lang="ja-JP" altLang="en-US" b="1" u="sng" dirty="0" smtClean="0"/>
              <a:t>回分の情報量を取扱います。</a:t>
            </a:r>
            <a:endParaRPr kumimoji="1" lang="en-US" altLang="ja-JP" b="1" u="sng" dirty="0" smtClean="0"/>
          </a:p>
          <a:p>
            <a:r>
              <a:rPr kumimoji="1" lang="ja-JP" altLang="en-US" dirty="0" smtClean="0"/>
              <a:t>➀理解度を促進するために可視化資料を用います。</a:t>
            </a:r>
            <a:endParaRPr kumimoji="1" lang="en-US" altLang="ja-JP" dirty="0" smtClean="0"/>
          </a:p>
          <a:p>
            <a:r>
              <a:rPr kumimoji="1" lang="ja-JP" altLang="en-US" dirty="0" smtClean="0"/>
              <a:t>②テーマ毎の適用項目を分かち合います。</a:t>
            </a:r>
            <a:endParaRPr kumimoji="1" lang="en-US" altLang="ja-JP" dirty="0" smtClean="0"/>
          </a:p>
          <a:p>
            <a:r>
              <a:rPr kumimoji="1" lang="ja-JP" altLang="en-US" dirty="0" smtClean="0"/>
              <a:t>③聖書的な世界観、歴史観と黙示録の全体構造の理解につとめます。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272420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2146026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3742472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3366137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550286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■発表所要時間　</a:t>
            </a:r>
            <a:r>
              <a:rPr kumimoji="1" lang="en-US" altLang="ja-JP" b="1" u="sng" dirty="0" smtClean="0"/>
              <a:t>9</a:t>
            </a:r>
            <a:r>
              <a:rPr kumimoji="1" lang="ja-JP" altLang="en-US" b="1" u="sng" dirty="0" smtClean="0"/>
              <a:t>～</a:t>
            </a:r>
            <a:r>
              <a:rPr kumimoji="1" lang="en-US" altLang="ja-JP" b="1" u="sng" dirty="0" smtClean="0"/>
              <a:t>10</a:t>
            </a:r>
            <a:r>
              <a:rPr kumimoji="1" lang="ja-JP" altLang="en-US" b="1" u="sng" dirty="0" smtClean="0"/>
              <a:t>分</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⑴では五ヶ所目の教会の型と、五つ目の教会の時代を学びましょう。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2298856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288251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2801578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138597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285166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570157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266043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3652379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テーマ</a:t>
            </a:r>
            <a:r>
              <a:rPr kumimoji="1" lang="en-US" altLang="ja-JP" b="1" u="sng" dirty="0" smtClean="0"/>
              <a:t>63</a:t>
            </a:r>
            <a:r>
              <a:rPr kumimoji="1" lang="ja-JP" altLang="en-US" b="1" u="sng" dirty="0" smtClean="0"/>
              <a:t>で学びます。</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362112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1870082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1978813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165605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■まずはこれ！</a:t>
            </a:r>
            <a:endParaRPr kumimoji="1" lang="en-US" altLang="ja-JP" b="1" u="sng" dirty="0" smtClean="0"/>
          </a:p>
          <a:p>
            <a:r>
              <a:rPr kumimoji="1" lang="ja-JP" altLang="en-US" dirty="0" smtClean="0"/>
              <a:t>⑴正統教理を正しく学ぶことから生まれる愛ある実践。</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2168040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■次に、背教の時代、終わりの時代の教会の病理現象から脱却する</a:t>
            </a:r>
            <a:r>
              <a:rPr kumimoji="1" lang="en-US" altLang="ja-JP" b="1" u="sng" dirty="0" smtClean="0"/>
              <a:t>5</a:t>
            </a:r>
            <a:r>
              <a:rPr kumimoji="1" lang="ja-JP" altLang="en-US" b="1" u="sng" dirty="0" err="1" smtClean="0"/>
              <a:t>つの</a:t>
            </a:r>
            <a:r>
              <a:rPr kumimoji="1" lang="ja-JP" altLang="en-US" b="1" u="sng" dirty="0" smtClean="0"/>
              <a:t>キー</a:t>
            </a:r>
            <a:endParaRPr kumimoji="1" lang="en-US" altLang="ja-JP" b="1" u="sng" dirty="0" smtClean="0"/>
          </a:p>
          <a:p>
            <a:r>
              <a:rPr kumimoji="1" lang="ja-JP" altLang="en-US" b="0" u="none" dirty="0" smtClean="0"/>
              <a:t>⑴❸すべてはヘブル的な聖書理解からはじまる</a:t>
            </a:r>
            <a:endParaRPr kumimoji="1" lang="en-US" altLang="ja-JP" b="0" u="none" dirty="0" smtClean="0"/>
          </a:p>
          <a:p>
            <a:r>
              <a:rPr kumimoji="1" lang="ja-JP" altLang="en-US" b="0" u="none" dirty="0" smtClean="0"/>
              <a:t>⑵❹→❺→➊→❷</a:t>
            </a:r>
            <a:r>
              <a:rPr kumimoji="1" lang="ja-JP" altLang="en-US" b="0" u="none" dirty="0" err="1" smtClean="0"/>
              <a:t>へと</a:t>
            </a:r>
            <a:r>
              <a:rPr kumimoji="1" lang="ja-JP" altLang="en-US" b="0" u="none" dirty="0" smtClean="0"/>
              <a:t>自然に移行し、最後に自給伝道・自首運営に到達する流れ</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4054509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■結果として、霊的に覚醒した信徒が、「自立と共生」をもとに万人祭司としてご奉仕する時代になる。</a:t>
            </a:r>
            <a:endParaRPr kumimoji="1" lang="en-US" altLang="ja-JP" b="1" u="sng" dirty="0" smtClean="0"/>
          </a:p>
          <a:p>
            <a:r>
              <a:rPr kumimoji="1" lang="ja-JP" altLang="en-US" b="0" u="none" dirty="0" smtClean="0"/>
              <a:t>⑴御言葉を正しく理解し、神と直結した個人が、賜物を持ち合って教会を形成する時代。</a:t>
            </a:r>
            <a:endParaRPr kumimoji="1" lang="en-US" altLang="ja-JP" b="0" u="none" dirty="0" smtClean="0"/>
          </a:p>
          <a:p>
            <a:r>
              <a:rPr kumimoji="1" lang="ja-JP" altLang="en-US" b="0" u="none" dirty="0" smtClean="0"/>
              <a:t>⑵聖書的な地域教会の建て上げが、普遍的教会の建て上げに直結する働きを展開したい。</a:t>
            </a:r>
            <a:endParaRPr kumimoji="1" lang="en-US" altLang="ja-JP" b="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⑶聖書的な教会を、御言葉によってシンプルに建て上げる時代が来ている。</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1370658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■発表所要時間　</a:t>
            </a:r>
            <a:r>
              <a:rPr kumimoji="1" lang="en-US" altLang="ja-JP" b="1" u="sng" dirty="0" smtClean="0"/>
              <a:t>9</a:t>
            </a:r>
            <a:r>
              <a:rPr kumimoji="1" lang="ja-JP" altLang="en-US" b="1" u="sng" dirty="0" smtClean="0"/>
              <a:t>～</a:t>
            </a:r>
            <a:r>
              <a:rPr kumimoji="1" lang="en-US" altLang="ja-JP" b="1" u="sng" dirty="0" smtClean="0"/>
              <a:t>10</a:t>
            </a:r>
            <a:r>
              <a:rPr kumimoji="1" lang="ja-JP" altLang="en-US" b="1" u="sng" dirty="0" smtClean="0"/>
              <a:t>分</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⑴では六ヶ所目の教会の型と、六つ目の教会の時代を学びましょう。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752811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4113840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11983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4136375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1258206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3809149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1103284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1588449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いつか倒れる地上の柱と永遠に生き続ける聖徒を比較している文脈</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3955831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t>千年王国において共同相続人となり、共同統治に与る約束</a:t>
            </a:r>
            <a:endParaRPr kumimoji="1" lang="en-US" altLang="ja-JP" b="0" u="none" dirty="0" smtClean="0"/>
          </a:p>
          <a:p>
            <a:r>
              <a:rPr kumimoji="1" lang="ja-JP" altLang="en-US" b="0" u="none" dirty="0" smtClean="0"/>
              <a:t>諸国民の民を治める権威に与る約束</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1665347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41014796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■ノアの洪水前の時代を思わせるラオデキヤの時代</a:t>
            </a:r>
            <a:endParaRPr kumimoji="1" lang="en-US" altLang="ja-JP" b="1" u="sng" dirty="0" smtClean="0"/>
          </a:p>
          <a:p>
            <a:r>
              <a:rPr kumimoji="1" lang="ja-JP" altLang="en-US" b="0" u="none" dirty="0" smtClean="0"/>
              <a:t>⑴突然、携挙は起こり、裁きの時はくる。</a:t>
            </a:r>
            <a:endParaRPr kumimoji="1" lang="en-US" altLang="ja-JP" b="0" u="none" dirty="0" smtClean="0"/>
          </a:p>
          <a:p>
            <a:r>
              <a:rPr kumimoji="1" lang="ja-JP" altLang="en-US" b="0" u="none" dirty="0" smtClean="0"/>
              <a:t>⑵そして残る人々は、大患難時代（裁き）に突入する。</a:t>
            </a:r>
            <a:endParaRPr kumimoji="1" lang="en-US" altLang="ja-JP" b="0" u="none" dirty="0" smtClean="0"/>
          </a:p>
          <a:p>
            <a:r>
              <a:rPr kumimoji="1" lang="ja-JP" altLang="en-US" b="0" u="none" dirty="0" smtClean="0"/>
              <a:t>⑶しかしノアの時代と大きく異なる点は、大患難時代における恵みの要素</a:t>
            </a:r>
            <a:endParaRPr kumimoji="1" lang="en-US" altLang="ja-JP" b="0" u="none" dirty="0" smtClean="0"/>
          </a:p>
          <a:p>
            <a:r>
              <a:rPr kumimoji="1" lang="ja-JP" altLang="en-US" b="0" u="none" dirty="0" smtClean="0"/>
              <a:t>　①世界大のリバイバルが起こり、多くの者が救われる点。</a:t>
            </a:r>
            <a:endParaRPr kumimoji="1" lang="en-US" altLang="ja-JP" b="0" u="none" dirty="0" smtClean="0"/>
          </a:p>
          <a:p>
            <a:r>
              <a:rPr kumimoji="1" lang="ja-JP" altLang="en-US" b="0" u="none" dirty="0" smtClean="0"/>
              <a:t>　➁ノアの洪水では、わずかな者しか恵みにあずからなかった。</a:t>
            </a:r>
            <a:endParaRPr kumimoji="1" lang="en-US" altLang="ja-JP" b="0" u="none" dirty="0" smtClean="0"/>
          </a:p>
          <a:p>
            <a:r>
              <a:rPr kumimoji="1" lang="ja-JP" altLang="en-US" b="0" u="none" dirty="0" smtClean="0"/>
              <a:t>　➂その時の種まきがいまはじまっていると感じる。</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437847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異邦人を通してユダヤ人にねたみを引き起こさせ</a:t>
            </a:r>
            <a:endParaRPr kumimoji="1" lang="en-US" altLang="ja-JP" dirty="0" smtClean="0"/>
          </a:p>
          <a:p>
            <a:r>
              <a:rPr kumimoji="1" lang="ja-JP" altLang="en-US" dirty="0" smtClean="0"/>
              <a:t>多くのユダヤ人をメシアであるイエスの救いに導くこと</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735773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a:t>
            </a:r>
            <a:r>
              <a:rPr kumimoji="1" lang="en-US" altLang="ja-JP" b="1" u="sng" dirty="0" smtClean="0"/>
              <a:t>KBF</a:t>
            </a:r>
            <a:r>
              <a:rPr kumimoji="1" lang="ja-JP" altLang="en-US" b="1" u="sng" dirty="0" smtClean="0"/>
              <a:t>としても忠実に、永続的に取り組む</a:t>
            </a:r>
            <a:endParaRPr kumimoji="1" lang="en-US" altLang="ja-JP" b="1" u="sng" dirty="0" smtClean="0"/>
          </a:p>
          <a:p>
            <a:r>
              <a:rPr kumimoji="1" lang="ja-JP" altLang="en-US" u="none" dirty="0" smtClean="0"/>
              <a:t>⑴特に神戸は、開港</a:t>
            </a:r>
            <a:r>
              <a:rPr kumimoji="1" lang="en-US" altLang="ja-JP" u="none" dirty="0" smtClean="0"/>
              <a:t>150</a:t>
            </a:r>
            <a:r>
              <a:rPr kumimoji="1" lang="ja-JP" altLang="en-US" u="none" dirty="0" smtClean="0"/>
              <a:t>年の時でもあります。</a:t>
            </a:r>
            <a:endParaRPr kumimoji="1" lang="en-US" altLang="ja-JP" u="none" dirty="0" smtClean="0"/>
          </a:p>
          <a:p>
            <a:r>
              <a:rPr kumimoji="1" lang="ja-JP" altLang="en-US" u="none" dirty="0" smtClean="0"/>
              <a:t>⑵「ミナト神戸」はユダヤ難民をはじめ、困窮した外国人に快く手を差し伸べた風土</a:t>
            </a:r>
            <a:endParaRPr kumimoji="1" lang="en-US" altLang="ja-JP" u="none" dirty="0" smtClean="0"/>
          </a:p>
          <a:p>
            <a:r>
              <a:rPr kumimoji="1" lang="ja-JP" altLang="en-US" u="none" dirty="0" smtClean="0"/>
              <a:t>　➀</a:t>
            </a:r>
            <a:r>
              <a:rPr kumimoji="1" lang="en-US" altLang="ja-JP" u="none" dirty="0" smtClean="0"/>
              <a:t>1940</a:t>
            </a:r>
            <a:r>
              <a:rPr kumimoji="1" lang="ja-JP" altLang="en-US" u="none" dirty="0" smtClean="0"/>
              <a:t>～</a:t>
            </a:r>
            <a:r>
              <a:rPr kumimoji="1" lang="en-US" altLang="ja-JP" u="none" dirty="0" smtClean="0"/>
              <a:t>14941</a:t>
            </a:r>
            <a:r>
              <a:rPr kumimoji="1" lang="ja-JP" altLang="en-US" u="none" dirty="0" smtClean="0"/>
              <a:t>年に</a:t>
            </a:r>
            <a:r>
              <a:rPr kumimoji="1" lang="en-US" altLang="ja-JP" u="none" dirty="0" smtClean="0"/>
              <a:t>5,000</a:t>
            </a:r>
            <a:r>
              <a:rPr kumimoji="1" lang="ja-JP" altLang="en-US" u="none" dirty="0" smtClean="0"/>
              <a:t>～</a:t>
            </a:r>
            <a:r>
              <a:rPr kumimoji="1" lang="en-US" altLang="ja-JP" u="none" dirty="0" smtClean="0"/>
              <a:t>6,000</a:t>
            </a:r>
            <a:r>
              <a:rPr kumimoji="1" lang="ja-JP" altLang="en-US" u="none" dirty="0" smtClean="0"/>
              <a:t>人のユダヤ人が滞在した地</a:t>
            </a:r>
            <a:endParaRPr kumimoji="1" lang="en-US" altLang="ja-JP" u="none" dirty="0" smtClean="0"/>
          </a:p>
          <a:p>
            <a:r>
              <a:rPr kumimoji="1" lang="ja-JP" altLang="en-US" u="none" dirty="0" smtClean="0"/>
              <a:t>　➁杉原ビザ</a:t>
            </a:r>
            <a:r>
              <a:rPr kumimoji="1" lang="en-US" altLang="ja-JP" u="none" dirty="0" smtClean="0"/>
              <a:t>(</a:t>
            </a:r>
            <a:r>
              <a:rPr kumimoji="1" lang="ja-JP" altLang="en-US" u="none" dirty="0" smtClean="0"/>
              <a:t>命のビザ</a:t>
            </a:r>
            <a:r>
              <a:rPr kumimoji="1" lang="en-US" altLang="ja-JP" u="none" dirty="0" smtClean="0"/>
              <a:t>)</a:t>
            </a:r>
            <a:r>
              <a:rPr kumimoji="1" lang="ja-JP" altLang="en-US" u="none" dirty="0" smtClean="0"/>
              <a:t>により救われたユダヤ人が滞在した地</a:t>
            </a:r>
            <a:endParaRPr kumimoji="1" lang="en-US" altLang="ja-JP" u="none" dirty="0" smtClean="0"/>
          </a:p>
          <a:p>
            <a:r>
              <a:rPr kumimoji="1" lang="ja-JP" altLang="en-US" u="none" dirty="0" smtClean="0"/>
              <a:t>　➂命のビザが繋がれた</a:t>
            </a:r>
            <a:r>
              <a:rPr kumimoji="1" lang="en-US" altLang="ja-JP" u="none" dirty="0" smtClean="0"/>
              <a:t>(</a:t>
            </a:r>
            <a:r>
              <a:rPr kumimoji="1" lang="ja-JP" altLang="en-US" u="none" dirty="0" smtClean="0"/>
              <a:t>延長申請を可能にした</a:t>
            </a:r>
            <a:r>
              <a:rPr kumimoji="1" lang="en-US" altLang="ja-JP" u="none" dirty="0" smtClean="0"/>
              <a:t>)</a:t>
            </a:r>
            <a:r>
              <a:rPr kumimoji="1" lang="ja-JP" altLang="en-US" u="none" dirty="0" smtClean="0"/>
              <a:t>地</a:t>
            </a:r>
            <a:endParaRPr kumimoji="1" lang="en-US" altLang="ja-JP" u="none" dirty="0" smtClean="0"/>
          </a:p>
          <a:p>
            <a:r>
              <a:rPr kumimoji="1" lang="ja-JP" altLang="en-US" u="none" dirty="0" smtClean="0"/>
              <a:t>⑶その素敵な風土や文化を</a:t>
            </a:r>
            <a:r>
              <a:rPr kumimoji="1" lang="en-US" altLang="ja-JP" u="none" dirty="0" smtClean="0"/>
              <a:t>Bible Forum in KOBE</a:t>
            </a:r>
            <a:r>
              <a:rPr kumimoji="1" lang="ja-JP" altLang="en-US" u="none" dirty="0" smtClean="0"/>
              <a:t>として継承したい。</a:t>
            </a:r>
            <a:endParaRPr kumimoji="1" lang="en-US" altLang="ja-JP" u="none" dirty="0" smtClean="0"/>
          </a:p>
          <a:p>
            <a:r>
              <a:rPr kumimoji="1" lang="ja-JP" altLang="en-US" u="none" dirty="0" smtClean="0"/>
              <a:t>　➀純粋な福音と全体回復した正統教理を通して手を差し伸べていきたい。</a:t>
            </a:r>
            <a:endParaRPr kumimoji="1" lang="en-US" altLang="ja-JP" u="none" dirty="0" smtClean="0"/>
          </a:p>
          <a:p>
            <a:r>
              <a:rPr kumimoji="1" lang="ja-JP" altLang="en-US" u="none" dirty="0" smtClean="0"/>
              <a:t>　➁置かれた地において、反ユダヤ主義的な土壌や神学を醸成させない働きを展開したい。</a:t>
            </a:r>
            <a:endParaRPr kumimoji="1" lang="en-US" altLang="ja-JP"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64091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1629447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■発表所要時間　</a:t>
            </a:r>
            <a:r>
              <a:rPr kumimoji="1" lang="en-US" altLang="ja-JP" b="1" u="sng" dirty="0" smtClean="0"/>
              <a:t>9</a:t>
            </a:r>
            <a:r>
              <a:rPr kumimoji="1" lang="ja-JP" altLang="en-US" b="1" u="sng" dirty="0" smtClean="0"/>
              <a:t>～</a:t>
            </a:r>
            <a:r>
              <a:rPr kumimoji="1" lang="en-US" altLang="ja-JP" b="1" u="sng" dirty="0" smtClean="0"/>
              <a:t>10</a:t>
            </a:r>
            <a:r>
              <a:rPr kumimoji="1" lang="ja-JP" altLang="en-US" b="1" u="sng" dirty="0" smtClean="0"/>
              <a:t>分</a:t>
            </a:r>
            <a:endParaRPr kumimoji="1" lang="en-US" altLang="ja-JP"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u="none" dirty="0" smtClean="0"/>
              <a:t>⑴ではラスト七ヶ所目の教会の型と、七つ目の教会の時代を学びましょう。</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412374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1050524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1532326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2319824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981855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1321641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千年王国における共同相続と共同統治の約束</a:t>
            </a:r>
            <a:endParaRPr kumimoji="1" lang="en-US" altLang="ja-JP" b="1" u="sng" dirty="0" smtClean="0"/>
          </a:p>
          <a:p>
            <a:r>
              <a:rPr kumimoji="1" lang="ja-JP" altLang="en-US" dirty="0" smtClean="0"/>
              <a:t>テアテラ、フィラデルフィア、ラオデキヤと</a:t>
            </a:r>
            <a:r>
              <a:rPr kumimoji="1" lang="en-US" altLang="ja-JP" dirty="0" smtClean="0"/>
              <a:t>3</a:t>
            </a:r>
            <a:r>
              <a:rPr kumimoji="1" lang="ja-JP" altLang="en-US" dirty="0" smtClean="0"/>
              <a:t>度も同じ約束が出て来る。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3100164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57</a:t>
            </a:fld>
            <a:endParaRPr lang="en-US" altLang="ja-JP" dirty="0"/>
          </a:p>
        </p:txBody>
      </p:sp>
    </p:spTree>
    <p:extLst>
      <p:ext uri="{BB962C8B-B14F-4D97-AF65-F5344CB8AC3E}">
        <p14:creationId xmlns:p14="http://schemas.microsoft.com/office/powerpoint/2010/main" val="23559025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黙示録の目次箇所で示すと、赤色アンダーライン箇所、</a:t>
            </a:r>
            <a:r>
              <a:rPr kumimoji="1" lang="en-US" altLang="ja-JP" b="1" u="sng" dirty="0" smtClean="0"/>
              <a:t>20</a:t>
            </a:r>
            <a:r>
              <a:rPr kumimoji="1" lang="ja-JP" altLang="en-US" b="1" u="sng" dirty="0" smtClean="0"/>
              <a:t>章となります。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r>
              <a:rPr kumimoji="1" lang="ja-JP" altLang="en-US" b="0" u="none" dirty="0" smtClean="0"/>
              <a:t>目次で見ると現代とメシア的王国での共同統治期間の隔たりがわかりにくいですが</a:t>
            </a:r>
            <a:endParaRPr kumimoji="1" lang="en-US" altLang="ja-JP" b="0" u="none" dirty="0" smtClean="0"/>
          </a:p>
          <a:p>
            <a:r>
              <a:rPr kumimoji="1" lang="ja-JP" altLang="en-US" b="0" u="none" dirty="0" smtClean="0"/>
              <a:t>携挙が今すぐ起こり、大患難時代に突入したとするとほんの</a:t>
            </a:r>
            <a:r>
              <a:rPr kumimoji="1" lang="en-US" altLang="ja-JP" b="0" u="none" dirty="0" smtClean="0"/>
              <a:t>7</a:t>
            </a:r>
            <a:r>
              <a:rPr kumimoji="1" lang="ja-JP" altLang="en-US" b="0" u="none" dirty="0" smtClean="0"/>
              <a:t>年程度後に成就している。</a:t>
            </a:r>
            <a:endParaRPr kumimoji="1" lang="en-US" altLang="ja-JP" b="0"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58</a:t>
            </a:fld>
            <a:endParaRPr lang="en-US" altLang="ja-JP" dirty="0"/>
          </a:p>
        </p:txBody>
      </p:sp>
    </p:spTree>
    <p:extLst>
      <p:ext uri="{BB962C8B-B14F-4D97-AF65-F5344CB8AC3E}">
        <p14:creationId xmlns:p14="http://schemas.microsoft.com/office/powerpoint/2010/main" val="13887402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59</a:t>
            </a:fld>
            <a:endParaRPr lang="en-US" altLang="ja-JP" dirty="0"/>
          </a:p>
        </p:txBody>
      </p:sp>
    </p:spTree>
    <p:extLst>
      <p:ext uri="{BB962C8B-B14F-4D97-AF65-F5344CB8AC3E}">
        <p14:creationId xmlns:p14="http://schemas.microsoft.com/office/powerpoint/2010/main" val="323263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■聖書全体あるいは黙示録を解釈する上での大前提となる　</a:t>
            </a:r>
            <a:r>
              <a:rPr kumimoji="1" lang="en-US" altLang="ja-JP" b="1" u="sng" dirty="0" smtClean="0"/>
              <a:t>30</a:t>
            </a:r>
            <a:r>
              <a:rPr kumimoji="1" lang="ja-JP" altLang="en-US" b="1" u="sng" dirty="0" smtClean="0"/>
              <a:t>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40383400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60</a:t>
            </a:fld>
            <a:endParaRPr lang="en-US" altLang="ja-JP" dirty="0"/>
          </a:p>
        </p:txBody>
      </p:sp>
    </p:spTree>
    <p:extLst>
      <p:ext uri="{BB962C8B-B14F-4D97-AF65-F5344CB8AC3E}">
        <p14:creationId xmlns:p14="http://schemas.microsoft.com/office/powerpoint/2010/main" val="39560542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結論：発表所要時間：約</a:t>
            </a:r>
            <a:r>
              <a:rPr kumimoji="1" lang="en-US" altLang="ja-JP" b="1" u="sng" dirty="0" smtClean="0"/>
              <a:t>4</a:t>
            </a:r>
            <a:r>
              <a:rPr kumimoji="1" lang="ja-JP" altLang="en-US" b="1" u="sng" dirty="0" smtClean="0"/>
              <a:t>分</a:t>
            </a:r>
            <a:endParaRPr kumimoji="1" lang="en-US" altLang="ja-JP" b="1"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61</a:t>
            </a:fld>
            <a:endParaRPr lang="en-US" altLang="ja-JP" dirty="0"/>
          </a:p>
        </p:txBody>
      </p:sp>
    </p:spTree>
    <p:extLst>
      <p:ext uri="{BB962C8B-B14F-4D97-AF65-F5344CB8AC3E}">
        <p14:creationId xmlns:p14="http://schemas.microsoft.com/office/powerpoint/2010/main" val="4238256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u="sng"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62</a:t>
            </a:fld>
            <a:endParaRPr lang="en-US" altLang="ja-JP" dirty="0"/>
          </a:p>
        </p:txBody>
      </p:sp>
    </p:spTree>
    <p:extLst>
      <p:ext uri="{BB962C8B-B14F-4D97-AF65-F5344CB8AC3E}">
        <p14:creationId xmlns:p14="http://schemas.microsoft.com/office/powerpoint/2010/main" val="30700574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■改めて心に迎え入れる</a:t>
            </a:r>
            <a:endParaRPr kumimoji="1" lang="en-US" altLang="ja-JP" b="1" u="sng" dirty="0" smtClean="0"/>
          </a:p>
          <a:p>
            <a:r>
              <a:rPr kumimoji="1" lang="ja-JP" altLang="en-US" dirty="0" smtClean="0"/>
              <a:t>⑴主イエス・キリストと聖霊の招きに応答するだけで良い。</a:t>
            </a:r>
            <a:endParaRPr kumimoji="1" lang="en-US" altLang="ja-JP" dirty="0" smtClean="0"/>
          </a:p>
          <a:p>
            <a:r>
              <a:rPr kumimoji="1" lang="ja-JP" altLang="en-US" dirty="0" smtClean="0"/>
              <a:t>　➀福音の三要素を受け入れ、心にキリストをお迎えするだけで良い。</a:t>
            </a:r>
            <a:endParaRPr kumimoji="1" lang="en-US" altLang="ja-JP" dirty="0" smtClean="0"/>
          </a:p>
          <a:p>
            <a:r>
              <a:rPr kumimoji="1" lang="ja-JP" altLang="en-US" dirty="0" smtClean="0"/>
              <a:t>⑵まだ信じていない方は、それを今、心にお迎えしよう。</a:t>
            </a:r>
            <a:endParaRPr kumimoji="1" lang="en-US" altLang="ja-JP" dirty="0" smtClean="0"/>
          </a:p>
          <a:p>
            <a:r>
              <a:rPr kumimoji="1" lang="ja-JP" altLang="en-US" dirty="0" smtClean="0"/>
              <a:t>⑶未信者に寄り添っている方は、いま導いてあげよう。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➀いのちの書からは、ぜったいに消されてはいけない。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➁ぜったいに消されることを、</a:t>
            </a:r>
            <a:r>
              <a:rPr kumimoji="1" lang="ja-JP" altLang="en-US" dirty="0" err="1" smtClean="0"/>
              <a:t>良し</a:t>
            </a:r>
            <a:r>
              <a:rPr kumimoji="1" lang="ja-JP" altLang="en-US" dirty="0" smtClean="0"/>
              <a:t>としてはいけない。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➂ともに復活・携挙・千年王国、新天新地に行くべきである。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63</a:t>
            </a:fld>
            <a:endParaRPr lang="en-US" altLang="ja-JP" dirty="0"/>
          </a:p>
        </p:txBody>
      </p:sp>
    </p:spTree>
    <p:extLst>
      <p:ext uri="{BB962C8B-B14F-4D97-AF65-F5344CB8AC3E}">
        <p14:creationId xmlns:p14="http://schemas.microsoft.com/office/powerpoint/2010/main" val="7285507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■「白い衣」は</a:t>
            </a:r>
            <a:endParaRPr kumimoji="1" lang="en-US" altLang="ja-JP" b="1" u="sng" dirty="0" smtClean="0"/>
          </a:p>
          <a:p>
            <a:r>
              <a:rPr kumimoji="1" lang="ja-JP" altLang="en-US" dirty="0" smtClean="0"/>
              <a:t>　⑴次回テーマ</a:t>
            </a:r>
            <a:r>
              <a:rPr kumimoji="1" lang="en-US" altLang="ja-JP" dirty="0" smtClean="0"/>
              <a:t>14</a:t>
            </a:r>
            <a:r>
              <a:rPr kumimoji="1" lang="ja-JP" altLang="en-US" dirty="0" smtClean="0"/>
              <a:t>：七つの封印を開く前の天の様子（黙</a:t>
            </a:r>
            <a:r>
              <a:rPr kumimoji="1" lang="en-US" altLang="ja-JP" dirty="0" smtClean="0"/>
              <a:t>4</a:t>
            </a:r>
            <a:r>
              <a:rPr kumimoji="1" lang="ja-JP" altLang="en-US" dirty="0" smtClean="0"/>
              <a:t>章）で学びます。</a:t>
            </a:r>
            <a:endParaRPr kumimoji="1" lang="en-US" altLang="ja-JP" dirty="0" smtClean="0"/>
          </a:p>
          <a:p>
            <a:r>
              <a:rPr kumimoji="1" lang="ja-JP" altLang="en-US" b="1" u="sng" dirty="0" smtClean="0"/>
              <a:t>■「いのちの書」</a:t>
            </a:r>
            <a:endParaRPr kumimoji="1" lang="en-US" altLang="ja-JP" b="1" u="sng" dirty="0" smtClean="0"/>
          </a:p>
          <a:p>
            <a:r>
              <a:rPr kumimoji="1" lang="ja-JP" altLang="en-US" dirty="0" smtClean="0"/>
              <a:t>　⑴テーマ</a:t>
            </a:r>
            <a:r>
              <a:rPr kumimoji="1" lang="en-US" altLang="ja-JP" dirty="0" smtClean="0"/>
              <a:t>63</a:t>
            </a:r>
            <a:r>
              <a:rPr kumimoji="1" lang="ja-JP" altLang="en-US" dirty="0" smtClean="0"/>
              <a:t>：白い御座のさばき（黙</a:t>
            </a:r>
            <a:r>
              <a:rPr kumimoji="1" lang="en-US" altLang="ja-JP" dirty="0" smtClean="0"/>
              <a:t>20</a:t>
            </a:r>
            <a:r>
              <a:rPr kumimoji="1" lang="ja-JP" altLang="en-US" dirty="0" smtClean="0"/>
              <a:t>章）で学びます。</a:t>
            </a:r>
            <a:endParaRPr kumimoji="1" lang="en-US" altLang="ja-JP" dirty="0" smtClean="0"/>
          </a:p>
          <a:p>
            <a:r>
              <a:rPr kumimoji="1" lang="ja-JP" altLang="en-US" u="none" dirty="0" smtClean="0"/>
              <a:t>　　「数々の書物」「小羊のいのちの書」などとともに</a:t>
            </a:r>
            <a:r>
              <a:rPr kumimoji="1" lang="en-US" altLang="ja-JP" u="none" dirty="0" smtClean="0"/>
              <a:t>3</a:t>
            </a:r>
            <a:r>
              <a:rPr kumimoji="1" lang="ja-JP" altLang="en-US" u="none" dirty="0" err="1" smtClean="0"/>
              <a:t>つを</a:t>
            </a:r>
            <a:r>
              <a:rPr kumimoji="1" lang="ja-JP" altLang="en-US" u="none" dirty="0" smtClean="0"/>
              <a:t>比較します。</a:t>
            </a:r>
            <a:endParaRPr kumimoji="1" lang="en-US" altLang="ja-JP" u="none"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64</a:t>
            </a:fld>
            <a:endParaRPr lang="en-US" altLang="ja-JP" dirty="0"/>
          </a:p>
        </p:txBody>
      </p:sp>
    </p:spTree>
    <p:extLst>
      <p:ext uri="{BB962C8B-B14F-4D97-AF65-F5344CB8AC3E}">
        <p14:creationId xmlns:p14="http://schemas.microsoft.com/office/powerpoint/2010/main" val="3028244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65</a:t>
            </a:fld>
            <a:endParaRPr lang="en-US" altLang="ja-JP" dirty="0"/>
          </a:p>
        </p:txBody>
      </p:sp>
    </p:spTree>
    <p:extLst>
      <p:ext uri="{BB962C8B-B14F-4D97-AF65-F5344CB8AC3E}">
        <p14:creationId xmlns:p14="http://schemas.microsoft.com/office/powerpoint/2010/main" val="3704895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66</a:t>
            </a:fld>
            <a:endParaRPr lang="en-US" altLang="ja-JP" dirty="0"/>
          </a:p>
        </p:txBody>
      </p:sp>
    </p:spTree>
    <p:extLst>
      <p:ext uri="{BB962C8B-B14F-4D97-AF65-F5344CB8AC3E}">
        <p14:creationId xmlns:p14="http://schemas.microsoft.com/office/powerpoint/2010/main" val="293792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67</a:t>
            </a:fld>
            <a:endParaRPr lang="en-US" altLang="ja-JP" dirty="0"/>
          </a:p>
        </p:txBody>
      </p:sp>
    </p:spTree>
    <p:extLst>
      <p:ext uri="{BB962C8B-B14F-4D97-AF65-F5344CB8AC3E}">
        <p14:creationId xmlns:p14="http://schemas.microsoft.com/office/powerpoint/2010/main" val="826724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68</a:t>
            </a:fld>
            <a:endParaRPr lang="en-US" altLang="ja-JP" dirty="0"/>
          </a:p>
        </p:txBody>
      </p:sp>
    </p:spTree>
    <p:extLst>
      <p:ext uri="{BB962C8B-B14F-4D97-AF65-F5344CB8AC3E}">
        <p14:creationId xmlns:p14="http://schemas.microsoft.com/office/powerpoint/2010/main" val="10939547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69</a:t>
            </a:fld>
            <a:endParaRPr lang="en-US" altLang="ja-JP" dirty="0"/>
          </a:p>
        </p:txBody>
      </p:sp>
    </p:spTree>
    <p:extLst>
      <p:ext uri="{BB962C8B-B14F-4D97-AF65-F5344CB8AC3E}">
        <p14:creationId xmlns:p14="http://schemas.microsoft.com/office/powerpoint/2010/main" val="216159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⑸漸進的啓示</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を理解することも重要</a:t>
            </a:r>
            <a:endPar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神からの啓示は、一時</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一挙に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にではなく、漸進的（徐々に）に与えられた。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神は、徐々に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歴史と共に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啓示を与え</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に至った。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dirty="0" smtClean="0"/>
              <a:t>　③創世記から黙示録まで</a:t>
            </a:r>
            <a:r>
              <a:rPr kumimoji="1" lang="en-US" altLang="ja-JP" dirty="0" smtClean="0"/>
              <a:t>1500</a:t>
            </a:r>
            <a:r>
              <a:rPr kumimoji="1" lang="ja-JP" altLang="en-US" dirty="0" smtClean="0"/>
              <a:t>年かかった。</a:t>
            </a:r>
            <a:endParaRPr kumimoji="1" lang="en-US" altLang="ja-JP" dirty="0" smtClean="0"/>
          </a:p>
          <a:p>
            <a:r>
              <a:rPr kumimoji="1" lang="ja-JP" altLang="en-US" dirty="0" smtClean="0"/>
              <a:t>　➃神の計画の進展とは、神の視点から見たディスペンセーションの移行のこと。</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92054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神の計画の進展とは、神の視点から見たディスペンセーション</a:t>
            </a:r>
            <a:r>
              <a:rPr kumimoji="1" lang="en-US" altLang="ja-JP" b="0" dirty="0" smtClean="0"/>
              <a:t>(7</a:t>
            </a:r>
            <a:r>
              <a:rPr kumimoji="1" lang="ja-JP" altLang="en-US" b="0" dirty="0" err="1" smtClean="0"/>
              <a:t>つの</a:t>
            </a:r>
            <a:r>
              <a:rPr kumimoji="1" lang="ja-JP" altLang="en-US" b="0" dirty="0" smtClean="0"/>
              <a:t>時代</a:t>
            </a:r>
            <a:r>
              <a:rPr kumimoji="1" lang="en-US" altLang="ja-JP" b="0" dirty="0" smtClean="0"/>
              <a:t>)</a:t>
            </a:r>
            <a:r>
              <a:rPr kumimoji="1" lang="ja-JP" altLang="en-US" b="0" dirty="0" smtClean="0"/>
              <a:t>の移行のこと。</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323544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２．イントロダクション</a:t>
            </a:r>
          </a:p>
          <a:p>
            <a:pPr lvl="0"/>
            <a:r>
              <a:rPr kumimoji="1" lang="ja-JP" altLang="ja-JP" sz="1200" kern="1200" dirty="0" smtClean="0">
                <a:solidFill>
                  <a:schemeClr val="tx1"/>
                </a:solidFill>
                <a:effectLst/>
                <a:latin typeface="+mn-lt"/>
                <a:ea typeface="+mn-ea"/>
                <a:cs typeface="+mn-cs"/>
              </a:rPr>
              <a:t>神のご計画の全貌（全体構造）を再確認</a:t>
            </a:r>
            <a:r>
              <a:rPr kumimoji="1" lang="ja-JP" altLang="ja-JP" sz="1200" b="1" kern="1200" dirty="0" smtClean="0">
                <a:solidFill>
                  <a:schemeClr val="tx1"/>
                </a:solidFill>
                <a:effectLst/>
                <a:latin typeface="+mn-lt"/>
                <a:ea typeface="+mn-ea"/>
                <a:cs typeface="+mn-cs"/>
              </a:rPr>
              <a:t>　※チャート参照</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➀聖書の始まり</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創世記</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と終わり（黙示録</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章）の確認</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天地創造　→　新天新地、新しいエルサレム、神の栄光、永遠の秩序</a:t>
            </a:r>
          </a:p>
          <a:p>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神の計画の進展とは、神の視点から見たディスペンセーションの移行のこと。</a:t>
            </a:r>
          </a:p>
          <a:p>
            <a:r>
              <a:rPr kumimoji="1" lang="ja-JP" altLang="ja-JP" sz="1200" kern="1200" dirty="0" smtClean="0">
                <a:solidFill>
                  <a:schemeClr val="tx1"/>
                </a:solidFill>
                <a:effectLst/>
                <a:latin typeface="+mn-lt"/>
                <a:ea typeface="+mn-ea"/>
                <a:cs typeface="+mn-cs"/>
              </a:rPr>
              <a:t>➁</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エデンの園の回復の確認</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サタン堕落前のエデンの園以上の回復　→　</a:t>
            </a:r>
            <a:r>
              <a:rPr kumimoji="1" lang="ja-JP" altLang="en-US" sz="1200" kern="1200" dirty="0" smtClean="0">
                <a:solidFill>
                  <a:schemeClr val="tx1"/>
                </a:solidFill>
                <a:effectLst/>
                <a:latin typeface="+mn-lt"/>
                <a:ea typeface="+mn-ea"/>
                <a:cs typeface="+mn-cs"/>
              </a:rPr>
              <a:t>新天新地</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人類堕落前のエデンの園以上の回復　→　</a:t>
            </a:r>
            <a:r>
              <a:rPr kumimoji="1" lang="ja-JP" altLang="en-US" sz="1200" kern="1200" dirty="0" smtClean="0">
                <a:solidFill>
                  <a:schemeClr val="tx1"/>
                </a:solidFill>
                <a:effectLst/>
                <a:latin typeface="+mn-lt"/>
                <a:ea typeface="+mn-ea"/>
                <a:cs typeface="+mn-cs"/>
              </a:rPr>
              <a:t>千年王国</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➂黙示録の学びの範囲と当日の学びの範囲の確認</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297170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2017/7/11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2017/7/11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srgbClr val="FFFF00"/>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96252" y="-108722"/>
            <a:ext cx="12440446" cy="7135163"/>
          </a:xfrm>
          <a:prstGeom prst="rect">
            <a:avLst/>
          </a:prstGeom>
        </p:spPr>
      </p:pic>
      <p:sp>
        <p:nvSpPr>
          <p:cNvPr id="8" name="テキスト ボックス 7"/>
          <p:cNvSpPr txBox="1"/>
          <p:nvPr/>
        </p:nvSpPr>
        <p:spPr>
          <a:xfrm>
            <a:off x="500381" y="37318"/>
            <a:ext cx="10806236" cy="2185214"/>
          </a:xfrm>
          <a:prstGeom prst="rect">
            <a:avLst/>
          </a:prstGeom>
          <a:noFill/>
        </p:spPr>
        <p:txBody>
          <a:bodyPr wrap="square">
            <a:spAutoFit/>
          </a:bodyPr>
          <a:lstStyle/>
          <a:p>
            <a:pPr algn="ctr">
              <a:defRPr/>
            </a:pPr>
            <a:r>
              <a:rPr lang="ja-JP" altLang="en-US" sz="9600" dirty="0" smtClean="0">
                <a:solidFill>
                  <a:schemeClr val="bg1"/>
                </a:solidFill>
                <a:latin typeface="HGS創英角ﾎﾟｯﾌﾟ体" panose="040B0A00000000000000" pitchFamily="50" charset="-128"/>
                <a:ea typeface="HGS創英角ﾎﾟｯﾌﾟ体" panose="040B0A00000000000000" pitchFamily="50" charset="-128"/>
              </a:rPr>
              <a:t>ヨハネの黙示録</a:t>
            </a:r>
            <a:endParaRPr lang="en-US" altLang="ja-JP" sz="9600" dirty="0" smtClean="0">
              <a:solidFill>
                <a:schemeClr val="bg1"/>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rPr>
              <a:t>～イエス・キリストの黙示（啓示・開示）～</a:t>
            </a:r>
            <a:endParaRPr lang="ja-JP" altLang="en-US" sz="40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7" y="6089268"/>
            <a:ext cx="2839453" cy="768732"/>
          </a:xfrm>
          <a:prstGeom prst="rect">
            <a:avLst/>
          </a:prstGeom>
        </p:spPr>
      </p:pic>
    </p:spTree>
    <p:extLst>
      <p:ext uri="{BB962C8B-B14F-4D97-AF65-F5344CB8AC3E}">
        <p14:creationId xmlns:p14="http://schemas.microsoft.com/office/powerpoint/2010/main" val="1517473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cxnSp>
        <p:nvCxnSpPr>
          <p:cNvPr id="15" name="直線コネクタ 14"/>
          <p:cNvCxnSpPr/>
          <p:nvPr/>
        </p:nvCxnSpPr>
        <p:spPr>
          <a:xfrm>
            <a:off x="1830738" y="715968"/>
            <a:ext cx="0" cy="2808000"/>
          </a:xfrm>
          <a:prstGeom prst="line">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290392" y="431155"/>
            <a:ext cx="0" cy="3096000"/>
          </a:xfrm>
          <a:prstGeom prst="line">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8011552" y="-3284210"/>
            <a:ext cx="0" cy="7416000"/>
          </a:xfrm>
          <a:prstGeom prst="line">
            <a:avLst/>
          </a:prstGeom>
          <a:ln w="22225">
            <a:solidFill>
              <a:srgbClr val="FF0000"/>
            </a:solidFill>
            <a:prstDash val="lgDash"/>
            <a:head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04738" y="129293"/>
            <a:ext cx="2052000" cy="584775"/>
          </a:xfrm>
          <a:prstGeom prst="rect">
            <a:avLst/>
          </a:prstGeom>
          <a:noFill/>
        </p:spPr>
        <p:txBody>
          <a:bodyPr wrap="square">
            <a:spAutoFit/>
          </a:bodyPr>
          <a:lstStyle/>
          <a:p>
            <a:pPr algn="ct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ヨハネが見た事</a:t>
            </a:r>
            <a:endPar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9" name="直線コネクタ 18"/>
          <p:cNvCxnSpPr/>
          <p:nvPr/>
        </p:nvCxnSpPr>
        <p:spPr>
          <a:xfrm rot="16200000" flipH="1">
            <a:off x="3296222" y="1685795"/>
            <a:ext cx="0" cy="2916000"/>
          </a:xfrm>
          <a:prstGeom prst="line">
            <a:avLst/>
          </a:prstGeom>
          <a:ln w="22225">
            <a:solidFill>
              <a:srgbClr val="FF000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033472" y="2536046"/>
            <a:ext cx="2052000" cy="584775"/>
          </a:xfrm>
          <a:prstGeom prst="rect">
            <a:avLst/>
          </a:prstGeom>
          <a:noFill/>
        </p:spPr>
        <p:txBody>
          <a:bodyPr wrap="square">
            <a:spAutoFit/>
          </a:bodyPr>
          <a:lstStyle/>
          <a:p>
            <a:pPr algn="ct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今ある事</a:t>
            </a:r>
            <a:endPar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5" name="テキスト ボックス 24"/>
          <p:cNvSpPr txBox="1"/>
          <p:nvPr/>
        </p:nvSpPr>
        <p:spPr>
          <a:xfrm>
            <a:off x="4282228" y="82192"/>
            <a:ext cx="3276000" cy="338554"/>
          </a:xfrm>
          <a:prstGeom prst="rect">
            <a:avLst/>
          </a:prstGeom>
          <a:noFill/>
        </p:spPr>
        <p:txBody>
          <a:bodyPr wrap="square">
            <a:spAutoFit/>
          </a:bodyPr>
          <a:lstStyle/>
          <a:p>
            <a:pPr>
              <a:defRPr/>
            </a:pP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この後に起こる事</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en-US" altLang="ja-JP" sz="16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600" dirty="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6" name="テキスト ボックス 25"/>
          <p:cNvSpPr txBox="1"/>
          <p:nvPr/>
        </p:nvSpPr>
        <p:spPr>
          <a:xfrm>
            <a:off x="4866884" y="3626177"/>
            <a:ext cx="2052000" cy="338554"/>
          </a:xfrm>
          <a:prstGeom prst="rect">
            <a:avLst/>
          </a:prstGeom>
          <a:noFill/>
        </p:spPr>
        <p:txBody>
          <a:bodyPr wrap="square">
            <a:spAutoFit/>
          </a:bodyPr>
          <a:lstStyle/>
          <a:p>
            <a:pPr algn="ct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7" name="テキスト ボックス 26"/>
          <p:cNvSpPr txBox="1"/>
          <p:nvPr/>
        </p:nvSpPr>
        <p:spPr>
          <a:xfrm>
            <a:off x="10672534" y="3695457"/>
            <a:ext cx="1148163" cy="338554"/>
          </a:xfrm>
          <a:prstGeom prst="rect">
            <a:avLst/>
          </a:prstGeom>
          <a:noFill/>
        </p:spPr>
        <p:txBody>
          <a:bodyPr wrap="square">
            <a:spAutoFit/>
          </a:bodyPr>
          <a:lstStyle/>
          <a:p>
            <a:pP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8" name="直線コネクタ 27"/>
          <p:cNvCxnSpPr/>
          <p:nvPr/>
        </p:nvCxnSpPr>
        <p:spPr>
          <a:xfrm rot="16200000" flipH="1">
            <a:off x="5112926" y="1227992"/>
            <a:ext cx="0" cy="1656000"/>
          </a:xfrm>
          <a:prstGeom prst="line">
            <a:avLst/>
          </a:prstGeom>
          <a:ln w="22225">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237896" y="1715865"/>
            <a:ext cx="2052000" cy="338554"/>
          </a:xfrm>
          <a:prstGeom prst="rect">
            <a:avLst/>
          </a:prstGeom>
          <a:noFill/>
        </p:spPr>
        <p:txBody>
          <a:bodyPr wrap="square">
            <a:spAutoFit/>
          </a:bodyPr>
          <a:lstStyle/>
          <a:p>
            <a:pPr algn="ct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21" name="直線コネクタ 20"/>
          <p:cNvCxnSpPr/>
          <p:nvPr/>
        </p:nvCxnSpPr>
        <p:spPr>
          <a:xfrm>
            <a:off x="10641619" y="-262591"/>
            <a:ext cx="0" cy="3852000"/>
          </a:xfrm>
          <a:prstGeom prst="line">
            <a:avLst/>
          </a:prstGeom>
          <a:ln w="22225">
            <a:solidFill>
              <a:srgbClr val="00B0F0"/>
            </a:solidFill>
            <a:prstDash val="lgDash"/>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6200000" flipH="1">
            <a:off x="8287244" y="-1535049"/>
            <a:ext cx="0" cy="4716000"/>
          </a:xfrm>
          <a:prstGeom prst="line">
            <a:avLst/>
          </a:prstGeom>
          <a:ln w="22225">
            <a:solidFill>
              <a:srgbClr val="00B0F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279244" y="447383"/>
            <a:ext cx="2052000" cy="338554"/>
          </a:xfrm>
          <a:prstGeom prst="rect">
            <a:avLst/>
          </a:prstGeom>
          <a:noFill/>
        </p:spPr>
        <p:txBody>
          <a:bodyPr wrap="square">
            <a:spAutoFit/>
          </a:bodyPr>
          <a:lstStyle/>
          <a:p>
            <a:pPr algn="ctr">
              <a:defRPr/>
            </a:pPr>
            <a:r>
              <a:rPr lang="en-US" altLang="ja-JP"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1600" dirty="0" smtClean="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1600" dirty="0">
              <a:solidFill>
                <a:srgbClr val="00B0F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31" name="直線コネクタ 30"/>
          <p:cNvCxnSpPr/>
          <p:nvPr/>
        </p:nvCxnSpPr>
        <p:spPr>
          <a:xfrm>
            <a:off x="5916242" y="-250051"/>
            <a:ext cx="0" cy="7344000"/>
          </a:xfrm>
          <a:prstGeom prst="line">
            <a:avLst/>
          </a:prstGeom>
          <a:ln w="22225">
            <a:solidFill>
              <a:srgbClr val="FF0066"/>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6200000" flipH="1">
            <a:off x="3327545" y="1752160"/>
            <a:ext cx="0" cy="3024000"/>
          </a:xfrm>
          <a:prstGeom prst="line">
            <a:avLst/>
          </a:prstGeom>
          <a:ln w="7620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870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星 5 7"/>
          <p:cNvSpPr/>
          <p:nvPr/>
        </p:nvSpPr>
        <p:spPr>
          <a:xfrm>
            <a:off x="11578024" y="5540654"/>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pic>
        <p:nvPicPr>
          <p:cNvPr id="3" name="図 2"/>
          <p:cNvPicPr>
            <a:picLocks noChangeAspect="1"/>
          </p:cNvPicPr>
          <p:nvPr/>
        </p:nvPicPr>
        <p:blipFill>
          <a:blip r:embed="rId3"/>
          <a:stretch>
            <a:fillRect/>
          </a:stretch>
        </p:blipFill>
        <p:spPr>
          <a:xfrm>
            <a:off x="155643" y="155643"/>
            <a:ext cx="11902003" cy="6478621"/>
          </a:xfrm>
          <a:prstGeom prst="rect">
            <a:avLst/>
          </a:prstGeom>
        </p:spPr>
      </p:pic>
      <p:sp>
        <p:nvSpPr>
          <p:cNvPr id="11" name="右大かっこ 10"/>
          <p:cNvSpPr/>
          <p:nvPr/>
        </p:nvSpPr>
        <p:spPr>
          <a:xfrm flipH="1">
            <a:off x="224592" y="1192057"/>
            <a:ext cx="432000" cy="4860000"/>
          </a:xfrm>
          <a:prstGeom prst="rightBracket">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7275905" y="1089064"/>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FF0000"/>
                </a:solidFill>
                <a:latin typeface="+mj-ea"/>
                <a:ea typeface="+mj-ea"/>
              </a:rPr>
              <a:t>1:19</a:t>
            </a:r>
            <a:r>
              <a:rPr lang="ja-JP" altLang="en-US" sz="2000" b="1" dirty="0" smtClean="0">
                <a:solidFill>
                  <a:srgbClr val="FF0000"/>
                </a:solidFill>
                <a:latin typeface="+mj-ea"/>
                <a:ea typeface="+mj-ea"/>
              </a:rPr>
              <a:t>「黙示録のアウトライン」</a:t>
            </a:r>
            <a:endParaRPr lang="en-US" altLang="ja-JP" sz="2000" b="1" dirty="0" smtClean="0">
              <a:solidFill>
                <a:srgbClr val="FF0000"/>
              </a:solidFill>
              <a:latin typeface="+mj-ea"/>
              <a:ea typeface="+mj-ea"/>
            </a:endParaRPr>
          </a:p>
        </p:txBody>
      </p:sp>
      <p:sp>
        <p:nvSpPr>
          <p:cNvPr id="13" name="角丸四角形 12"/>
          <p:cNvSpPr/>
          <p:nvPr/>
        </p:nvSpPr>
        <p:spPr>
          <a:xfrm>
            <a:off x="7275899" y="35293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00B0F0"/>
                </a:solidFill>
                <a:latin typeface="+mj-ea"/>
                <a:ea typeface="+mj-ea"/>
              </a:rPr>
              <a:t>1:1</a:t>
            </a:r>
            <a:r>
              <a:rPr lang="ja-JP" altLang="en-US" sz="2000" b="1" dirty="0" smtClean="0">
                <a:solidFill>
                  <a:srgbClr val="00B0F0"/>
                </a:solidFill>
                <a:latin typeface="+mj-ea"/>
                <a:ea typeface="+mj-ea"/>
              </a:rPr>
              <a:t>「イエスキリストの黙示」</a:t>
            </a:r>
            <a:endParaRPr lang="en-US" altLang="ja-JP" sz="2000" b="1" dirty="0" smtClean="0">
              <a:solidFill>
                <a:srgbClr val="00B0F0"/>
              </a:solidFill>
              <a:latin typeface="+mj-ea"/>
              <a:ea typeface="+mj-ea"/>
            </a:endParaRPr>
          </a:p>
        </p:txBody>
      </p:sp>
      <p:sp>
        <p:nvSpPr>
          <p:cNvPr id="14" name="角丸四角形 13"/>
          <p:cNvSpPr/>
          <p:nvPr/>
        </p:nvSpPr>
        <p:spPr>
          <a:xfrm>
            <a:off x="7294561" y="72623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00B0F0"/>
                </a:solidFill>
                <a:latin typeface="+mj-ea"/>
                <a:ea typeface="+mj-ea"/>
              </a:rPr>
              <a:t>1:7</a:t>
            </a:r>
            <a:r>
              <a:rPr lang="ja-JP" altLang="en-US" sz="2000" b="1" dirty="0" smtClean="0">
                <a:solidFill>
                  <a:srgbClr val="00B0F0"/>
                </a:solidFill>
                <a:latin typeface="+mj-ea"/>
                <a:ea typeface="+mj-ea"/>
              </a:rPr>
              <a:t>「黙示録のテーマ」</a:t>
            </a:r>
            <a:endParaRPr lang="en-US" altLang="ja-JP" sz="2000" b="1" dirty="0" smtClean="0">
              <a:solidFill>
                <a:srgbClr val="00B0F0"/>
              </a:solidFill>
              <a:latin typeface="+mj-ea"/>
              <a:ea typeface="+mj-ea"/>
            </a:endParaRPr>
          </a:p>
        </p:txBody>
      </p:sp>
      <p:cxnSp>
        <p:nvCxnSpPr>
          <p:cNvPr id="4" name="直線矢印コネクタ 3"/>
          <p:cNvCxnSpPr/>
          <p:nvPr/>
        </p:nvCxnSpPr>
        <p:spPr>
          <a:xfrm>
            <a:off x="2991762" y="609841"/>
            <a:ext cx="4248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328360" y="991087"/>
            <a:ext cx="4932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312754" y="1365693"/>
            <a:ext cx="1944000" cy="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8561971" y="4470575"/>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クライマックスは再臨</a:t>
            </a:r>
            <a:endParaRPr lang="en-US" altLang="ja-JP" sz="2000" b="1" dirty="0" smtClean="0">
              <a:solidFill>
                <a:srgbClr val="00B0F0"/>
              </a:solidFill>
              <a:latin typeface="+mj-ea"/>
              <a:ea typeface="+mj-ea"/>
            </a:endParaRPr>
          </a:p>
        </p:txBody>
      </p:sp>
      <p:cxnSp>
        <p:nvCxnSpPr>
          <p:cNvPr id="16" name="直線矢印コネクタ 15"/>
          <p:cNvCxnSpPr/>
          <p:nvPr/>
        </p:nvCxnSpPr>
        <p:spPr>
          <a:xfrm>
            <a:off x="7477566" y="4739784"/>
            <a:ext cx="111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右大かっこ 18"/>
          <p:cNvSpPr/>
          <p:nvPr/>
        </p:nvSpPr>
        <p:spPr>
          <a:xfrm>
            <a:off x="7827743" y="2288961"/>
            <a:ext cx="328111" cy="2232000"/>
          </a:xfrm>
          <a:prstGeom prst="rightBracket">
            <a:avLst/>
          </a:prstGeom>
          <a:ln w="22225">
            <a:solidFill>
              <a:srgbClr val="00B0F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B0F0"/>
              </a:solidFill>
            </a:endParaRPr>
          </a:p>
        </p:txBody>
      </p:sp>
      <p:sp>
        <p:nvSpPr>
          <p:cNvPr id="21" name="角丸四角形 20"/>
          <p:cNvSpPr/>
          <p:nvPr/>
        </p:nvSpPr>
        <p:spPr>
          <a:xfrm>
            <a:off x="8561971" y="3144863"/>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再臨までのプロセス</a:t>
            </a:r>
            <a:endParaRPr lang="en-US" altLang="ja-JP" sz="2000" b="1" dirty="0" smtClean="0">
              <a:solidFill>
                <a:srgbClr val="00B0F0"/>
              </a:solidFill>
              <a:latin typeface="+mj-ea"/>
              <a:ea typeface="+mj-ea"/>
            </a:endParaRPr>
          </a:p>
        </p:txBody>
      </p:sp>
      <p:cxnSp>
        <p:nvCxnSpPr>
          <p:cNvPr id="23" name="直線矢印コネクタ 22"/>
          <p:cNvCxnSpPr/>
          <p:nvPr/>
        </p:nvCxnSpPr>
        <p:spPr>
          <a:xfrm>
            <a:off x="8197566" y="3365514"/>
            <a:ext cx="39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8553951" y="5607328"/>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ゴール（神の栄光）</a:t>
            </a:r>
            <a:endParaRPr lang="en-US" altLang="ja-JP" sz="2000" b="1" dirty="0" smtClean="0">
              <a:solidFill>
                <a:srgbClr val="00B0F0"/>
              </a:solidFill>
              <a:latin typeface="+mj-ea"/>
              <a:ea typeface="+mj-ea"/>
            </a:endParaRPr>
          </a:p>
        </p:txBody>
      </p:sp>
      <p:cxnSp>
        <p:nvCxnSpPr>
          <p:cNvPr id="27" name="直線矢印コネクタ 26"/>
          <p:cNvCxnSpPr/>
          <p:nvPr/>
        </p:nvCxnSpPr>
        <p:spPr>
          <a:xfrm>
            <a:off x="8189546" y="5827979"/>
            <a:ext cx="39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星 5 24"/>
          <p:cNvSpPr/>
          <p:nvPr/>
        </p:nvSpPr>
        <p:spPr>
          <a:xfrm>
            <a:off x="518020" y="1285988"/>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8" name="星 5 27"/>
          <p:cNvSpPr/>
          <p:nvPr/>
        </p:nvSpPr>
        <p:spPr>
          <a:xfrm>
            <a:off x="518020" y="163789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9" name="星 5 28"/>
          <p:cNvSpPr/>
          <p:nvPr/>
        </p:nvSpPr>
        <p:spPr>
          <a:xfrm>
            <a:off x="518020" y="198980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30" name="角丸四角形 29"/>
          <p:cNvSpPr/>
          <p:nvPr/>
        </p:nvSpPr>
        <p:spPr>
          <a:xfrm>
            <a:off x="1082037" y="4165777"/>
            <a:ext cx="1621386"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600" b="1" dirty="0">
                <a:solidFill>
                  <a:schemeClr val="tx1">
                    <a:lumMod val="50000"/>
                    <a:lumOff val="50000"/>
                  </a:schemeClr>
                </a:solidFill>
                <a:latin typeface="+mj-ea"/>
                <a:ea typeface="+mj-ea"/>
              </a:rPr>
              <a:t>巨大</a:t>
            </a:r>
            <a:r>
              <a:rPr lang="ja-JP" altLang="en-US" sz="1600" b="1" dirty="0" smtClean="0">
                <a:solidFill>
                  <a:schemeClr val="tx1">
                    <a:lumMod val="50000"/>
                    <a:lumOff val="50000"/>
                  </a:schemeClr>
                </a:solidFill>
                <a:latin typeface="+mj-ea"/>
                <a:ea typeface="+mj-ea"/>
              </a:rPr>
              <a:t>な挿入句</a:t>
            </a:r>
            <a:endParaRPr lang="en-US" altLang="ja-JP" sz="1600" b="1" dirty="0" smtClean="0">
              <a:solidFill>
                <a:schemeClr val="tx1">
                  <a:lumMod val="50000"/>
                  <a:lumOff val="50000"/>
                </a:schemeClr>
              </a:solidFill>
              <a:latin typeface="+mj-ea"/>
              <a:ea typeface="+mj-ea"/>
            </a:endParaRPr>
          </a:p>
        </p:txBody>
      </p:sp>
      <p:cxnSp>
        <p:nvCxnSpPr>
          <p:cNvPr id="31" name="直線矢印コネクタ 30"/>
          <p:cNvCxnSpPr/>
          <p:nvPr/>
        </p:nvCxnSpPr>
        <p:spPr>
          <a:xfrm>
            <a:off x="2615510" y="4405882"/>
            <a:ext cx="504000" cy="0"/>
          </a:xfrm>
          <a:prstGeom prst="straightConnector1">
            <a:avLst/>
          </a:prstGeom>
          <a:ln w="2222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681415" y="3403779"/>
            <a:ext cx="202200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sz="1600" b="1" dirty="0" smtClean="0">
                <a:solidFill>
                  <a:schemeClr val="tx1">
                    <a:lumMod val="50000"/>
                    <a:lumOff val="50000"/>
                  </a:schemeClr>
                </a:solidFill>
                <a:latin typeface="+mj-ea"/>
                <a:ea typeface="+mj-ea"/>
              </a:rPr>
              <a:t>11</a:t>
            </a:r>
            <a:r>
              <a:rPr lang="ja-JP" altLang="en-US" sz="1600" b="1" dirty="0" smtClean="0">
                <a:solidFill>
                  <a:schemeClr val="tx1">
                    <a:lumMod val="50000"/>
                    <a:lumOff val="50000"/>
                  </a:schemeClr>
                </a:solidFill>
                <a:latin typeface="+mj-ea"/>
                <a:ea typeface="+mj-ea"/>
              </a:rPr>
              <a:t>：</a:t>
            </a:r>
            <a:r>
              <a:rPr lang="en-US" altLang="ja-JP" sz="1600" b="1" dirty="0" smtClean="0">
                <a:solidFill>
                  <a:schemeClr val="tx1">
                    <a:lumMod val="50000"/>
                    <a:lumOff val="50000"/>
                  </a:schemeClr>
                </a:solidFill>
                <a:latin typeface="+mj-ea"/>
                <a:ea typeface="+mj-ea"/>
              </a:rPr>
              <a:t>15</a:t>
            </a:r>
            <a:r>
              <a:rPr lang="ja-JP" altLang="en-US" sz="1600" b="1" dirty="0" smtClean="0">
                <a:solidFill>
                  <a:schemeClr val="tx1">
                    <a:lumMod val="50000"/>
                    <a:lumOff val="50000"/>
                  </a:schemeClr>
                </a:solidFill>
                <a:latin typeface="+mj-ea"/>
                <a:ea typeface="+mj-ea"/>
              </a:rPr>
              <a:t>～</a:t>
            </a:r>
            <a:r>
              <a:rPr lang="en-US" altLang="ja-JP" sz="1600" b="1" dirty="0" smtClean="0">
                <a:solidFill>
                  <a:schemeClr val="tx1">
                    <a:lumMod val="50000"/>
                    <a:lumOff val="50000"/>
                  </a:schemeClr>
                </a:solidFill>
                <a:latin typeface="+mj-ea"/>
                <a:ea typeface="+mj-ea"/>
              </a:rPr>
              <a:t>19</a:t>
            </a:r>
            <a:r>
              <a:rPr lang="ja-JP" altLang="en-US" sz="1600" b="1" dirty="0" smtClean="0">
                <a:solidFill>
                  <a:schemeClr val="tx1">
                    <a:lumMod val="50000"/>
                    <a:lumOff val="50000"/>
                  </a:schemeClr>
                </a:solidFill>
                <a:latin typeface="+mj-ea"/>
                <a:ea typeface="+mj-ea"/>
              </a:rPr>
              <a:t>のみ本文</a:t>
            </a:r>
            <a:endParaRPr lang="en-US" altLang="ja-JP" sz="1600" b="1" dirty="0" smtClean="0">
              <a:solidFill>
                <a:schemeClr val="tx1">
                  <a:lumMod val="50000"/>
                  <a:lumOff val="50000"/>
                </a:schemeClr>
              </a:solidFill>
              <a:latin typeface="+mj-ea"/>
              <a:ea typeface="+mj-ea"/>
            </a:endParaRPr>
          </a:p>
          <a:p>
            <a:pPr algn="r"/>
            <a:r>
              <a:rPr lang="ja-JP" altLang="en-US" sz="1600" b="1" dirty="0">
                <a:solidFill>
                  <a:schemeClr val="tx1">
                    <a:lumMod val="50000"/>
                    <a:lumOff val="50000"/>
                  </a:schemeClr>
                </a:solidFill>
                <a:latin typeface="+mj-ea"/>
                <a:ea typeface="+mj-ea"/>
              </a:rPr>
              <a:t>他</a:t>
            </a:r>
            <a:r>
              <a:rPr lang="ja-JP" altLang="en-US" sz="1600" b="1" dirty="0" smtClean="0">
                <a:solidFill>
                  <a:schemeClr val="tx1">
                    <a:lumMod val="50000"/>
                    <a:lumOff val="50000"/>
                  </a:schemeClr>
                </a:solidFill>
                <a:latin typeface="+mj-ea"/>
                <a:ea typeface="+mj-ea"/>
              </a:rPr>
              <a:t>は巨大な挿入句</a:t>
            </a:r>
            <a:endParaRPr lang="en-US" altLang="ja-JP" sz="1600" b="1" dirty="0" smtClean="0">
              <a:solidFill>
                <a:schemeClr val="tx1">
                  <a:lumMod val="50000"/>
                  <a:lumOff val="50000"/>
                </a:schemeClr>
              </a:solidFill>
              <a:latin typeface="+mj-ea"/>
              <a:ea typeface="+mj-ea"/>
            </a:endParaRPr>
          </a:p>
        </p:txBody>
      </p:sp>
      <p:cxnSp>
        <p:nvCxnSpPr>
          <p:cNvPr id="34" name="直線矢印コネクタ 33"/>
          <p:cNvCxnSpPr/>
          <p:nvPr/>
        </p:nvCxnSpPr>
        <p:spPr>
          <a:xfrm>
            <a:off x="2605679" y="3643884"/>
            <a:ext cx="504000" cy="0"/>
          </a:xfrm>
          <a:prstGeom prst="straightConnector1">
            <a:avLst/>
          </a:prstGeom>
          <a:ln w="22225">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6200000" flipH="1">
            <a:off x="2406175" y="28356"/>
            <a:ext cx="0" cy="3780000"/>
          </a:xfrm>
          <a:prstGeom prst="line">
            <a:avLst/>
          </a:prstGeom>
          <a:ln w="7620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790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070992" y="2527231"/>
            <a:ext cx="9777536" cy="1200329"/>
          </a:xfrm>
          <a:prstGeom prst="rect">
            <a:avLst/>
          </a:prstGeom>
          <a:noFill/>
        </p:spPr>
        <p:txBody>
          <a:bodyPr wrap="square" numCol="1" spcCol="144000">
            <a:spAutoFit/>
          </a:bodyPr>
          <a:lstStyle/>
          <a:p>
            <a:pPr algn="ctr">
              <a:spcBef>
                <a:spcPts val="600"/>
              </a:spcBef>
              <a:spcAft>
                <a:spcPts val="600"/>
              </a:spcAft>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章のポイント</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682732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4682" y="5542786"/>
            <a:ext cx="11160000" cy="477054"/>
          </a:xfrm>
          <a:prstGeom prst="rect">
            <a:avLst/>
          </a:prstGeom>
          <a:noFill/>
        </p:spPr>
        <p:txBody>
          <a:bodyPr wrap="square">
            <a:spAutoFit/>
          </a:bodyPr>
          <a:lstStyle/>
          <a:p>
            <a:pPr>
              <a:defRPr/>
            </a:pPr>
            <a:r>
              <a:rPr lang="en-US" altLang="ja-JP" sz="2500" b="1" dirty="0" smtClean="0">
                <a:solidFill>
                  <a:schemeClr val="bg1"/>
                </a:solidFill>
              </a:rPr>
              <a:t>Re</a:t>
            </a:r>
            <a:r>
              <a:rPr lang="en-US" altLang="ja-JP" sz="2500" b="1" dirty="0">
                <a:solidFill>
                  <a:schemeClr val="bg1"/>
                </a:solidFill>
              </a:rPr>
              <a:t>v</a:t>
            </a:r>
            <a:r>
              <a:rPr lang="en-US" altLang="ja-JP" sz="2500" b="1" dirty="0" smtClean="0">
                <a:solidFill>
                  <a:schemeClr val="bg1"/>
                </a:solidFill>
              </a:rPr>
              <a:t>1:19 </a:t>
            </a:r>
            <a:r>
              <a:rPr lang="ja-JP" altLang="ja-JP" sz="2500" b="1" dirty="0">
                <a:solidFill>
                  <a:schemeClr val="bg1"/>
                </a:solidFill>
              </a:rPr>
              <a:t>そこで、</a:t>
            </a:r>
            <a:r>
              <a:rPr lang="ja-JP" altLang="ja-JP" sz="2500" b="1" u="sng" dirty="0">
                <a:solidFill>
                  <a:schemeClr val="bg1"/>
                </a:solidFill>
              </a:rPr>
              <a:t>あなたの見た事、今ある事、この後に起こる事</a:t>
            </a:r>
            <a:r>
              <a:rPr lang="ja-JP" altLang="ja-JP" sz="2500" b="1" dirty="0">
                <a:solidFill>
                  <a:schemeClr val="bg1"/>
                </a:solidFill>
              </a:rPr>
              <a:t>を書きしるせ。　</a:t>
            </a:r>
          </a:p>
        </p:txBody>
      </p:sp>
      <p:sp>
        <p:nvSpPr>
          <p:cNvPr id="20" name="テキスト ボックス 19"/>
          <p:cNvSpPr txBox="1"/>
          <p:nvPr/>
        </p:nvSpPr>
        <p:spPr>
          <a:xfrm>
            <a:off x="313895" y="454070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682" y="3333322"/>
            <a:ext cx="11160000" cy="861774"/>
          </a:xfrm>
          <a:prstGeom prst="rect">
            <a:avLst/>
          </a:prstGeom>
          <a:noFill/>
        </p:spPr>
        <p:txBody>
          <a:bodyPr wrap="square">
            <a:spAutoFit/>
          </a:bodyPr>
          <a:lstStyle/>
          <a:p>
            <a:pPr>
              <a:defRPr/>
            </a:pPr>
            <a:r>
              <a:rPr lang="en-US" altLang="ja-JP" sz="2500" b="1" dirty="0" smtClean="0">
                <a:solidFill>
                  <a:schemeClr val="bg1"/>
                </a:solidFill>
              </a:rPr>
              <a:t>Re</a:t>
            </a:r>
            <a:r>
              <a:rPr lang="en-US" altLang="ja-JP" sz="2500" b="1" dirty="0">
                <a:solidFill>
                  <a:schemeClr val="bg1"/>
                </a:solidFill>
              </a:rPr>
              <a:t>v</a:t>
            </a:r>
            <a:r>
              <a:rPr lang="en-US" altLang="ja-JP" sz="2500" b="1" dirty="0" smtClean="0">
                <a:solidFill>
                  <a:schemeClr val="bg1"/>
                </a:solidFill>
              </a:rPr>
              <a:t>1:7 </a:t>
            </a:r>
            <a:r>
              <a:rPr lang="ja-JP" altLang="ja-JP" sz="2500" b="1" u="sng" dirty="0">
                <a:solidFill>
                  <a:schemeClr val="bg1"/>
                </a:solidFill>
              </a:rPr>
              <a:t>見よ、彼が、雲に乗って来られる。</a:t>
            </a:r>
            <a:r>
              <a:rPr lang="ja-JP" altLang="ja-JP" sz="2500" b="1" dirty="0">
                <a:solidFill>
                  <a:schemeClr val="bg1"/>
                </a:solidFill>
              </a:rPr>
              <a:t>　すべての目、ことに彼を突き刺した者たちが、彼を見る。　地上の諸族はみな、彼のゆえに嘆く。　しかり。　アーメン</a:t>
            </a:r>
            <a:r>
              <a:rPr lang="ja-JP" altLang="ja-JP" sz="2500" b="1" dirty="0" smtClean="0">
                <a:solidFill>
                  <a:schemeClr val="bg1"/>
                </a:solidFill>
              </a:rPr>
              <a:t>。</a:t>
            </a:r>
            <a:endParaRPr lang="ja-JP" altLang="ja-JP" sz="2500" b="1" dirty="0">
              <a:solidFill>
                <a:schemeClr val="bg1"/>
              </a:solidFill>
            </a:endParaRPr>
          </a:p>
        </p:txBody>
      </p:sp>
      <p:sp>
        <p:nvSpPr>
          <p:cNvPr id="6" name="テキスト ボックス 5"/>
          <p:cNvSpPr txBox="1"/>
          <p:nvPr/>
        </p:nvSpPr>
        <p:spPr>
          <a:xfrm>
            <a:off x="313895" y="247506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884682" y="1084092"/>
            <a:ext cx="11160000" cy="1246495"/>
          </a:xfrm>
          <a:prstGeom prst="rect">
            <a:avLst/>
          </a:prstGeom>
          <a:noFill/>
        </p:spPr>
        <p:txBody>
          <a:bodyPr wrap="square">
            <a:spAutoFit/>
          </a:bodyPr>
          <a:lstStyle/>
          <a:p>
            <a:pPr>
              <a:defRPr/>
            </a:pPr>
            <a:r>
              <a:rPr lang="en-US" altLang="ja-JP" sz="2500" b="1" dirty="0" smtClean="0">
                <a:solidFill>
                  <a:schemeClr val="bg1"/>
                </a:solidFill>
              </a:rPr>
              <a:t>Rev1:1 </a:t>
            </a:r>
            <a:r>
              <a:rPr lang="ja-JP" altLang="ja-JP" sz="2500" b="1" u="sng" dirty="0">
                <a:solidFill>
                  <a:schemeClr val="bg1"/>
                </a:solidFill>
              </a:rPr>
              <a:t>イエス・キリストの黙示</a:t>
            </a:r>
            <a:r>
              <a:rPr lang="ja-JP" altLang="ja-JP" sz="2500" b="1" dirty="0">
                <a:solidFill>
                  <a:schemeClr val="bg1"/>
                </a:solidFill>
              </a:rPr>
              <a:t>。　これは、すぐに起こるはずの事をそのしもべたちに示すため、神がキリストにお与えになったものである。　そしてキリストは、その御使いを遣わして、これをしもべヨハネにお告げになった</a:t>
            </a:r>
            <a:r>
              <a:rPr lang="ja-JP" altLang="ja-JP" sz="2500" b="1" dirty="0" smtClean="0">
                <a:solidFill>
                  <a:schemeClr val="bg1"/>
                </a:solidFill>
              </a:rPr>
              <a:t>。</a:t>
            </a:r>
            <a:endParaRPr lang="en-US" altLang="ja-JP" sz="2500" b="1"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313895" y="122825"/>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925245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070992" y="2527231"/>
            <a:ext cx="9777536" cy="1200329"/>
          </a:xfrm>
          <a:prstGeom prst="rect">
            <a:avLst/>
          </a:prstGeom>
          <a:noFill/>
        </p:spPr>
        <p:txBody>
          <a:bodyPr wrap="square" numCol="1" spcCol="144000">
            <a:spAutoFit/>
          </a:bodyPr>
          <a:lstStyle/>
          <a:p>
            <a:pPr algn="ctr">
              <a:spcBef>
                <a:spcPts val="600"/>
              </a:spcBef>
              <a:spcAft>
                <a:spcPts val="600"/>
              </a:spcAft>
              <a:defRPr/>
            </a:pPr>
            <a:r>
              <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章のポイント</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575641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070992" y="1344814"/>
            <a:ext cx="9777536" cy="2462213"/>
          </a:xfrm>
          <a:prstGeom prst="rect">
            <a:avLst/>
          </a:prstGeom>
          <a:noFill/>
        </p:spPr>
        <p:txBody>
          <a:bodyPr wrap="square" numCol="1" spcCol="144000">
            <a:spAutoFit/>
          </a:bodyPr>
          <a:lstStyle/>
          <a:p>
            <a:pPr algn="ctr">
              <a:spcBef>
                <a:spcPts val="600"/>
              </a:spcBef>
              <a:spcAft>
                <a:spcPts val="600"/>
              </a:spcAft>
              <a:defRPr/>
            </a:pPr>
            <a:r>
              <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意味</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spcBef>
                <a:spcPts val="600"/>
              </a:spcBef>
              <a:spcAft>
                <a:spcPts val="600"/>
              </a:spcAft>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つの神学的意味～</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18290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10896" y="199756"/>
            <a:ext cx="11686032" cy="6438788"/>
          </a:xfrm>
          <a:prstGeom prst="rect">
            <a:avLst/>
          </a:prstGeom>
        </p:spPr>
      </p:pic>
    </p:spTree>
    <p:extLst>
      <p:ext uri="{BB962C8B-B14F-4D97-AF65-F5344CB8AC3E}">
        <p14:creationId xmlns:p14="http://schemas.microsoft.com/office/powerpoint/2010/main" val="3994778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39190" y="104771"/>
            <a:ext cx="11909121" cy="6606579"/>
          </a:xfrm>
          <a:prstGeom prst="rect">
            <a:avLst/>
          </a:prstGeom>
        </p:spPr>
      </p:pic>
    </p:spTree>
    <p:extLst>
      <p:ext uri="{BB962C8B-B14F-4D97-AF65-F5344CB8AC3E}">
        <p14:creationId xmlns:p14="http://schemas.microsoft.com/office/powerpoint/2010/main" val="2563632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50126"/>
            <a:ext cx="11873552" cy="6510574"/>
          </a:xfrm>
          <a:prstGeom prst="rect">
            <a:avLst/>
          </a:prstGeom>
        </p:spPr>
      </p:pic>
      <p:cxnSp>
        <p:nvCxnSpPr>
          <p:cNvPr id="4" name="直線コネクタ 3"/>
          <p:cNvCxnSpPr/>
          <p:nvPr/>
        </p:nvCxnSpPr>
        <p:spPr>
          <a:xfrm>
            <a:off x="1113907" y="-1823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351227" y="-146359"/>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773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19</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292772" y="1829490"/>
            <a:ext cx="10369683" cy="1569660"/>
          </a:xfrm>
          <a:prstGeom prst="rect">
            <a:avLst/>
          </a:prstGeom>
          <a:noFill/>
        </p:spPr>
        <p:txBody>
          <a:bodyPr wrap="square">
            <a:spAutoFit/>
          </a:bodyPr>
          <a:lstStyle/>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サルデス</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「フィラデルフィアにある教会へ」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「ラオデキヤにある教会へ」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439003" y="117697"/>
            <a:ext cx="11627893" cy="923330"/>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回）黙示録</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章アウトライン</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0" y="4597363"/>
            <a:ext cx="12061637" cy="1938992"/>
          </a:xfrm>
          <a:prstGeom prst="rect">
            <a:avLst/>
          </a:prstGeom>
          <a:noFill/>
        </p:spPr>
        <p:txBody>
          <a:bodyPr wrap="square">
            <a:spAutoFit/>
          </a:bodyPr>
          <a:lstStyle/>
          <a:p>
            <a:pPr algn="ctr">
              <a:defRPr/>
            </a:pP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78</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テーマの学び！</a:t>
            </a:r>
            <a:endPar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毎回平均で</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テーマを学びます！</a:t>
            </a:r>
            <a:endPar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月</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回の学びを、都合</a:t>
            </a:r>
            <a:r>
              <a:rPr lang="en-US" altLang="ja-JP"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4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回程度行います！</a:t>
            </a:r>
            <a:endParaRPr lang="en-US" altLang="ja-JP" sz="4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3908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2</a:t>
            </a:fld>
            <a:endParaRPr lang="ja-JP" altLang="en-US" dirty="0">
              <a:solidFill>
                <a:prstClr val="white"/>
              </a:solidFill>
            </a:endParaRPr>
          </a:p>
        </p:txBody>
      </p:sp>
      <p:sp>
        <p:nvSpPr>
          <p:cNvPr id="5" name="正方形/長方形 4"/>
          <p:cNvSpPr/>
          <p:nvPr/>
        </p:nvSpPr>
        <p:spPr bwMode="auto">
          <a:xfrm>
            <a:off x="0" y="1"/>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lang="ja-JP" altLang="en-US" dirty="0"/>
          </a:p>
        </p:txBody>
      </p:sp>
      <p:pic>
        <p:nvPicPr>
          <p:cNvPr id="7" name="図 6"/>
          <p:cNvPicPr>
            <a:picLocks noChangeAspect="1"/>
          </p:cNvPicPr>
          <p:nvPr/>
        </p:nvPicPr>
        <p:blipFill>
          <a:blip r:embed="rId3"/>
          <a:stretch>
            <a:fillRect/>
          </a:stretch>
        </p:blipFill>
        <p:spPr>
          <a:xfrm>
            <a:off x="146339" y="172495"/>
            <a:ext cx="3029997" cy="4358038"/>
          </a:xfrm>
          <a:prstGeom prst="rect">
            <a:avLst/>
          </a:prstGeom>
        </p:spPr>
      </p:pic>
      <p:sp>
        <p:nvSpPr>
          <p:cNvPr id="6" name="テキスト ボックス 5"/>
          <p:cNvSpPr txBox="1"/>
          <p:nvPr/>
        </p:nvSpPr>
        <p:spPr>
          <a:xfrm>
            <a:off x="1046874" y="383913"/>
            <a:ext cx="10728031" cy="5601533"/>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a:t>
            </a:r>
            <a:endPar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2017/7/9</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a:t>
            </a:r>
            <a:r>
              <a:rPr lang="ja-JP" altLang="en-US" sz="4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885612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0" y="93384"/>
            <a:ext cx="12192000"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アウトライン</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
        <p:nvSpPr>
          <p:cNvPr id="6" name="テキスト ボックス 5"/>
          <p:cNvSpPr txBox="1"/>
          <p:nvPr/>
        </p:nvSpPr>
        <p:spPr>
          <a:xfrm>
            <a:off x="756899" y="1199457"/>
            <a:ext cx="10300970" cy="584775"/>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宛先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教会</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の守護天使。</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75558" y="1995586"/>
            <a:ext cx="11322456" cy="1077218"/>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キリスト描写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教会</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抱える</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問題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を解決するに必要な</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イエスのご性質。</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1932554" y="3284159"/>
            <a:ext cx="5660228" cy="584775"/>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賞賛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への褒め言葉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9" name="テキスト ボックス 8"/>
          <p:cNvSpPr txBox="1"/>
          <p:nvPr/>
        </p:nvSpPr>
        <p:spPr>
          <a:xfrm>
            <a:off x="1932554" y="4147901"/>
            <a:ext cx="9144000" cy="584775"/>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叱責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への叱責　　</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 name="テキスト ボックス 9"/>
          <p:cNvSpPr txBox="1"/>
          <p:nvPr/>
        </p:nvSpPr>
        <p:spPr>
          <a:xfrm>
            <a:off x="1981542" y="5011643"/>
            <a:ext cx="10082161" cy="584775"/>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奨励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個人（信者）</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への問題</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解決の勧めの言葉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1" name="テキスト ボックス 10"/>
          <p:cNvSpPr txBox="1"/>
          <p:nvPr/>
        </p:nvSpPr>
        <p:spPr>
          <a:xfrm>
            <a:off x="1932554" y="5875386"/>
            <a:ext cx="9144000" cy="584775"/>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約束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勝利</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する</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個人（信者）</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の祝福の言葉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9" name="右大かっこ 28"/>
          <p:cNvSpPr/>
          <p:nvPr/>
        </p:nvSpPr>
        <p:spPr>
          <a:xfrm flipH="1">
            <a:off x="1540207" y="3188809"/>
            <a:ext cx="432000" cy="1656000"/>
          </a:xfrm>
          <a:prstGeom prst="rightBracket">
            <a:avLst/>
          </a:prstGeom>
          <a:ln w="889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右大かっこ 29"/>
          <p:cNvSpPr/>
          <p:nvPr/>
        </p:nvSpPr>
        <p:spPr>
          <a:xfrm flipH="1">
            <a:off x="1524658" y="5058039"/>
            <a:ext cx="432000" cy="1440000"/>
          </a:xfrm>
          <a:prstGeom prst="rightBracket">
            <a:avLst/>
          </a:prstGeom>
          <a:ln w="889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大かっこ 11"/>
          <p:cNvSpPr/>
          <p:nvPr/>
        </p:nvSpPr>
        <p:spPr>
          <a:xfrm>
            <a:off x="7141683" y="2781374"/>
            <a:ext cx="684000" cy="1656000"/>
          </a:xfrm>
          <a:prstGeom prst="rightBracket">
            <a:avLst>
              <a:gd name="adj" fmla="val 0"/>
            </a:avLst>
          </a:prstGeom>
          <a:ln w="88900">
            <a:solidFill>
              <a:schemeClr val="bg1"/>
            </a:solidFill>
            <a:prstDash val="soli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04827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80081" y="2105538"/>
            <a:ext cx="10292224" cy="2308324"/>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各テーマの適用ポイント</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宗教改革時代の教会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から学ぶ</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大宣教時代の教会から学ぶ</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背教の時代における信者の責務を果たす</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6481" y="5198938"/>
            <a:ext cx="11875640" cy="1446550"/>
          </a:xfrm>
          <a:prstGeom prst="rect">
            <a:avLst/>
          </a:prstGeom>
          <a:noFill/>
        </p:spPr>
        <p:txBody>
          <a:bodyPr wrap="square">
            <a:spAutoFit/>
          </a:bodyPr>
          <a:lstStyle/>
          <a:p>
            <a:pPr>
              <a:defRPr/>
            </a:pP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このメッセージは、ヨハネの黙示録</a:t>
            </a:r>
            <a:endPar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第</a:t>
            </a:r>
            <a:r>
              <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章について学ぼうとするものである。</a:t>
            </a:r>
            <a:endParaRPr lang="en-US" altLang="ja-JP" sz="4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288881" y="165647"/>
            <a:ext cx="11875640" cy="1754326"/>
          </a:xfrm>
          <a:prstGeom prst="rect">
            <a:avLst/>
          </a:prstGeom>
          <a:noFill/>
        </p:spPr>
        <p:txBody>
          <a:bodyPr wrap="square">
            <a:spAutoFit/>
          </a:bodyPr>
          <a:lstStyle/>
          <a:p>
            <a:pPr>
              <a:defRPr/>
            </a:pP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結論：勝利者とは</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勝利者への約束</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とは</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2132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txBox="1">
            <a:spLocks/>
          </p:cNvSpPr>
          <p:nvPr/>
        </p:nvSpPr>
        <p:spPr>
          <a:xfrm>
            <a:off x="10094914" y="6561138"/>
            <a:ext cx="928687" cy="285750"/>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A0525B3-F389-4787-A069-3B06C906847C}" type="slidenum">
              <a:rPr lang="ja-JP" altLang="en-US">
                <a:solidFill>
                  <a:prstClr val="white"/>
                </a:solidFill>
              </a:rPr>
              <a:pPr>
                <a:defRPr/>
              </a:pPr>
              <a:t>22</a:t>
            </a:fld>
            <a:endParaRPr lang="ja-JP" altLang="en-US" dirty="0">
              <a:solidFill>
                <a:prstClr val="white"/>
              </a:solidFill>
            </a:endParaRPr>
          </a:p>
        </p:txBody>
      </p:sp>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1496262"/>
            <a:ext cx="12192000" cy="1200329"/>
          </a:xfrm>
          <a:prstGeom prst="rect">
            <a:avLst/>
          </a:prstGeom>
          <a:noFill/>
        </p:spPr>
        <p:txBody>
          <a:bodyPr wrap="square">
            <a:spAutoFit/>
          </a:bodyPr>
          <a:lstStyle/>
          <a:p>
            <a:pPr algn="ctr">
              <a:defRPr/>
            </a:pPr>
            <a:r>
              <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ja-JP" altLang="en-US" sz="72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からが本論！</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14595" y="3781774"/>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994579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47041" y="783054"/>
            <a:ext cx="11744959" cy="3847207"/>
          </a:xfrm>
          <a:prstGeom prst="rect">
            <a:avLst/>
          </a:prstGeom>
          <a:noFill/>
        </p:spPr>
        <p:txBody>
          <a:bodyPr wrap="square">
            <a:spAutoFit/>
          </a:bodyPr>
          <a:lstStyle/>
          <a:p>
            <a:pPr>
              <a:defRPr/>
            </a:pP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 </a:t>
            </a:r>
          </a:p>
          <a:p>
            <a:pPr>
              <a:defRPr/>
            </a:pPr>
            <a:endPar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「サルデスに</a:t>
            </a: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ある教会へ</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498777" y="150069"/>
            <a:ext cx="5144860" cy="3349203"/>
          </a:xfrm>
          <a:prstGeom prst="rect">
            <a:avLst/>
          </a:prstGeom>
        </p:spPr>
      </p:pic>
      <p:sp>
        <p:nvSpPr>
          <p:cNvPr id="8" name="角丸四角形 7"/>
          <p:cNvSpPr/>
          <p:nvPr/>
        </p:nvSpPr>
        <p:spPr>
          <a:xfrm>
            <a:off x="8821719" y="829852"/>
            <a:ext cx="1224000" cy="360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41175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64570" y="926327"/>
            <a:ext cx="9289032"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Rev3:1a</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、サルデスにある教会の御使いに書き送れ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61524" y="169770"/>
            <a:ext cx="11930476"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サルデスにある教会（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1-6</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533460" y="926327"/>
            <a:ext cx="1116000" cy="646331"/>
          </a:xfrm>
          <a:prstGeom prst="rect">
            <a:avLst/>
          </a:prstGeom>
          <a:noFill/>
        </p:spPr>
        <p:txBody>
          <a:bodyPr wrap="square">
            <a:spAutoFit/>
          </a:bodyPr>
          <a:lstStyle/>
          <a:p>
            <a:pPr lvl="0">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宛先</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40819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50126"/>
            <a:ext cx="11873552" cy="6510574"/>
          </a:xfrm>
          <a:prstGeom prst="rect">
            <a:avLst/>
          </a:prstGeom>
        </p:spPr>
      </p:pic>
      <p:cxnSp>
        <p:nvCxnSpPr>
          <p:cNvPr id="4" name="直線コネクタ 3"/>
          <p:cNvCxnSpPr/>
          <p:nvPr/>
        </p:nvCxnSpPr>
        <p:spPr>
          <a:xfrm>
            <a:off x="1113907" y="-1823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351227" y="-1629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5866796" y="3896748"/>
            <a:ext cx="0" cy="504000"/>
          </a:xfrm>
          <a:prstGeom prst="line">
            <a:avLst/>
          </a:prstGeom>
          <a:ln w="88900">
            <a:solidFill>
              <a:srgbClr val="FF0066"/>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6200000" flipH="1">
            <a:off x="8588721" y="2643140"/>
            <a:ext cx="0" cy="3780000"/>
          </a:xfrm>
          <a:prstGeom prst="line">
            <a:avLst/>
          </a:prstGeom>
          <a:ln w="8890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204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9" name="テキスト ボックス 8"/>
          <p:cNvSpPr txBox="1"/>
          <p:nvPr/>
        </p:nvSpPr>
        <p:spPr>
          <a:xfrm>
            <a:off x="2216119" y="3131824"/>
            <a:ext cx="9733581" cy="2215991"/>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Rev3:1d</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実は死んでいる。</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目をさましなさい。そして死にかけているほかの人たちを力づけなさい。わたしは、あなたの行いが、わたしの御前に全うされたと見てはいない。</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136633" y="3131824"/>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叱責</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125292" y="1512597"/>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賞賛</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2216119" y="1512597"/>
            <a:ext cx="9733581"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Rev3:1c</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わたしは、あなたの行いを知っている。</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あなたは、生きているとされているが、</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533460" y="180760"/>
            <a:ext cx="1116000" cy="646331"/>
          </a:xfrm>
          <a:prstGeom prst="rect">
            <a:avLst/>
          </a:prstGeom>
          <a:noFill/>
        </p:spPr>
        <p:txBody>
          <a:bodyPr wrap="square">
            <a:spAutoFit/>
          </a:bodyPr>
          <a:lstStyle/>
          <a:p>
            <a:pPr lvl="0" algn="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描写</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264570" y="180760"/>
            <a:ext cx="9289032"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Rev3:1b</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神の</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七つの御霊</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、および</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七つの星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を持つ方がこう言われる。</a:t>
            </a:r>
          </a:p>
        </p:txBody>
      </p:sp>
    </p:spTree>
    <p:extLst>
      <p:ext uri="{BB962C8B-B14F-4D97-AF65-F5344CB8AC3E}">
        <p14:creationId xmlns:p14="http://schemas.microsoft.com/office/powerpoint/2010/main" val="4097390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564095"/>
            <a:ext cx="1932337" cy="1200329"/>
          </a:xfrm>
          <a:prstGeom prst="rect">
            <a:avLst/>
          </a:prstGeom>
          <a:noFill/>
        </p:spPr>
        <p:txBody>
          <a:bodyPr wrap="square">
            <a:spAutoFit/>
          </a:bodyPr>
          <a:lstStyle/>
          <a:p>
            <a:pPr lvl="0" algn="ct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奨励</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2253093" y="564095"/>
            <a:ext cx="9728140" cy="2554545"/>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だから、あなたがどのように受け、また聞いたのかを思い出しなさい。それを堅く守り、また悔い改めなさい。もし、目をさまさなければ、わたしは盗人のように来る。あなたには、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わたしがいつあなたのところに来るか、決してわからない。</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49531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340578" y="210911"/>
            <a:ext cx="9217024" cy="5816977"/>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しかし、サルデスには、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その衣を汚さなかった者が幾人かいる。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彼らは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白い衣</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を着て、わたしとともに歩む。彼らはそれにふさわしい者だからである。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Rev3:5</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勝利を得る者は、このように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白い衣</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を着せられる。そして、わたしは、彼の名を</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いのちの書</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から消すようなことは決してない。わたしは彼の名をわたしの父の御前と御使いたちの前で言い表す。</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耳のある者は御霊が諸教会に言われることを聞きなさい。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25292" y="210911"/>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約束</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17343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869453"/>
            <a:ext cx="11054686" cy="4678204"/>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Rev20:11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また私は、大きな白い御座と、そこに着座しておられる方を見た。地も天もその御前から逃げ去って、あとかたもなくなった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Rev20:12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また私は、死んだ人々が、大きい者も、小さい者も御座の前に立っているのを見た。そして、数々の書物が開かれた。また、別の一つの書物も開かれたが、それは、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いのちの書</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であった。死んだ人々は、これらの書物に書きしるされているところに従って、自分の行いに応じてさばかれた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33290"/>
            <a:ext cx="12014578" cy="646331"/>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参照：テーマ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「白い御座のさばき」</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05092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240025"/>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電子書籍版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書籍版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*まとめ買いしておりますので</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865895" y="240025"/>
            <a:ext cx="2185078" cy="1582492"/>
          </a:xfrm>
          <a:prstGeom prst="rect">
            <a:avLst/>
          </a:prstGeom>
        </p:spPr>
      </p:pic>
      <p:pic>
        <p:nvPicPr>
          <p:cNvPr id="5" name="図 4"/>
          <p:cNvPicPr>
            <a:picLocks noChangeAspect="1"/>
          </p:cNvPicPr>
          <p:nvPr/>
        </p:nvPicPr>
        <p:blipFill>
          <a:blip r:embed="rId4"/>
          <a:stretch>
            <a:fillRect/>
          </a:stretch>
        </p:blipFill>
        <p:spPr>
          <a:xfrm>
            <a:off x="150125" y="4251157"/>
            <a:ext cx="1943083" cy="2535889"/>
          </a:xfrm>
          <a:prstGeom prst="rect">
            <a:avLst/>
          </a:prstGeom>
        </p:spPr>
      </p:pic>
    </p:spTree>
    <p:extLst>
      <p:ext uri="{BB962C8B-B14F-4D97-AF65-F5344CB8AC3E}">
        <p14:creationId xmlns:p14="http://schemas.microsoft.com/office/powerpoint/2010/main" val="2913623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275770" y="504370"/>
            <a:ext cx="11763218" cy="5910944"/>
          </a:xfrm>
          <a:prstGeom prst="rect">
            <a:avLst/>
          </a:prstGeom>
        </p:spPr>
      </p:pic>
      <p:sp>
        <p:nvSpPr>
          <p:cNvPr id="5" name="角丸四角形 4"/>
          <p:cNvSpPr/>
          <p:nvPr/>
        </p:nvSpPr>
        <p:spPr>
          <a:xfrm>
            <a:off x="232228" y="2409371"/>
            <a:ext cx="11524343" cy="2322286"/>
          </a:xfrm>
          <a:prstGeom prst="roundRect">
            <a:avLst/>
          </a:prstGeom>
          <a:solidFill>
            <a:srgbClr val="FF0000">
              <a:alpha val="0"/>
            </a:srgbClr>
          </a:solidFill>
          <a:ln w="104775">
            <a:solidFill>
              <a:srgbClr val="0070C0">
                <a:alpha val="5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747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256641" y="3696507"/>
            <a:ext cx="1332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01652" y="3671616"/>
            <a:ext cx="1668379"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縛られるサタン</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17" name="角丸四角形 16"/>
          <p:cNvSpPr/>
          <p:nvPr/>
        </p:nvSpPr>
        <p:spPr>
          <a:xfrm>
            <a:off x="8782862" y="3707016"/>
            <a:ext cx="1908000" cy="28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391381" y="3682125"/>
            <a:ext cx="2660243" cy="338554"/>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サタンの解放とさばき</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5" name="角丸四角形 24"/>
          <p:cNvSpPr/>
          <p:nvPr/>
        </p:nvSpPr>
        <p:spPr>
          <a:xfrm>
            <a:off x="9707782" y="2361688"/>
            <a:ext cx="1008000" cy="468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455549" y="2297180"/>
            <a:ext cx="1512466" cy="584775"/>
          </a:xfrm>
          <a:prstGeom prst="rect">
            <a:avLst/>
          </a:prstGeom>
          <a:noFill/>
        </p:spPr>
        <p:txBody>
          <a:bodyPr wrap="square">
            <a:spAutoFit/>
          </a:bodyPr>
          <a:lstStyle/>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白い御座に</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defRPr/>
            </a:pP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着座する方</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角丸四角形 26"/>
          <p:cNvSpPr/>
          <p:nvPr/>
        </p:nvSpPr>
        <p:spPr>
          <a:xfrm>
            <a:off x="9670992" y="2041123"/>
            <a:ext cx="1080000" cy="216000"/>
          </a:xfrm>
          <a:prstGeom prst="roundRect">
            <a:avLst/>
          </a:prstGeom>
          <a:solidFill>
            <a:srgbClr val="FFFF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9450291" y="1976615"/>
            <a:ext cx="1512466" cy="338554"/>
          </a:xfrm>
          <a:prstGeom prst="rect">
            <a:avLst/>
          </a:prstGeom>
          <a:noFill/>
        </p:spPr>
        <p:txBody>
          <a:bodyPr wrap="square">
            <a:spAutoFit/>
          </a:bodyPr>
          <a:lstStyle/>
          <a:p>
            <a:pPr algn="ctr">
              <a:defRPr/>
            </a:pPr>
            <a:r>
              <a:rPr lang="ja-JP" altLang="en-US" sz="1600" b="1" dirty="0">
                <a:latin typeface="ＭＳ Ｐゴシック" panose="020B0600070205080204" pitchFamily="50" charset="-128"/>
                <a:ea typeface="ＭＳ Ｐゴシック" panose="020B0600070205080204" pitchFamily="50" charset="-128"/>
                <a:cs typeface="メイリオ" panose="020B0604030504040204" pitchFamily="50" charset="-128"/>
              </a:rPr>
              <a:t>数々</a:t>
            </a:r>
            <a:r>
              <a:rPr lang="ja-JP" altLang="en-US"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rPr>
              <a:t>の書物</a:t>
            </a:r>
            <a:endParaRPr lang="en-US" altLang="ja-JP" sz="1600" b="1" dirty="0" smtClean="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710455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60545"/>
            <a:ext cx="12061108" cy="1323439"/>
          </a:xfrm>
          <a:prstGeom prst="rect">
            <a:avLst/>
          </a:prstGeom>
          <a:noFill/>
        </p:spPr>
        <p:txBody>
          <a:bodyPr wrap="square">
            <a:spAutoFit/>
          </a:bodyPr>
          <a:lstStyle/>
          <a:p>
            <a:pPr>
              <a:defRPr/>
            </a:pPr>
            <a:r>
              <a:rPr lang="ja-JP" altLang="en-US"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）宗教改革時代の教会からの学び</a:t>
            </a:r>
            <a:endParaRPr lang="en-US" altLang="ja-JP"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正統教理の全体回復</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ja-JP" altLang="en-US"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教理と愛の両輪の調和」</a:t>
            </a:r>
            <a:r>
              <a:rPr lang="ja-JP" altLang="en-US" sz="32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1503250"/>
            <a:ext cx="12192000" cy="2985433"/>
          </a:xfrm>
          <a:prstGeom prst="rect">
            <a:avLst/>
          </a:prstGeom>
          <a:noFill/>
        </p:spPr>
        <p:txBody>
          <a:bodyPr wrap="square">
            <a:spAutoFit/>
          </a:bodyPr>
          <a:lstStyle/>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1)1517</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年からちょうど</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500</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年</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①宗教改革では救済論だけが回復した</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②回復途上の聖書的教理がまだある</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*イスラエル論　*預言解釈　*終末論</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③</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黙示録</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には、その全ての要素が含まれる</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p:txBody>
      </p:sp>
    </p:spTree>
    <p:extLst>
      <p:ext uri="{BB962C8B-B14F-4D97-AF65-F5344CB8AC3E}">
        <p14:creationId xmlns:p14="http://schemas.microsoft.com/office/powerpoint/2010/main" val="3588756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3063" y="1325670"/>
            <a:ext cx="12061108" cy="2308324"/>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失われた教理を</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回復させる方法とは</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61352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38086" y="4768682"/>
            <a:ext cx="12061108" cy="1569660"/>
          </a:xfrm>
          <a:prstGeom prst="rect">
            <a:avLst/>
          </a:prstGeom>
          <a:noFill/>
        </p:spPr>
        <p:txBody>
          <a:bodyPr wrap="square">
            <a:spAutoFit/>
          </a:bodyPr>
          <a:lstStyle/>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第二の宗教改革の時にあって</a:t>
            </a: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ぜ</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ひ</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両輪を調和させたい！</a:t>
            </a:r>
            <a:endPar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120867" y="98633"/>
            <a:ext cx="11988000" cy="4441898"/>
          </a:xfrm>
          <a:prstGeom prst="rect">
            <a:avLst/>
          </a:prstGeom>
        </p:spPr>
      </p:pic>
    </p:spTree>
    <p:extLst>
      <p:ext uri="{BB962C8B-B14F-4D97-AF65-F5344CB8AC3E}">
        <p14:creationId xmlns:p14="http://schemas.microsoft.com/office/powerpoint/2010/main" val="943689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59057" y="169394"/>
            <a:ext cx="11911022" cy="6480000"/>
          </a:xfrm>
          <a:prstGeom prst="rect">
            <a:avLst/>
          </a:prstGeom>
        </p:spPr>
      </p:pic>
    </p:spTree>
    <p:extLst>
      <p:ext uri="{BB962C8B-B14F-4D97-AF65-F5344CB8AC3E}">
        <p14:creationId xmlns:p14="http://schemas.microsoft.com/office/powerpoint/2010/main" val="968856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04716" y="150125"/>
            <a:ext cx="11791666" cy="6523630"/>
          </a:xfrm>
          <a:prstGeom prst="rect">
            <a:avLst/>
          </a:prstGeom>
        </p:spPr>
      </p:pic>
    </p:spTree>
    <p:extLst>
      <p:ext uri="{BB962C8B-B14F-4D97-AF65-F5344CB8AC3E}">
        <p14:creationId xmlns:p14="http://schemas.microsoft.com/office/powerpoint/2010/main" val="127139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47041" y="783054"/>
            <a:ext cx="11744959" cy="3847207"/>
          </a:xfrm>
          <a:prstGeom prst="rect">
            <a:avLst/>
          </a:prstGeom>
          <a:noFill/>
        </p:spPr>
        <p:txBody>
          <a:bodyPr wrap="square">
            <a:spAutoFit/>
          </a:bodyPr>
          <a:lstStyle/>
          <a:p>
            <a:pPr>
              <a:defRPr/>
            </a:pP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p>
          <a:p>
            <a:pPr>
              <a:defRPr/>
            </a:pPr>
            <a:endPar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「フィラデルフィアに</a:t>
            </a: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ある教会へ</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498777" y="150069"/>
            <a:ext cx="5144860" cy="3349203"/>
          </a:xfrm>
          <a:prstGeom prst="rect">
            <a:avLst/>
          </a:prstGeom>
        </p:spPr>
      </p:pic>
      <p:sp>
        <p:nvSpPr>
          <p:cNvPr id="8" name="角丸四角形 7"/>
          <p:cNvSpPr/>
          <p:nvPr/>
        </p:nvSpPr>
        <p:spPr>
          <a:xfrm>
            <a:off x="9355119" y="1020352"/>
            <a:ext cx="1692000" cy="288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41978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15766"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64570" y="926327"/>
            <a:ext cx="9289032"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Rev3:7a</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フィラデルフィア</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に</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ある教会の御使いに書き送れ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61523" y="169770"/>
            <a:ext cx="11468021"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）フィラデルフィア</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に</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7-13</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533460" y="926327"/>
            <a:ext cx="1116000" cy="646331"/>
          </a:xfrm>
          <a:prstGeom prst="rect">
            <a:avLst/>
          </a:prstGeom>
          <a:noFill/>
        </p:spPr>
        <p:txBody>
          <a:bodyPr wrap="square">
            <a:spAutoFit/>
          </a:bodyPr>
          <a:lstStyle/>
          <a:p>
            <a:pPr lvl="0">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宛先</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383723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50126"/>
            <a:ext cx="11873552" cy="6510574"/>
          </a:xfrm>
          <a:prstGeom prst="rect">
            <a:avLst/>
          </a:prstGeom>
        </p:spPr>
      </p:pic>
      <p:cxnSp>
        <p:nvCxnSpPr>
          <p:cNvPr id="4" name="直線コネクタ 3"/>
          <p:cNvCxnSpPr/>
          <p:nvPr/>
        </p:nvCxnSpPr>
        <p:spPr>
          <a:xfrm>
            <a:off x="1113907" y="-1823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351227" y="-1629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6531062" y="3342845"/>
            <a:ext cx="0" cy="792000"/>
          </a:xfrm>
          <a:prstGeom prst="line">
            <a:avLst/>
          </a:prstGeom>
          <a:ln w="88900">
            <a:solidFill>
              <a:srgbClr val="FF0066"/>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6200000" flipH="1">
            <a:off x="9507468" y="2102763"/>
            <a:ext cx="0" cy="4104000"/>
          </a:xfrm>
          <a:prstGeom prst="line">
            <a:avLst/>
          </a:prstGeom>
          <a:ln w="8890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15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50836"/>
            <a:ext cx="11900848" cy="5816977"/>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ご利用方法について</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○格納場所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http</a:t>
            </a:r>
            <a:r>
              <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://seishoforum.net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神戸元町聖書フォーラムのトップ頁 </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種類の格納方法</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PDF</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版</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携帯端末からはこちらで参照ください</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発表者コメントはみれません。</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データ版</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…PC</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から見る場合は、こちらをご参照</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発表者コメントも確認できます。</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278525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533460" y="263891"/>
            <a:ext cx="1116000" cy="646331"/>
          </a:xfrm>
          <a:prstGeom prst="rect">
            <a:avLst/>
          </a:prstGeom>
          <a:noFill/>
        </p:spPr>
        <p:txBody>
          <a:bodyPr wrap="square">
            <a:spAutoFit/>
          </a:bodyPr>
          <a:lstStyle/>
          <a:p>
            <a:pPr lvl="0" algn="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描写</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264570" y="263891"/>
            <a:ext cx="9289032" cy="2062103"/>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Rev3:7b</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聖なる方、真実な方、ダビデのかぎをもっている方、彼が開くとだれも閉じる者がなく、彼が閉じるとだれも開く者がない、その方</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がこう言われる。</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823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398695"/>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賞賛</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2216119" y="398695"/>
            <a:ext cx="9733581" cy="5170646"/>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Rev3:8</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「わたしは、あなたの行いを知っている。見よ。わたしは、だれも閉じることのできない門を、あなたの前に開いておいた。なぜなら、</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あなたには、少しばかりの力があって、</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わたしのことばを守り、わたしの名を否まなかったからである。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見よ。</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サタンの会衆に属する者、すなわち、ユダヤ人だと自称</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しながら実はそうでなくて、うそを言っている者たちに、わたしはこうする。見よ。</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彼らをあなたの足もとに来てひれ伏させ、わたしがあなたを愛していることを知らせる。</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918513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2956517"/>
            <a:ext cx="1932337" cy="1200329"/>
          </a:xfrm>
          <a:prstGeom prst="rect">
            <a:avLst/>
          </a:prstGeom>
          <a:noFill/>
        </p:spPr>
        <p:txBody>
          <a:bodyPr wrap="square">
            <a:spAutoFit/>
          </a:bodyPr>
          <a:lstStyle/>
          <a:p>
            <a:pPr lvl="0" algn="ct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奨励</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216119" y="477385"/>
            <a:ext cx="9733581" cy="584775"/>
          </a:xfrm>
          <a:prstGeom prst="rect">
            <a:avLst/>
          </a:prstGeom>
          <a:noFill/>
        </p:spPr>
        <p:txBody>
          <a:bodyPr wrap="square">
            <a:spAutoFit/>
          </a:bodyPr>
          <a:lstStyle/>
          <a:p>
            <a:pPr>
              <a:defRPr/>
            </a:pP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なし</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136633" y="477385"/>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叱責</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2216119" y="2956517"/>
            <a:ext cx="9733581" cy="584775"/>
          </a:xfrm>
          <a:prstGeom prst="rect">
            <a:avLst/>
          </a:prstGeom>
          <a:noFill/>
        </p:spPr>
        <p:txBody>
          <a:bodyPr wrap="square">
            <a:spAutoFit/>
          </a:bodyPr>
          <a:lstStyle/>
          <a:p>
            <a:pPr>
              <a:defRPr/>
            </a:pP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なし</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66095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340578" y="11409"/>
            <a:ext cx="9217024" cy="6955750"/>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Rev3:10</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あなたが、わたしの忍耐について言ったことばを守ったから、わたしも、地上に住む者たちを試みるために、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全世界に来ようとしている試練の時には、</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あなたを守ろう。</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わたしは、すぐに来る。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あなたの冠をだれにも奪われないように、あなたの持っているものをしっかりと持っていなさい。</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Rev3:12</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勝利を得る者を、わたしの</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神の聖所の柱</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としよう。彼はもはや決して外に出ていくことはない。わたしは彼の上に</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rPr>
              <a:t>わたしの神の御名と、わたしの神の都、すなわち、わたしの神のもとを出て天から下ってくる新しいエルサレムの名と、わたしの新しい名</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とを書きしるす</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25292" y="210911"/>
            <a:ext cx="1932337" cy="1200329"/>
          </a:xfrm>
          <a:prstGeom prst="rect">
            <a:avLst/>
          </a:prstGeom>
          <a:noFill/>
        </p:spPr>
        <p:txBody>
          <a:bodyPr wrap="square">
            <a:spAutoFit/>
          </a:bodyPr>
          <a:lstStyle/>
          <a:p>
            <a:pPr lvl="0" algn="ct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約束</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897161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387122"/>
            <a:ext cx="11088000" cy="3200876"/>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Rev21:22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私は、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この都の中に神殿を見なかった。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それは、万物の支配者である、神であられる主と、小羊とが都の神殿だからで</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ある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Rev21:23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都には、これを照らす太陽も月もいらない。というのは、神の栄光が都を照らし、小羊が都のあかりだからである。</a:t>
            </a:r>
          </a:p>
        </p:txBody>
      </p:sp>
      <p:sp>
        <p:nvSpPr>
          <p:cNvPr id="20" name="テキスト ボックス 19"/>
          <p:cNvSpPr txBox="1"/>
          <p:nvPr/>
        </p:nvSpPr>
        <p:spPr>
          <a:xfrm>
            <a:off x="177422" y="33290"/>
            <a:ext cx="12014578" cy="1200329"/>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参照：テーマ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27</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「都のあかりなる小羊」</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*特徴❻ 不要になったもの</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spTree>
    <p:extLst>
      <p:ext uri="{BB962C8B-B14F-4D97-AF65-F5344CB8AC3E}">
        <p14:creationId xmlns:p14="http://schemas.microsoft.com/office/powerpoint/2010/main" val="2716030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407737"/>
            <a:ext cx="11054686" cy="3046988"/>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v</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また私は、多くの座を見た。</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はその上にすわった。そしてさばきを行う権威が</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に与えられた。また私は、イエスのあかしと神のことばとのゆえに首をはねられた人たちのたましいと、獣やその像を拝まず、その額や手に獣の刻印を押されなかった人たちを見た。</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は生き返って、キリストとともに、千年の間王となった</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80248"/>
            <a:ext cx="12014578" cy="1200329"/>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参照：テーマ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「千年王国」</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*キリストの支配（</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226937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340578" y="210911"/>
            <a:ext cx="9217024" cy="1231106"/>
          </a:xfrm>
          <a:prstGeom prst="rect">
            <a:avLst/>
          </a:prstGeom>
          <a:noFill/>
        </p:spPr>
        <p:txBody>
          <a:bodyPr wrap="square">
            <a:spAutoFit/>
          </a:bodyPr>
          <a:lstStyle/>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Rev3:13</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耳のある者は御霊が諸教会に言われることを聞きなさい。」</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125292" y="210911"/>
            <a:ext cx="1932337" cy="1200329"/>
          </a:xfrm>
          <a:prstGeom prst="rect">
            <a:avLst/>
          </a:prstGeom>
          <a:noFill/>
        </p:spPr>
        <p:txBody>
          <a:bodyPr wrap="square">
            <a:spAutoFit/>
          </a:bodyPr>
          <a:lstStyle/>
          <a:p>
            <a:pPr lvl="0" algn="ct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約束</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732442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60545"/>
            <a:ext cx="12061108" cy="1323439"/>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）大宣教時代の教会から学ぶ</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～正統教理を全体回復させた聖書的な教会の伝道スタイルとは～</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1607504"/>
            <a:ext cx="12192000" cy="4647426"/>
          </a:xfrm>
          <a:prstGeom prst="rect">
            <a:avLst/>
          </a:prstGeom>
          <a:noFill/>
        </p:spPr>
        <p:txBody>
          <a:bodyPr wrap="square">
            <a:spAutoFit/>
          </a:bodyPr>
          <a:lstStyle/>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フィラデルフィアの教会は真実な教会</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①聖書の教えに回帰した教会</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②回復途上の教理</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が</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回復されたなら！更に</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・より大きなリバイバル・霊的覚醒が起こる予感</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③大患難時代の</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3</a:t>
            </a:r>
            <a:r>
              <a:rPr lang="ja-JP" altLang="en-US" sz="3600" dirty="0" err="1"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つの</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目的</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・世界大のリバイバル⇒この</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働</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きに繋がる！</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・イスラエルの国家的な</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回心⇒この働きに繋がる！</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・地上からの邪悪の一掃</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p:txBody>
      </p:sp>
    </p:spTree>
    <p:extLst>
      <p:ext uri="{BB962C8B-B14F-4D97-AF65-F5344CB8AC3E}">
        <p14:creationId xmlns:p14="http://schemas.microsoft.com/office/powerpoint/2010/main" val="2580090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3063" y="1512944"/>
            <a:ext cx="12061108" cy="3416320"/>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正統</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教理を回復した</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聖書的な教会が</a:t>
            </a:r>
            <a:endPar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果たす責務とは</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914975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8998" y="39922"/>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ユダヤ人に対する教会の責務</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466294" y="2939048"/>
            <a:ext cx="11229836" cy="1908215"/>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．物質的な物を分かち合う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27</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①</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異邦人は霊的な祝福をユダヤ人から受けた。</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②</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それゆえ、物質的な祝福を届けるべきである。</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経済的な必要性　</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ユダヤ人伝道への支援</a:t>
            </a: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68566" y="1054016"/>
            <a:ext cx="11229836" cy="1908215"/>
          </a:xfrm>
          <a:prstGeom prst="rect">
            <a:avLst/>
          </a:prstGeom>
          <a:noFill/>
        </p:spPr>
        <p:txBody>
          <a:bodyPr wrap="square">
            <a:spAutoFit/>
          </a:bodyPr>
          <a:lstStyle/>
          <a:p>
            <a:pPr>
              <a:defRPr/>
            </a:pP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．福音を伝える　ロマ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16</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①動詞は現在形。今も真理である。</a:t>
            </a: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②福音は、ユダヤ人に、次に異邦人に伝える。</a:t>
            </a:r>
            <a:r>
              <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パウロの伝道の原則でもある</a:t>
            </a: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400" dirty="0" smtClean="0">
                <a:solidFill>
                  <a:schemeClr val="bg1"/>
                </a:solidFill>
                <a:latin typeface="HGS創英角ﾎﾟｯﾌﾟ体" panose="040B0A00000000000000" pitchFamily="50" charset="-128"/>
                <a:ea typeface="HGS創英角ﾎﾟｯﾌﾟ体" panose="040B0A00000000000000" pitchFamily="50" charset="-128"/>
              </a:rPr>
              <a:t>　③この原則は、あらゆる団体、個人、地域に適用される。</a:t>
            </a:r>
            <a:endParaRPr lang="en-US" altLang="ja-JP" sz="24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470838" y="4873955"/>
            <a:ext cx="11229836" cy="1908215"/>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．ユダヤ人のために祈る</a:t>
            </a:r>
            <a:endParaRPr lang="en-US" altLang="ja-JP" sz="24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r>
              <a:rPr lang="ja-JP" altLang="en-US" sz="1000" dirty="0">
                <a:solidFill>
                  <a:schemeClr val="bg1"/>
                </a:solidFill>
                <a:latin typeface="HGS創英角ﾎﾟｯﾌﾟ体" panose="040B0A00000000000000" pitchFamily="50" charset="-128"/>
                <a:ea typeface="HGS創英角ﾎﾟｯﾌﾟ体" panose="040B0A00000000000000" pitchFamily="50" charset="-128"/>
              </a:rPr>
              <a:t>　</a:t>
            </a: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　➀詩</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122:6</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　②イザ</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2</a:t>
            </a: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　③イザ</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62</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　④ロマ</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1</a:t>
            </a:r>
          </a:p>
        </p:txBody>
      </p:sp>
    </p:spTree>
    <p:extLst>
      <p:ext uri="{BB962C8B-B14F-4D97-AF65-F5344CB8AC3E}">
        <p14:creationId xmlns:p14="http://schemas.microsoft.com/office/powerpoint/2010/main" val="2962807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80160" y="103212"/>
            <a:ext cx="12024000" cy="4893647"/>
          </a:xfrm>
          <a:prstGeom prst="rect">
            <a:avLst/>
          </a:prstGeom>
          <a:noFill/>
        </p:spPr>
        <p:txBody>
          <a:bodyPr wrap="square">
            <a:spAutoFit/>
          </a:bodyPr>
          <a:lstStyle/>
          <a:p>
            <a:pPr algn="ctr">
              <a:defRPr/>
            </a:pPr>
            <a:r>
              <a:rPr lang="en-US" altLang="ja-JP"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イントロダクション</a:t>
            </a:r>
            <a:endPar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．神のご計画の全貌（全体構造）を再確認</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．終末論</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の全貌（全体構造）を再確認</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ヨハネの黙示録」の全体構造を再理解！</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7086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447041" y="783054"/>
            <a:ext cx="11744959" cy="3847207"/>
          </a:xfrm>
          <a:prstGeom prst="rect">
            <a:avLst/>
          </a:prstGeom>
          <a:noFill/>
        </p:spPr>
        <p:txBody>
          <a:bodyPr wrap="square">
            <a:spAutoFit/>
          </a:bodyPr>
          <a:lstStyle/>
          <a:p>
            <a:pPr>
              <a:defRPr/>
            </a:pPr>
            <a:r>
              <a:rPr lang="ja-JP" altLang="en-US" sz="7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endParaRPr lang="en-US" altLang="ja-JP" sz="7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「ラオデキヤに</a:t>
            </a:r>
            <a:r>
              <a:rPr lang="ja-JP" altLang="en-US" sz="5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ある教会へ</a:t>
            </a: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6498777" y="150069"/>
            <a:ext cx="5144860" cy="3349203"/>
          </a:xfrm>
          <a:prstGeom prst="rect">
            <a:avLst/>
          </a:prstGeom>
        </p:spPr>
      </p:pic>
      <p:sp>
        <p:nvSpPr>
          <p:cNvPr id="8" name="角丸四角形 7"/>
          <p:cNvSpPr/>
          <p:nvPr/>
        </p:nvSpPr>
        <p:spPr>
          <a:xfrm>
            <a:off x="9607371" y="1351430"/>
            <a:ext cx="1692000" cy="288000"/>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6028483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15766"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64570" y="926327"/>
            <a:ext cx="9289032"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Reva 3:14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ラオデキヤ</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に</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ある教会の御使いに書き送れ</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261523" y="169770"/>
            <a:ext cx="11468021" cy="646331"/>
          </a:xfrm>
          <a:prstGeom prst="rect">
            <a:avLst/>
          </a:prstGeom>
          <a:noFill/>
        </p:spPr>
        <p:txBody>
          <a:bodyPr wrap="square">
            <a:spAutoFit/>
          </a:bodyPr>
          <a:lstStyle/>
          <a:p>
            <a:pPr>
              <a:defRPr/>
            </a:pP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）ラオデキヤ</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に</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14-22</a:t>
            </a:r>
            <a:r>
              <a:rPr lang="ja-JP" altLang="ja-JP" sz="3600" b="1"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533460" y="926327"/>
            <a:ext cx="1116000" cy="646331"/>
          </a:xfrm>
          <a:prstGeom prst="rect">
            <a:avLst/>
          </a:prstGeom>
          <a:noFill/>
        </p:spPr>
        <p:txBody>
          <a:bodyPr wrap="square">
            <a:spAutoFit/>
          </a:bodyPr>
          <a:lstStyle/>
          <a:p>
            <a:pPr lvl="0">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宛先</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78606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191069" y="150126"/>
            <a:ext cx="11873552" cy="6510574"/>
          </a:xfrm>
          <a:prstGeom prst="rect">
            <a:avLst/>
          </a:prstGeom>
        </p:spPr>
      </p:pic>
      <p:cxnSp>
        <p:nvCxnSpPr>
          <p:cNvPr id="4" name="直線コネクタ 3"/>
          <p:cNvCxnSpPr/>
          <p:nvPr/>
        </p:nvCxnSpPr>
        <p:spPr>
          <a:xfrm>
            <a:off x="1113907" y="-1823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351227" y="-162984"/>
            <a:ext cx="0" cy="7236000"/>
          </a:xfrm>
          <a:prstGeom prst="line">
            <a:avLst/>
          </a:prstGeom>
          <a:ln w="222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8034872" y="2264703"/>
            <a:ext cx="0" cy="2160000"/>
          </a:xfrm>
          <a:prstGeom prst="line">
            <a:avLst/>
          </a:prstGeom>
          <a:ln w="88900">
            <a:solidFill>
              <a:srgbClr val="FF0066"/>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6200000" flipH="1">
            <a:off x="9586298" y="1724385"/>
            <a:ext cx="0" cy="4104000"/>
          </a:xfrm>
          <a:prstGeom prst="line">
            <a:avLst/>
          </a:prstGeom>
          <a:ln w="8890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07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32365" y="-1576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1595731"/>
            <a:ext cx="1932337" cy="1200329"/>
          </a:xfrm>
          <a:prstGeom prst="rect">
            <a:avLst/>
          </a:prstGeom>
          <a:noFill/>
        </p:spPr>
        <p:txBody>
          <a:bodyPr wrap="square">
            <a:spAutoFit/>
          </a:bodyPr>
          <a:lstStyle/>
          <a:p>
            <a:pPr lvl="0" algn="ct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賞賛</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340578" y="1595731"/>
            <a:ext cx="9217024"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なし</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533460" y="164134"/>
            <a:ext cx="1116000" cy="646331"/>
          </a:xfrm>
          <a:prstGeom prst="rect">
            <a:avLst/>
          </a:prstGeom>
          <a:noFill/>
        </p:spPr>
        <p:txBody>
          <a:bodyPr wrap="square">
            <a:spAutoFit/>
          </a:bodyPr>
          <a:lstStyle/>
          <a:p>
            <a:pPr lvl="0" algn="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描写</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264570" y="164134"/>
            <a:ext cx="9289032" cy="1077218"/>
          </a:xfrm>
          <a:prstGeom prst="rect">
            <a:avLst/>
          </a:prstGeom>
          <a:noFill/>
        </p:spPr>
        <p:txBody>
          <a:bodyPr wrap="square">
            <a:spAutoFit/>
          </a:bodyPr>
          <a:lstStyle/>
          <a:p>
            <a:pPr>
              <a:defRPr/>
            </a:pPr>
            <a:r>
              <a:rPr lang="en-US" altLang="ja-JP" sz="3200" dirty="0" err="1" smtClean="0">
                <a:solidFill>
                  <a:schemeClr val="bg1"/>
                </a:solidFill>
                <a:latin typeface="HGS創英角ﾎﾟｯﾌﾟ体" panose="040B0A00000000000000" pitchFamily="50" charset="-128"/>
                <a:ea typeface="HGS創英角ﾎﾟｯﾌﾟ体" panose="040B0A00000000000000" pitchFamily="50" charset="-128"/>
              </a:rPr>
              <a:t>Revb</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アーメンである方、忠実で、真実な証人、神に造られたものの根源である方</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がこう言われる。</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11059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32365" y="-1576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398695"/>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叱責</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教会</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340578" y="398695"/>
            <a:ext cx="9217024" cy="6309420"/>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Rev3:15</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「わたしは、あなたの行いを知っている。あなたは、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冷たくもなく、熱くもない。</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わたしはむしろ、あなたが</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冷たいか、熱いか</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であってほしい。</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このように、あなたは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なまぬるく、熱くも冷たくもない</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ので、</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わたしの口からあなたを吐き出そう。</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Rev3:17</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あなたは、自分は富んでいる。豊かになった、乏しいものは何もないと言って、実は自分が</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みじめで、哀れで、盲目で、裸の者</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であることを知らない。</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549225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229075"/>
            <a:ext cx="1932337" cy="1200329"/>
          </a:xfrm>
          <a:prstGeom prst="rect">
            <a:avLst/>
          </a:prstGeom>
          <a:noFill/>
        </p:spPr>
        <p:txBody>
          <a:bodyPr wrap="square">
            <a:spAutoFit/>
          </a:bodyPr>
          <a:lstStyle/>
          <a:p>
            <a:pPr lvl="0" algn="ct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奨励</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340578" y="229075"/>
            <a:ext cx="9217024" cy="4185761"/>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Rev3:18</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わたしは、あなたに忠告する。豊かな者となるために、</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火で精錬された金</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をわたしから買いなさい。また、あなたの</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裸の恥を現わさないために着る白い衣</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を買いなさい。また、目が見えるようになるため、</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目に塗る目薬</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を買いなさい。</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Rev3:19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わたしは、愛する者</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をしかったり、懲らしめたりする。</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だから、熱心になって、悔い改めなさい。</a:t>
            </a:r>
            <a:endParaRPr lang="en-US"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507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229075"/>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約束</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340578" y="229075"/>
            <a:ext cx="9217024" cy="4339650"/>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Rev3:20</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見よ。わたしは、戸の外に立ってたたく。だれでも、わたしの声を聞いて戸をあけるなら、わたしは、</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彼のところに入って、彼とともに食事をし、彼もわたしとともに食事をする。</a:t>
            </a:r>
            <a:endParaRPr lang="en-US" altLang="ja-JP" sz="3200" dirty="0" smtClean="0">
              <a:solidFill>
                <a:srgbClr val="FFFF00"/>
              </a:solidFill>
              <a:latin typeface="HGS創英角ﾎﾟｯﾌﾟ体" panose="040B0A00000000000000" pitchFamily="50" charset="-128"/>
              <a:ea typeface="HGS創英角ﾎﾟｯﾌﾟ体" panose="040B0A00000000000000"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Rev3:21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勝利を得る者を</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rgbClr val="FFFF00"/>
                </a:solidFill>
                <a:latin typeface="HGS創英角ﾎﾟｯﾌﾟ体" panose="040B0A00000000000000" pitchFamily="50" charset="-128"/>
                <a:ea typeface="HGS創英角ﾎﾟｯﾌﾟ体" panose="040B0A00000000000000" pitchFamily="50" charset="-128"/>
              </a:rPr>
              <a:t>わたしとともにわたしの座に着かせよう。</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それは、わたしが勝利を得て、わたしの父とともに父の御座に着いたのと同じである。</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90991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2381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573207" y="1407737"/>
            <a:ext cx="11054686" cy="3046988"/>
          </a:xfrm>
          <a:prstGeom prst="rect">
            <a:avLst/>
          </a:prstGeom>
          <a:noFill/>
        </p:spPr>
        <p:txBody>
          <a:bodyPr wrap="square">
            <a:spAutoFit/>
          </a:bodyPr>
          <a:lstStyle/>
          <a:p>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v</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20:4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私は、多くの座を見た。彼らはその上にすわった。そしてさばきを行う権威が彼らに与えられた。また私は、イエスのあかしと神のことばとのゆえに首をはねられた人たちのたましいと、獣やその像を拝まず、その額や手に獣の刻印を押されなかった人たちを見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彼らは生き返って、キリストとともに、千年の間王となった</a:t>
            </a:r>
            <a:r>
              <a:rPr lang="ja-JP" altLang="ja-JP" sz="32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77422" y="180248"/>
            <a:ext cx="12014578" cy="1200329"/>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参照：テーマ</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「千年王国」</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*キリストの支配（</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節）</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2577569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星 5 7"/>
          <p:cNvSpPr/>
          <p:nvPr/>
        </p:nvSpPr>
        <p:spPr>
          <a:xfrm>
            <a:off x="11578024" y="5540654"/>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pic>
        <p:nvPicPr>
          <p:cNvPr id="3" name="図 2"/>
          <p:cNvPicPr>
            <a:picLocks noChangeAspect="1"/>
          </p:cNvPicPr>
          <p:nvPr/>
        </p:nvPicPr>
        <p:blipFill>
          <a:blip r:embed="rId3"/>
          <a:stretch>
            <a:fillRect/>
          </a:stretch>
        </p:blipFill>
        <p:spPr>
          <a:xfrm>
            <a:off x="155643" y="155643"/>
            <a:ext cx="11902003" cy="6478621"/>
          </a:xfrm>
          <a:prstGeom prst="rect">
            <a:avLst/>
          </a:prstGeom>
        </p:spPr>
      </p:pic>
      <p:sp>
        <p:nvSpPr>
          <p:cNvPr id="11" name="右大かっこ 10"/>
          <p:cNvSpPr/>
          <p:nvPr/>
        </p:nvSpPr>
        <p:spPr>
          <a:xfrm flipH="1">
            <a:off x="224592" y="1192057"/>
            <a:ext cx="432000" cy="4860000"/>
          </a:xfrm>
          <a:prstGeom prst="rightBracket">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7275905" y="1089064"/>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FF0000"/>
                </a:solidFill>
                <a:latin typeface="+mj-ea"/>
                <a:ea typeface="+mj-ea"/>
              </a:rPr>
              <a:t>1:19</a:t>
            </a:r>
            <a:r>
              <a:rPr lang="ja-JP" altLang="en-US" sz="2000" b="1" dirty="0" smtClean="0">
                <a:solidFill>
                  <a:srgbClr val="FF0000"/>
                </a:solidFill>
                <a:latin typeface="+mj-ea"/>
                <a:ea typeface="+mj-ea"/>
              </a:rPr>
              <a:t>「黙示録のアウトライン」</a:t>
            </a:r>
            <a:endParaRPr lang="en-US" altLang="ja-JP" sz="2000" b="1" dirty="0" smtClean="0">
              <a:solidFill>
                <a:srgbClr val="FF0000"/>
              </a:solidFill>
              <a:latin typeface="+mj-ea"/>
              <a:ea typeface="+mj-ea"/>
            </a:endParaRPr>
          </a:p>
        </p:txBody>
      </p:sp>
      <p:sp>
        <p:nvSpPr>
          <p:cNvPr id="13" name="角丸四角形 12"/>
          <p:cNvSpPr/>
          <p:nvPr/>
        </p:nvSpPr>
        <p:spPr>
          <a:xfrm>
            <a:off x="7275899" y="35293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00B0F0"/>
                </a:solidFill>
                <a:latin typeface="+mj-ea"/>
                <a:ea typeface="+mj-ea"/>
              </a:rPr>
              <a:t>1:1</a:t>
            </a:r>
            <a:r>
              <a:rPr lang="ja-JP" altLang="en-US" sz="2000" b="1" dirty="0" smtClean="0">
                <a:solidFill>
                  <a:srgbClr val="00B0F0"/>
                </a:solidFill>
                <a:latin typeface="+mj-ea"/>
                <a:ea typeface="+mj-ea"/>
              </a:rPr>
              <a:t>「イエスキリストの黙示」</a:t>
            </a:r>
            <a:endParaRPr lang="en-US" altLang="ja-JP" sz="2000" b="1" dirty="0" smtClean="0">
              <a:solidFill>
                <a:srgbClr val="00B0F0"/>
              </a:solidFill>
              <a:latin typeface="+mj-ea"/>
              <a:ea typeface="+mj-ea"/>
            </a:endParaRPr>
          </a:p>
        </p:txBody>
      </p:sp>
      <p:sp>
        <p:nvSpPr>
          <p:cNvPr id="14" name="角丸四角形 13"/>
          <p:cNvSpPr/>
          <p:nvPr/>
        </p:nvSpPr>
        <p:spPr>
          <a:xfrm>
            <a:off x="7294561" y="726239"/>
            <a:ext cx="3840718"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000" b="1" dirty="0" smtClean="0">
                <a:solidFill>
                  <a:srgbClr val="00B0F0"/>
                </a:solidFill>
                <a:latin typeface="+mj-ea"/>
                <a:ea typeface="+mj-ea"/>
              </a:rPr>
              <a:t>1:7</a:t>
            </a:r>
            <a:r>
              <a:rPr lang="ja-JP" altLang="en-US" sz="2000" b="1" dirty="0" smtClean="0">
                <a:solidFill>
                  <a:srgbClr val="00B0F0"/>
                </a:solidFill>
                <a:latin typeface="+mj-ea"/>
                <a:ea typeface="+mj-ea"/>
              </a:rPr>
              <a:t>「黙示録のテーマ」</a:t>
            </a:r>
            <a:endParaRPr lang="en-US" altLang="ja-JP" sz="2000" b="1" dirty="0" smtClean="0">
              <a:solidFill>
                <a:srgbClr val="00B0F0"/>
              </a:solidFill>
              <a:latin typeface="+mj-ea"/>
              <a:ea typeface="+mj-ea"/>
            </a:endParaRPr>
          </a:p>
        </p:txBody>
      </p:sp>
      <p:cxnSp>
        <p:nvCxnSpPr>
          <p:cNvPr id="4" name="直線矢印コネクタ 3"/>
          <p:cNvCxnSpPr/>
          <p:nvPr/>
        </p:nvCxnSpPr>
        <p:spPr>
          <a:xfrm>
            <a:off x="2991762" y="609841"/>
            <a:ext cx="4248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328360" y="991087"/>
            <a:ext cx="4932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312754" y="1365693"/>
            <a:ext cx="1944000" cy="0"/>
          </a:xfrm>
          <a:prstGeom prst="straightConnector1">
            <a:avLst/>
          </a:prstGeom>
          <a:ln w="2222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8561971" y="4470575"/>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クライマックスは再臨</a:t>
            </a:r>
            <a:endParaRPr lang="en-US" altLang="ja-JP" sz="2000" b="1" dirty="0" smtClean="0">
              <a:solidFill>
                <a:srgbClr val="00B0F0"/>
              </a:solidFill>
              <a:latin typeface="+mj-ea"/>
              <a:ea typeface="+mj-ea"/>
            </a:endParaRPr>
          </a:p>
        </p:txBody>
      </p:sp>
      <p:cxnSp>
        <p:nvCxnSpPr>
          <p:cNvPr id="16" name="直線矢印コネクタ 15"/>
          <p:cNvCxnSpPr/>
          <p:nvPr/>
        </p:nvCxnSpPr>
        <p:spPr>
          <a:xfrm>
            <a:off x="7477566" y="4739784"/>
            <a:ext cx="111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右大かっこ 18"/>
          <p:cNvSpPr/>
          <p:nvPr/>
        </p:nvSpPr>
        <p:spPr>
          <a:xfrm>
            <a:off x="7827743" y="2288961"/>
            <a:ext cx="328111" cy="2232000"/>
          </a:xfrm>
          <a:prstGeom prst="rightBracket">
            <a:avLst/>
          </a:prstGeom>
          <a:ln w="22225">
            <a:solidFill>
              <a:srgbClr val="00B0F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00B0F0"/>
              </a:solidFill>
            </a:endParaRPr>
          </a:p>
        </p:txBody>
      </p:sp>
      <p:sp>
        <p:nvSpPr>
          <p:cNvPr id="21" name="角丸四角形 20"/>
          <p:cNvSpPr/>
          <p:nvPr/>
        </p:nvSpPr>
        <p:spPr>
          <a:xfrm>
            <a:off x="8561971" y="3144863"/>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再臨までのプロセス</a:t>
            </a:r>
            <a:endParaRPr lang="en-US" altLang="ja-JP" sz="2000" b="1" dirty="0" smtClean="0">
              <a:solidFill>
                <a:srgbClr val="00B0F0"/>
              </a:solidFill>
              <a:latin typeface="+mj-ea"/>
              <a:ea typeface="+mj-ea"/>
            </a:endParaRPr>
          </a:p>
        </p:txBody>
      </p:sp>
      <p:cxnSp>
        <p:nvCxnSpPr>
          <p:cNvPr id="23" name="直線矢印コネクタ 22"/>
          <p:cNvCxnSpPr/>
          <p:nvPr/>
        </p:nvCxnSpPr>
        <p:spPr>
          <a:xfrm>
            <a:off x="8197566" y="3365514"/>
            <a:ext cx="39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8553951" y="5607328"/>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rgbClr val="00B0F0"/>
                </a:solidFill>
                <a:latin typeface="+mj-ea"/>
                <a:ea typeface="+mj-ea"/>
              </a:rPr>
              <a:t>ゴール（神の栄光）</a:t>
            </a:r>
            <a:endParaRPr lang="en-US" altLang="ja-JP" sz="2000" b="1" dirty="0" smtClean="0">
              <a:solidFill>
                <a:srgbClr val="00B0F0"/>
              </a:solidFill>
              <a:latin typeface="+mj-ea"/>
              <a:ea typeface="+mj-ea"/>
            </a:endParaRPr>
          </a:p>
        </p:txBody>
      </p:sp>
      <p:cxnSp>
        <p:nvCxnSpPr>
          <p:cNvPr id="27" name="直線矢印コネクタ 26"/>
          <p:cNvCxnSpPr/>
          <p:nvPr/>
        </p:nvCxnSpPr>
        <p:spPr>
          <a:xfrm>
            <a:off x="8189546" y="5827979"/>
            <a:ext cx="396000" cy="0"/>
          </a:xfrm>
          <a:prstGeom prst="straightConnector1">
            <a:avLst/>
          </a:prstGeom>
          <a:ln w="22225">
            <a:solidFill>
              <a:srgbClr val="00B0F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星 5 24"/>
          <p:cNvSpPr/>
          <p:nvPr/>
        </p:nvSpPr>
        <p:spPr>
          <a:xfrm>
            <a:off x="518020" y="1285988"/>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8" name="星 5 27"/>
          <p:cNvSpPr/>
          <p:nvPr/>
        </p:nvSpPr>
        <p:spPr>
          <a:xfrm>
            <a:off x="518020" y="1637892"/>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29" name="星 5 28"/>
          <p:cNvSpPr/>
          <p:nvPr/>
        </p:nvSpPr>
        <p:spPr>
          <a:xfrm>
            <a:off x="518020" y="1989800"/>
            <a:ext cx="180000" cy="180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cxnSp>
        <p:nvCxnSpPr>
          <p:cNvPr id="30" name="直線コネクタ 29"/>
          <p:cNvCxnSpPr/>
          <p:nvPr/>
        </p:nvCxnSpPr>
        <p:spPr>
          <a:xfrm rot="16200000" flipH="1">
            <a:off x="4495249" y="3409116"/>
            <a:ext cx="0" cy="3852000"/>
          </a:xfrm>
          <a:prstGeom prst="line">
            <a:avLst/>
          </a:prstGeom>
          <a:ln w="139700">
            <a:solidFill>
              <a:srgbClr val="FF0066"/>
            </a:solidFill>
            <a:prstDash val="soli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16200000" flipH="1">
            <a:off x="2358884" y="44122"/>
            <a:ext cx="0" cy="3780000"/>
          </a:xfrm>
          <a:prstGeom prst="line">
            <a:avLst/>
          </a:prstGeom>
          <a:ln w="76200">
            <a:solidFill>
              <a:srgbClr val="FF0066"/>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779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25292" y="229075"/>
            <a:ext cx="1932337" cy="1200329"/>
          </a:xfrm>
          <a:prstGeom prst="rect">
            <a:avLst/>
          </a:prstGeom>
          <a:noFill/>
        </p:spPr>
        <p:txBody>
          <a:bodyPr wrap="square">
            <a:spAutoFit/>
          </a:bodyPr>
          <a:lstStyle/>
          <a:p>
            <a:pPr lvl="0" algn="ct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約束</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endParaRPr>
          </a:p>
          <a:p>
            <a:pPr lvl="0" algn="ctr">
              <a:defRPr/>
            </a:pP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rPr>
              <a:t>信者へ</a:t>
            </a:r>
            <a:r>
              <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340578" y="229075"/>
            <a:ext cx="9217024" cy="1077218"/>
          </a:xfrm>
          <a:prstGeom prst="rect">
            <a:avLst/>
          </a:prstGeom>
          <a:noFill/>
        </p:spPr>
        <p:txBody>
          <a:bodyPr wrap="square">
            <a:spAutoFit/>
          </a:bodyPr>
          <a:lstStyle/>
          <a:p>
            <a:pPr>
              <a:defRPr/>
            </a:pP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Rev3:22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耳のある者は御霊が諸教会に言われることを聞きなさい。</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12734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3648" y="103017"/>
            <a:ext cx="12192000" cy="209288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全体構造理解の大前提！</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a:t>
            </a: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ナリズム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49648" y="2443147"/>
            <a:ext cx="11520000" cy="3170099"/>
          </a:xfrm>
          <a:prstGeom prst="rect">
            <a:avLst/>
          </a:prstGeom>
          <a:noFill/>
          <a:ln w="146050">
            <a:solidFill>
              <a:schemeClr val="accent1"/>
            </a:solidFill>
          </a:ln>
        </p:spPr>
        <p:txBody>
          <a:bodyPr wrap="square">
            <a:spAutoFit/>
          </a:bodyPr>
          <a:lstStyle/>
          <a:p>
            <a:pPr algn="ctr">
              <a:defRPr/>
            </a:pP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定義</a:t>
            </a: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「ディスペンセーションとは</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神の計画が進展していく過程において出現する</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明確に区分可能な神の</a:t>
            </a:r>
            <a:r>
              <a:rPr lang="ja-JP" altLang="en-US"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経綸（時代・時代区分）</a:t>
            </a:r>
            <a:endParaRPr lang="en-US" altLang="ja-JP"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991409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13053"/>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schemeClr val="bg1"/>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17003"/>
            <a:ext cx="12192000" cy="830997"/>
          </a:xfrm>
          <a:prstGeom prst="rect">
            <a:avLst/>
          </a:prstGeom>
          <a:noFill/>
        </p:spPr>
        <p:txBody>
          <a:bodyPr wrap="square">
            <a:spAutoFit/>
          </a:bodyPr>
          <a:lstStyle/>
          <a:p>
            <a:pPr>
              <a:defRPr/>
            </a:pP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適用</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）背教の時代における信者の責務</a:t>
            </a:r>
            <a:endPar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0" y="901320"/>
            <a:ext cx="12192000" cy="5755422"/>
          </a:xfrm>
          <a:prstGeom prst="rect">
            <a:avLst/>
          </a:prstGeom>
          <a:noFill/>
        </p:spPr>
        <p:txBody>
          <a:bodyPr wrap="square">
            <a:spAutoFit/>
          </a:bodyPr>
          <a:lstStyle/>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心の中から締め出していた認識</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①キリスト、御言葉、・・・</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あなたは、何を締め出していましたか？</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外から戸をたたいておられる認識</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①聖霊の働きの第一義とは</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→正しい福音理解、正しい御言葉の理解</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endParaRPr lang="en-US" altLang="ja-JP" sz="1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主の声に応答して戸を開く行動</a:t>
            </a:r>
            <a:endPar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①声がとどいた瞬間や出来事が必ずある</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rPr>
              <a:t>→あなたにとって応答のきっかけとなった声は？</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sym typeface="Wingdings" panose="05000000000000000000" pitchFamily="2" charset="2"/>
            </a:endParaRPr>
          </a:p>
        </p:txBody>
      </p:sp>
    </p:spTree>
    <p:extLst>
      <p:ext uri="{BB962C8B-B14F-4D97-AF65-F5344CB8AC3E}">
        <p14:creationId xmlns:p14="http://schemas.microsoft.com/office/powerpoint/2010/main" val="2117513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46304" y="1340444"/>
            <a:ext cx="11887200" cy="3046988"/>
          </a:xfrm>
          <a:prstGeom prst="rect">
            <a:avLst/>
          </a:prstGeom>
          <a:noFill/>
        </p:spPr>
        <p:txBody>
          <a:bodyPr wrap="square">
            <a:spAutoFit/>
          </a:bodyPr>
          <a:lstStyle/>
          <a:p>
            <a:pPr algn="ctr">
              <a:defRPr/>
            </a:pPr>
            <a:r>
              <a:rPr lang="en-US" altLang="ja-JP"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：まとめとしての</a:t>
            </a:r>
            <a:endParaRPr lang="en-US" altLang="ja-JP"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a:t>
            </a:r>
            <a:endParaRPr lang="en-US" altLang="ja-JP" sz="9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165344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39190" y="104771"/>
            <a:ext cx="11909121" cy="6606579"/>
          </a:xfrm>
          <a:prstGeom prst="rect">
            <a:avLst/>
          </a:prstGeom>
        </p:spPr>
      </p:pic>
      <p:sp>
        <p:nvSpPr>
          <p:cNvPr id="5" name="角丸四角形 4"/>
          <p:cNvSpPr/>
          <p:nvPr/>
        </p:nvSpPr>
        <p:spPr>
          <a:xfrm>
            <a:off x="9869121" y="399011"/>
            <a:ext cx="2179189" cy="6312339"/>
          </a:xfrm>
          <a:prstGeom prst="round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689866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5233" y="2052257"/>
            <a:ext cx="11835884" cy="3477875"/>
          </a:xfrm>
          <a:prstGeom prst="rect">
            <a:avLst/>
          </a:prstGeom>
          <a:noFill/>
        </p:spPr>
        <p:txBody>
          <a:bodyPr wrap="square">
            <a:spAutoFit/>
          </a:bodyPr>
          <a:lstStyle/>
          <a:p>
            <a:pPr>
              <a:defRPr/>
            </a:pPr>
            <a:r>
              <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勝利を得る者とは</a:t>
            </a:r>
            <a:endPar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①</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イエス・キリストを神の子と信じる者</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キリストの招きに応答し、心に迎える者</a:t>
            </a:r>
            <a:endPar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②私たち信者であり、普通のクリスチャン</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真の信仰者、妥協を許さない信仰者</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9" name="テキスト ボックス 8"/>
          <p:cNvSpPr txBox="1"/>
          <p:nvPr/>
        </p:nvSpPr>
        <p:spPr>
          <a:xfrm>
            <a:off x="205232" y="37460"/>
            <a:ext cx="11886683" cy="1754326"/>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勝利を得る者とは</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勝利者への約束とは</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760102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881"/>
            <a:ext cx="12192000" cy="6894195"/>
          </a:xfrm>
          <a:prstGeom prst="rect">
            <a:avLst/>
          </a:prstGeom>
          <a:noFill/>
        </p:spPr>
        <p:txBody>
          <a:bodyPr wrap="square">
            <a:spAutoFit/>
          </a:bodyPr>
          <a:lstStyle/>
          <a:p>
            <a:pPr>
              <a:defRPr/>
            </a:pP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勝利者への約束とは</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１．サルデスの教会の信者への約束</a:t>
            </a:r>
            <a:endParaRPr lang="en-US" altLang="ja-JP"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①白い衣</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・キリストにある救い（神の義）を象徴</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→罪を犯したけれども、それを許された者</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（信者）が着る義の衣</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②いのちの書から名は消されない</a:t>
            </a:r>
            <a:endPar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・地上に誕生したすべての人の名が記されたもの</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→罪人のままで死んだ人の名は、</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その書からは消し去られます。</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621533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16169"/>
            <a:ext cx="12192000" cy="6494085"/>
          </a:xfrm>
          <a:prstGeom prst="rect">
            <a:avLst/>
          </a:prstGeom>
          <a:noFill/>
        </p:spPr>
        <p:txBody>
          <a:bodyPr wrap="square">
            <a:spAutoFit/>
          </a:bodyPr>
          <a:lstStyle/>
          <a:p>
            <a:pPr>
              <a:defRPr/>
            </a:pPr>
            <a:r>
              <a:rPr lang="ja-JP" altLang="en-US"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err="1"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フィラデルフィアの教会の信者への約束</a:t>
            </a:r>
            <a:endParaRPr lang="en-US" altLang="ja-JP"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①大患難時代からの守りの約束</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②神の聖所の柱となる。</a:t>
            </a:r>
            <a:endParaRPr lang="en-US" altLang="ja-JP"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・新しいエルサレムでの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聖徒の永遠性</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・千年王国における</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聖徒の高い地位</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③新しい</a:t>
            </a:r>
            <a:r>
              <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400" dirty="0" err="1"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名が約束されている</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・さらに白い石に刻まれた名</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受ける者のほかはだれも知らない、新しい名</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→名実ともに、神の民、神が所有する宝の民となる。</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806497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16169"/>
            <a:ext cx="12192000" cy="5109091"/>
          </a:xfrm>
          <a:prstGeom prst="rect">
            <a:avLst/>
          </a:prstGeom>
          <a:noFill/>
        </p:spPr>
        <p:txBody>
          <a:bodyPr wrap="square">
            <a:spAutoFit/>
          </a:bodyPr>
          <a:lstStyle/>
          <a:p>
            <a:pPr>
              <a:defRPr/>
            </a:pPr>
            <a:r>
              <a:rPr lang="ja-JP" altLang="en-US"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800" dirty="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a:t>
            </a:r>
            <a:r>
              <a:rPr lang="ja-JP" altLang="en-US"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．ラオデキヤの教会の信者への約束</a:t>
            </a:r>
            <a:endParaRPr lang="en-US" altLang="ja-JP" sz="4800"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dirty="0" smtClean="0">
              <a:solidFill>
                <a:schemeClr val="accent1">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①彼のところに入り、ともに食事をする</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・キリストの声に応答して戸を開くなら</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・心の中に入って下さり、親密な交流に与る</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4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②キリストの座に着く</a:t>
            </a:r>
            <a:endParaRPr lang="en-US" altLang="ja-JP" sz="4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・千年王国において</a:t>
            </a:r>
            <a:endParaRPr lang="en-US" altLang="ja-JP" sz="36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⇒共同相続人となり、共同統治に与る約束</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71898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7" name="図 6"/>
          <p:cNvPicPr>
            <a:picLocks noChangeAspect="1"/>
          </p:cNvPicPr>
          <p:nvPr/>
        </p:nvPicPr>
        <p:blipFill>
          <a:blip r:embed="rId3"/>
          <a:stretch>
            <a:fillRect/>
          </a:stretch>
        </p:blipFill>
        <p:spPr>
          <a:xfrm>
            <a:off x="-96252" y="-108722"/>
            <a:ext cx="12440446" cy="7135163"/>
          </a:xfrm>
          <a:prstGeom prst="rect">
            <a:avLst/>
          </a:prstGeom>
        </p:spPr>
      </p:pic>
      <p:sp>
        <p:nvSpPr>
          <p:cNvPr id="5" name="テキスト ボックス 4"/>
          <p:cNvSpPr txBox="1"/>
          <p:nvPr/>
        </p:nvSpPr>
        <p:spPr>
          <a:xfrm>
            <a:off x="-96253" y="126950"/>
            <a:ext cx="12440447" cy="3724096"/>
          </a:xfrm>
          <a:prstGeom prst="rect">
            <a:avLst/>
          </a:prstGeom>
          <a:noFill/>
        </p:spPr>
        <p:txBody>
          <a:bodyPr wrap="square">
            <a:spAutoFit/>
          </a:bodyPr>
          <a:lstStyle/>
          <a:p>
            <a:pPr algn="ctr">
              <a:defRPr/>
            </a:pPr>
            <a:r>
              <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『Rev22:21 </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イエスの恵み</a:t>
            </a:r>
            <a:r>
              <a:rPr lang="ja-JP" altLang="en-US"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がすべて</a:t>
            </a: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の者と</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ともにあるように。アーメン。</a:t>
            </a:r>
            <a:r>
              <a:rPr lang="en-US" altLang="ja-JP" sz="4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a:p>
            <a:pPr algn="ctr">
              <a:defRPr/>
            </a:pP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2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～そして</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聖書研究から日本の霊的覚醒が</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ありますように</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77" y="6089268"/>
            <a:ext cx="2839453" cy="768732"/>
          </a:xfrm>
          <a:prstGeom prst="rect">
            <a:avLst/>
          </a:prstGeom>
        </p:spPr>
      </p:pic>
    </p:spTree>
    <p:extLst>
      <p:ext uri="{BB962C8B-B14F-4D97-AF65-F5344CB8AC3E}">
        <p14:creationId xmlns:p14="http://schemas.microsoft.com/office/powerpoint/2010/main" val="3148153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u="sng"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46304" y="199693"/>
            <a:ext cx="11887200" cy="5632311"/>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　おわり</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2017/8/13(</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142171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1865546"/>
            <a:ext cx="10281592" cy="2308324"/>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340096" y="5193239"/>
            <a:ext cx="1477800" cy="1529471"/>
          </a:xfrm>
          <a:prstGeom prst="rect">
            <a:avLst/>
          </a:prstGeom>
        </p:spPr>
      </p:pic>
    </p:spTree>
    <p:extLst>
      <p:ext uri="{BB962C8B-B14F-4D97-AF65-F5344CB8AC3E}">
        <p14:creationId xmlns:p14="http://schemas.microsoft.com/office/powerpoint/2010/main" val="3564620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55102" y="491825"/>
            <a:ext cx="11259404" cy="4401205"/>
          </a:xfrm>
          <a:prstGeom prst="rect">
            <a:avLst/>
          </a:prstGeom>
          <a:noFill/>
        </p:spPr>
        <p:txBody>
          <a:bodyPr wrap="square">
            <a:spAutoFit/>
          </a:bodyPr>
          <a:lstStyle/>
          <a:p>
            <a:pPr>
              <a:defRPr/>
            </a:pPr>
            <a:r>
              <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を字義通りに</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と教会を一貫して区別</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ユダヤ民族</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契約</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を結ばれたこと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が永遠の契約であることを認める</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を貫くテーマは「神の栄光</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863336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93963" y="138545"/>
            <a:ext cx="11804073" cy="6608619"/>
          </a:xfrm>
          <a:prstGeom prst="rect">
            <a:avLst/>
          </a:prstGeom>
        </p:spPr>
      </p:pic>
    </p:spTree>
    <p:extLst>
      <p:ext uri="{BB962C8B-B14F-4D97-AF65-F5344CB8AC3E}">
        <p14:creationId xmlns:p14="http://schemas.microsoft.com/office/powerpoint/2010/main" val="3933438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82880" y="113074"/>
            <a:ext cx="11920450" cy="6660046"/>
          </a:xfrm>
          <a:prstGeom prst="rect">
            <a:avLst/>
          </a:prstGeom>
        </p:spPr>
      </p:pic>
      <p:sp>
        <p:nvSpPr>
          <p:cNvPr id="6" name="テキスト ボックス 5"/>
          <p:cNvSpPr txBox="1"/>
          <p:nvPr/>
        </p:nvSpPr>
        <p:spPr>
          <a:xfrm>
            <a:off x="3516365" y="2827495"/>
            <a:ext cx="5545155" cy="830997"/>
          </a:xfrm>
          <a:prstGeom prst="rect">
            <a:avLst/>
          </a:prstGeom>
          <a:solidFill>
            <a:schemeClr val="accent5">
              <a:alpha val="0"/>
            </a:schemeClr>
          </a:solidFill>
        </p:spPr>
        <p:txBody>
          <a:bodyPr wrap="square">
            <a:spAutoFit/>
          </a:bodyPr>
          <a:lstStyle/>
          <a:p>
            <a:pPr>
              <a:defRPr/>
            </a:pPr>
            <a:r>
              <a:rPr lang="en-US" altLang="ja-JP" sz="48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A3</a:t>
            </a:r>
            <a:r>
              <a:rPr lang="ja-JP" altLang="en-US" sz="48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版のお手元資料</a:t>
            </a:r>
            <a:endParaRPr lang="en-US" altLang="ja-JP" sz="4800" dirty="0" smtClean="0">
              <a:solidFill>
                <a:srgbClr val="FF00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837268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8006</TotalTime>
  <Words>2166</Words>
  <Application>Microsoft Office PowerPoint</Application>
  <PresentationFormat>ワイド画面</PresentationFormat>
  <Paragraphs>533</Paragraphs>
  <Slides>69</Slides>
  <Notes>69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69</vt:i4>
      </vt:variant>
    </vt:vector>
  </HeadingPairs>
  <TitlesOfParts>
    <vt:vector size="78" baseType="lpstr">
      <vt:lpstr>HGS創英角ﾎﾟｯﾌﾟ体</vt:lpstr>
      <vt:lpstr>Meiryo UI</vt:lpstr>
      <vt:lpstr>ＭＳ Ｐゴシック</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447</cp:revision>
  <cp:lastPrinted>2017-01-09T20:59:45Z</cp:lastPrinted>
  <dcterms:created xsi:type="dcterms:W3CDTF">2016-03-12T14:11:14Z</dcterms:created>
  <dcterms:modified xsi:type="dcterms:W3CDTF">2017-07-11T13:50:18Z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