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744" r:id="rId2"/>
    <p:sldId id="259" r:id="rId3"/>
    <p:sldId id="733" r:id="rId4"/>
    <p:sldId id="734" r:id="rId5"/>
    <p:sldId id="735" r:id="rId6"/>
    <p:sldId id="666" r:id="rId7"/>
    <p:sldId id="736" r:id="rId8"/>
    <p:sldId id="737" r:id="rId9"/>
    <p:sldId id="649" r:id="rId10"/>
    <p:sldId id="745" r:id="rId11"/>
    <p:sldId id="746" r:id="rId12"/>
    <p:sldId id="743" r:id="rId13"/>
    <p:sldId id="271" r:id="rId14"/>
    <p:sldId id="430" r:id="rId15"/>
    <p:sldId id="400" r:id="rId16"/>
    <p:sldId id="401" r:id="rId17"/>
    <p:sldId id="747" r:id="rId18"/>
    <p:sldId id="672" r:id="rId19"/>
    <p:sldId id="673" r:id="rId20"/>
    <p:sldId id="688" r:id="rId21"/>
    <p:sldId id="677" r:id="rId22"/>
    <p:sldId id="681" r:id="rId23"/>
    <p:sldId id="692" r:id="rId24"/>
    <p:sldId id="693" r:id="rId25"/>
    <p:sldId id="701" r:id="rId26"/>
    <p:sldId id="722" r:id="rId27"/>
    <p:sldId id="702" r:id="rId28"/>
    <p:sldId id="729" r:id="rId29"/>
    <p:sldId id="678" r:id="rId30"/>
    <p:sldId id="682" r:id="rId31"/>
    <p:sldId id="691" r:id="rId32"/>
    <p:sldId id="698" r:id="rId33"/>
    <p:sldId id="731" r:id="rId34"/>
    <p:sldId id="704" r:id="rId35"/>
    <p:sldId id="748" r:id="rId36"/>
    <p:sldId id="679" r:id="rId37"/>
    <p:sldId id="683" r:id="rId38"/>
    <p:sldId id="707" r:id="rId39"/>
    <p:sldId id="708" r:id="rId40"/>
    <p:sldId id="695" r:id="rId41"/>
    <p:sldId id="739" r:id="rId42"/>
    <p:sldId id="706" r:id="rId43"/>
    <p:sldId id="749" r:id="rId44"/>
    <p:sldId id="680" r:id="rId45"/>
    <p:sldId id="684" r:id="rId46"/>
    <p:sldId id="724" r:id="rId47"/>
    <p:sldId id="709" r:id="rId48"/>
    <p:sldId id="711" r:id="rId49"/>
    <p:sldId id="710" r:id="rId50"/>
    <p:sldId id="712" r:id="rId51"/>
    <p:sldId id="714" r:id="rId52"/>
    <p:sldId id="740" r:id="rId53"/>
    <p:sldId id="696" r:id="rId54"/>
    <p:sldId id="732" r:id="rId55"/>
    <p:sldId id="716" r:id="rId56"/>
    <p:sldId id="750" r:id="rId57"/>
    <p:sldId id="725" r:id="rId58"/>
    <p:sldId id="726" r:id="rId59"/>
    <p:sldId id="730" r:id="rId60"/>
    <p:sldId id="727" r:id="rId61"/>
    <p:sldId id="728" r:id="rId62"/>
    <p:sldId id="344" r:id="rId63"/>
    <p:sldId id="340" r:id="rId64"/>
    <p:sldId id="341" r:id="rId65"/>
    <p:sldId id="382" r:id="rId66"/>
  </p:sldIdLst>
  <p:sldSz cx="12192000" cy="6858000"/>
  <p:notesSz cx="9945688"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1" autoAdjust="0"/>
    <p:restoredTop sz="78417" autoAdjust="0"/>
  </p:normalViewPr>
  <p:slideViewPr>
    <p:cSldViewPr snapToGrid="0">
      <p:cViewPr varScale="1">
        <p:scale>
          <a:sx n="58" d="100"/>
          <a:sy n="58" d="100"/>
        </p:scale>
        <p:origin x="1152" y="60"/>
      </p:cViewPr>
      <p:guideLst/>
    </p:cSldViewPr>
  </p:slideViewPr>
  <p:outlineViewPr>
    <p:cViewPr>
      <p:scale>
        <a:sx n="100" d="100"/>
        <a:sy n="100" d="100"/>
      </p:scale>
      <p:origin x="0" y="-13842"/>
    </p:cViewPr>
  </p:outlineViewPr>
  <p:notesTextViewPr>
    <p:cViewPr>
      <p:scale>
        <a:sx n="100" d="100"/>
        <a:sy n="100" d="100"/>
      </p:scale>
      <p:origin x="0" y="0"/>
    </p:cViewPr>
  </p:notesTextViewPr>
  <p:notesViewPr>
    <p:cSldViewPr snapToGrid="0">
      <p:cViewPr varScale="1">
        <p:scale>
          <a:sx n="75" d="100"/>
          <a:sy n="75" d="100"/>
        </p:scale>
        <p:origin x="1698" y="6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09798" cy="34409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33588" y="0"/>
            <a:ext cx="4309798" cy="344091"/>
          </a:xfrm>
          <a:prstGeom prst="rect">
            <a:avLst/>
          </a:prstGeom>
        </p:spPr>
        <p:txBody>
          <a:bodyPr vert="horz" lIns="91440" tIns="45720" rIns="91440" bIns="45720" rtlCol="0"/>
          <a:lstStyle>
            <a:lvl1pPr algn="r">
              <a:defRPr sz="1200"/>
            </a:lvl1pPr>
          </a:lstStyle>
          <a:p>
            <a:fld id="{47734CE2-1518-4D02-AC76-98DFF0421474}" type="datetimeFigureOut">
              <a:rPr kumimoji="1" lang="ja-JP" altLang="en-US" smtClean="0"/>
              <a:t>2017/2/5</a:t>
            </a:fld>
            <a:endParaRPr kumimoji="1" lang="ja-JP" altLang="en-US"/>
          </a:p>
        </p:txBody>
      </p:sp>
      <p:sp>
        <p:nvSpPr>
          <p:cNvPr id="4" name="スライド イメージ プレースホルダー 3"/>
          <p:cNvSpPr>
            <a:spLocks noGrp="1" noRot="1" noChangeAspect="1"/>
          </p:cNvSpPr>
          <p:nvPr>
            <p:ph type="sldImg" idx="2"/>
          </p:nvPr>
        </p:nvSpPr>
        <p:spPr>
          <a:xfrm>
            <a:off x="2914650" y="857250"/>
            <a:ext cx="4116388"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4569" y="3300412"/>
            <a:ext cx="7956550" cy="270033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513911"/>
            <a:ext cx="4309798" cy="34409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33588" y="6513911"/>
            <a:ext cx="4309798" cy="344091"/>
          </a:xfrm>
          <a:prstGeom prst="rect">
            <a:avLst/>
          </a:prstGeom>
        </p:spPr>
        <p:txBody>
          <a:bodyPr vert="horz" lIns="91440" tIns="45720" rIns="91440" bIns="45720" rtlCol="0" anchor="b"/>
          <a:lstStyle>
            <a:lvl1pPr algn="r">
              <a:defRPr sz="1200"/>
            </a:lvl1pPr>
          </a:lstStyle>
          <a:p>
            <a:fld id="{B22E9B76-6A2A-41EF-B424-63174731DEC7}" type="slidenum">
              <a:rPr kumimoji="1" lang="ja-JP" altLang="en-US" smtClean="0"/>
              <a:t>‹#›</a:t>
            </a:fld>
            <a:endParaRPr kumimoji="1" lang="ja-JP" altLang="en-US"/>
          </a:p>
        </p:txBody>
      </p:sp>
    </p:spTree>
    <p:extLst>
      <p:ext uri="{BB962C8B-B14F-4D97-AF65-F5344CB8AC3E}">
        <p14:creationId xmlns:p14="http://schemas.microsoft.com/office/powerpoint/2010/main" val="19065056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　</a:t>
            </a:r>
            <a:endParaRPr kumimoji="1" lang="ja-JP" altLang="en-US" b="1"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a:t>
            </a:fld>
            <a:endParaRPr lang="en-US" altLang="ja-JP" dirty="0"/>
          </a:p>
        </p:txBody>
      </p:sp>
    </p:spTree>
    <p:extLst>
      <p:ext uri="{BB962C8B-B14F-4D97-AF65-F5344CB8AC3E}">
        <p14:creationId xmlns:p14="http://schemas.microsoft.com/office/powerpoint/2010/main" val="1306186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当該頁　発表所要時間　</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分</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30</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秒</a:t>
            </a:r>
            <a:endPar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章に重要ポイントが凝縮している～</a:t>
            </a:r>
            <a:endPar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■序言、あいさつ、ヨハネが見た事：栄光に輝く人の子</a:t>
            </a:r>
            <a:endPar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⑴序言の箇所にて</a:t>
            </a:r>
            <a:r>
              <a:rPr lang="en-US" altLang="ja-JP"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a:t>
            </a:r>
            <a:r>
              <a:rPr lang="ja-JP" altLang="en-US"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「イエスキリストの黙示」　⇒聖句確認</a:t>
            </a:r>
            <a:endParaRPr lang="en-US" altLang="ja-JP"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➀ヨハネの黙示録というが実質的にはキリストの黙示である</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②キリストが教会に宛てた最後のメッセージ</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手紙</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である</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⑵あいさつの箇所にて</a:t>
            </a:r>
            <a:r>
              <a:rPr lang="en-US" altLang="ja-JP"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1:7</a:t>
            </a:r>
            <a:r>
              <a:rPr lang="ja-JP" altLang="en-US"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「黙示録のテーマ」　⇒聖句確認</a:t>
            </a:r>
            <a:endParaRPr lang="en-US" altLang="ja-JP"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➀再臨とそのプロセスがテーマ</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⑶ヨハネが見た事：栄光に輝く人の子にて</a:t>
            </a:r>
            <a:r>
              <a:rPr kumimoji="1" lang="en-US" altLang="ja-JP" b="1" dirty="0" smtClean="0"/>
              <a:t>1:19</a:t>
            </a:r>
            <a:r>
              <a:rPr kumimoji="1" lang="ja-JP" altLang="en-US" b="1" dirty="0" smtClean="0"/>
              <a:t>「黙示録のアウトライン」</a:t>
            </a:r>
            <a:r>
              <a:rPr lang="ja-JP" altLang="en-US"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⇒聖句確認</a:t>
            </a:r>
            <a:endParaRPr kumimoji="1" lang="en-US" altLang="ja-JP"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■これが</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章の学びでした。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10</a:t>
            </a:fld>
            <a:endParaRPr lang="en-US" altLang="ja-JP" dirty="0"/>
          </a:p>
        </p:txBody>
      </p:sp>
    </p:spTree>
    <p:extLst>
      <p:ext uri="{BB962C8B-B14F-4D97-AF65-F5344CB8AC3E}">
        <p14:creationId xmlns:p14="http://schemas.microsoft.com/office/powerpoint/2010/main" val="61156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当該頁　発表所要時間　</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分</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30</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秒</a:t>
            </a:r>
            <a:endParaRPr kumimoji="1" lang="en-US" altLang="ja-JP" b="0"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u="sng" dirty="0" smtClean="0"/>
              <a:t>■⑸⁺</a:t>
            </a:r>
            <a:r>
              <a:rPr kumimoji="1" lang="en-US" altLang="ja-JP" b="1" u="sng" dirty="0" smtClean="0"/>
              <a:t>α</a:t>
            </a:r>
            <a:r>
              <a:rPr kumimoji="1" lang="ja-JP" altLang="en-US" b="1" u="sng" dirty="0" smtClean="0"/>
              <a:t>　学ぶ者への祝福が明確に約束されているのは黙示録だけ</a:t>
            </a:r>
            <a:endParaRPr kumimoji="1" lang="en-US" altLang="ja-JP" b="1" u="sng" dirty="0" smtClean="0"/>
          </a:p>
          <a:p>
            <a:r>
              <a:rPr kumimoji="1" lang="ja-JP" altLang="en-US" b="1" dirty="0" smtClean="0"/>
              <a:t>～最初の</a:t>
            </a:r>
            <a:r>
              <a:rPr kumimoji="1" lang="en-US" altLang="ja-JP" b="1" dirty="0" smtClean="0"/>
              <a:t>1</a:t>
            </a:r>
            <a:r>
              <a:rPr kumimoji="1" lang="ja-JP" altLang="en-US" b="1" dirty="0" smtClean="0"/>
              <a:t>：</a:t>
            </a:r>
            <a:r>
              <a:rPr kumimoji="1" lang="en-US" altLang="ja-JP" b="1" dirty="0" smtClean="0"/>
              <a:t>3</a:t>
            </a:r>
            <a:r>
              <a:rPr kumimoji="1" lang="ja-JP" altLang="en-US" b="1" dirty="0" smtClean="0"/>
              <a:t>と最後の</a:t>
            </a:r>
            <a:r>
              <a:rPr kumimoji="1" lang="en-US" altLang="ja-JP" b="1" dirty="0" smtClean="0"/>
              <a:t>22</a:t>
            </a:r>
            <a:r>
              <a:rPr kumimoji="1" lang="ja-JP" altLang="en-US" b="1" dirty="0" smtClean="0">
                <a:sym typeface="Wingdings" panose="05000000000000000000" pitchFamily="2" charset="2"/>
              </a:rPr>
              <a:t>：</a:t>
            </a:r>
            <a:r>
              <a:rPr kumimoji="1" lang="en-US" altLang="ja-JP" b="1" dirty="0" smtClean="0">
                <a:sym typeface="Wingdings" panose="05000000000000000000" pitchFamily="2" charset="2"/>
              </a:rPr>
              <a:t>7</a:t>
            </a:r>
            <a:r>
              <a:rPr kumimoji="1" lang="ja-JP" altLang="en-US" b="1" dirty="0" smtClean="0">
                <a:sym typeface="Wingdings" panose="05000000000000000000" pitchFamily="2" charset="2"/>
              </a:rPr>
              <a:t>の</a:t>
            </a:r>
            <a:r>
              <a:rPr kumimoji="1" lang="en-US" altLang="ja-JP" b="1" dirty="0" smtClean="0">
                <a:sym typeface="Wingdings" panose="05000000000000000000" pitchFamily="2" charset="2"/>
              </a:rPr>
              <a:t>2</a:t>
            </a:r>
            <a:r>
              <a:rPr kumimoji="1" lang="ja-JP" altLang="en-US" b="1" dirty="0" smtClean="0">
                <a:sym typeface="Wingdings" panose="05000000000000000000" pitchFamily="2" charset="2"/>
              </a:rPr>
              <a:t>カ所も</a:t>
            </a:r>
            <a:r>
              <a:rPr kumimoji="1" lang="ja-JP" altLang="en-US" b="1" dirty="0" smtClean="0"/>
              <a:t>祝福が約束されている～</a:t>
            </a:r>
            <a:endParaRPr kumimoji="1" lang="en-US" altLang="ja-JP" b="1"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11</a:t>
            </a:fld>
            <a:endParaRPr lang="en-US" altLang="ja-JP" dirty="0"/>
          </a:p>
        </p:txBody>
      </p:sp>
    </p:spTree>
    <p:extLst>
      <p:ext uri="{BB962C8B-B14F-4D97-AF65-F5344CB8AC3E}">
        <p14:creationId xmlns:p14="http://schemas.microsoft.com/office/powerpoint/2010/main" val="3506456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当該頁　発表所要時間　</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40</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秒</a:t>
            </a:r>
            <a:endParaRPr kumimoji="1" lang="en-US" altLang="ja-JP" u="sng" dirty="0" smtClean="0"/>
          </a:p>
          <a:p>
            <a:r>
              <a:rPr kumimoji="1" lang="ja-JP" altLang="en-US" u="sng" dirty="0" smtClean="0"/>
              <a:t>■</a:t>
            </a:r>
            <a:r>
              <a:rPr kumimoji="1" lang="en-US" altLang="ja-JP" u="sng" dirty="0" smtClean="0"/>
              <a:t>KBF</a:t>
            </a:r>
            <a:r>
              <a:rPr kumimoji="1" lang="ja-JP" altLang="en-US" u="sng" dirty="0" smtClean="0"/>
              <a:t>としても忠実に、永続的に取り組む</a:t>
            </a:r>
            <a:endParaRPr kumimoji="1" lang="en-US" altLang="ja-JP"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u="sng"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12</a:t>
            </a:fld>
            <a:endParaRPr lang="en-US" altLang="ja-JP" dirty="0"/>
          </a:p>
        </p:txBody>
      </p:sp>
    </p:spTree>
    <p:extLst>
      <p:ext uri="{BB962C8B-B14F-4D97-AF65-F5344CB8AC3E}">
        <p14:creationId xmlns:p14="http://schemas.microsoft.com/office/powerpoint/2010/main" val="671685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■学びの所要時間</a:t>
            </a:r>
            <a:r>
              <a:rPr kumimoji="1" lang="en-US" altLang="ja-JP" b="1" dirty="0" smtClean="0"/>
              <a:t>45</a:t>
            </a:r>
            <a:r>
              <a:rPr kumimoji="1" lang="ja-JP" altLang="en-US" b="1" dirty="0" smtClean="0"/>
              <a:t>分</a:t>
            </a:r>
            <a:endParaRPr kumimoji="1" lang="en-US" altLang="ja-JP" b="1" dirty="0" smtClean="0"/>
          </a:p>
          <a:p>
            <a:r>
              <a:rPr kumimoji="1" lang="ja-JP" altLang="en-US" dirty="0" smtClean="0"/>
              <a:t>⑴</a:t>
            </a:r>
            <a:r>
              <a:rPr kumimoji="1" lang="en-US" altLang="ja-JP" dirty="0" smtClean="0"/>
              <a:t>S56</a:t>
            </a:r>
            <a:r>
              <a:rPr kumimoji="1" lang="ja-JP" altLang="en-US" dirty="0" smtClean="0"/>
              <a:t>・・・</a:t>
            </a:r>
            <a:r>
              <a:rPr kumimoji="1" lang="en-US" altLang="ja-JP" dirty="0" smtClean="0"/>
              <a:t>6</a:t>
            </a:r>
            <a:r>
              <a:rPr kumimoji="1" lang="ja-JP" altLang="en-US" dirty="0" smtClean="0"/>
              <a:t>分</a:t>
            </a:r>
            <a:endParaRPr kumimoji="1" lang="en-US" altLang="ja-JP" dirty="0" smtClean="0"/>
          </a:p>
          <a:p>
            <a:r>
              <a:rPr kumimoji="1" lang="ja-JP" altLang="en-US" dirty="0" smtClean="0"/>
              <a:t>⑵</a:t>
            </a:r>
            <a:r>
              <a:rPr kumimoji="1" lang="en-US" altLang="ja-JP" dirty="0" smtClean="0"/>
              <a:t>S57</a:t>
            </a:r>
            <a:r>
              <a:rPr kumimoji="1" lang="ja-JP" altLang="en-US" dirty="0" smtClean="0"/>
              <a:t>＋⑶</a:t>
            </a:r>
            <a:r>
              <a:rPr kumimoji="1" lang="en-US" altLang="ja-JP" dirty="0" smtClean="0"/>
              <a:t>S58</a:t>
            </a:r>
            <a:r>
              <a:rPr kumimoji="1" lang="ja-JP" altLang="en-US" dirty="0" smtClean="0"/>
              <a:t>・・・</a:t>
            </a:r>
            <a:r>
              <a:rPr kumimoji="1" lang="en-US" altLang="ja-JP" dirty="0" smtClean="0"/>
              <a:t>6</a:t>
            </a:r>
            <a:r>
              <a:rPr kumimoji="1" lang="ja-JP" altLang="en-US" dirty="0" smtClean="0"/>
              <a:t>分</a:t>
            </a:r>
            <a:endParaRPr kumimoji="1" lang="en-US" altLang="ja-JP" dirty="0" smtClean="0"/>
          </a:p>
          <a:p>
            <a:r>
              <a:rPr kumimoji="1" lang="ja-JP" altLang="en-US" dirty="0" smtClean="0"/>
              <a:t>⑷</a:t>
            </a:r>
            <a:r>
              <a:rPr kumimoji="1" lang="en-US" altLang="ja-JP" dirty="0" smtClean="0"/>
              <a:t>S59</a:t>
            </a:r>
            <a:r>
              <a:rPr kumimoji="1" lang="ja-JP" altLang="en-US" dirty="0" smtClean="0"/>
              <a:t>・・・</a:t>
            </a:r>
            <a:r>
              <a:rPr kumimoji="1" lang="en-US" altLang="ja-JP" dirty="0" smtClean="0"/>
              <a:t>9</a:t>
            </a:r>
            <a:r>
              <a:rPr kumimoji="1" lang="ja-JP" altLang="en-US" dirty="0" smtClean="0"/>
              <a:t>分</a:t>
            </a:r>
            <a:endParaRPr kumimoji="1" lang="en-US" altLang="ja-JP" dirty="0" smtClean="0"/>
          </a:p>
          <a:p>
            <a:r>
              <a:rPr kumimoji="1" lang="ja-JP" altLang="en-US" dirty="0" smtClean="0"/>
              <a:t>⑸</a:t>
            </a:r>
            <a:r>
              <a:rPr kumimoji="1" lang="en-US" altLang="ja-JP" dirty="0" smtClean="0"/>
              <a:t>S60</a:t>
            </a:r>
            <a:r>
              <a:rPr kumimoji="1" lang="ja-JP" altLang="en-US" dirty="0" smtClean="0"/>
              <a:t>・・・</a:t>
            </a:r>
            <a:r>
              <a:rPr kumimoji="1" lang="en-US" altLang="ja-JP" dirty="0" smtClean="0"/>
              <a:t>10</a:t>
            </a:r>
            <a:r>
              <a:rPr kumimoji="1" lang="ja-JP" altLang="en-US" dirty="0" smtClean="0"/>
              <a:t>分</a:t>
            </a:r>
            <a:endParaRPr kumimoji="1" lang="en-US" altLang="ja-JP" dirty="0" smtClean="0"/>
          </a:p>
          <a:p>
            <a:r>
              <a:rPr kumimoji="1" lang="ja-JP" altLang="en-US" b="1" dirty="0" smtClean="0"/>
              <a:t>■その他</a:t>
            </a:r>
            <a:endParaRPr kumimoji="1" lang="en-US" altLang="ja-JP" b="1" dirty="0" smtClean="0"/>
          </a:p>
          <a:p>
            <a:r>
              <a:rPr kumimoji="1" lang="ja-JP" altLang="en-US" dirty="0" smtClean="0"/>
              <a:t>⑹</a:t>
            </a:r>
            <a:r>
              <a:rPr kumimoji="1" lang="en-US" altLang="ja-JP" dirty="0" smtClean="0"/>
              <a:t>S61</a:t>
            </a:r>
            <a:r>
              <a:rPr kumimoji="1" lang="ja-JP" altLang="en-US" dirty="0" smtClean="0"/>
              <a:t>・・・</a:t>
            </a:r>
            <a:r>
              <a:rPr kumimoji="1" lang="en-US" altLang="ja-JP" dirty="0" smtClean="0"/>
              <a:t>3</a:t>
            </a:r>
            <a:r>
              <a:rPr kumimoji="1" lang="ja-JP" altLang="en-US" dirty="0" smtClean="0"/>
              <a:t>分</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13</a:t>
            </a:fld>
            <a:endParaRPr lang="en-US" altLang="ja-JP" dirty="0"/>
          </a:p>
        </p:txBody>
      </p:sp>
    </p:spTree>
    <p:extLst>
      <p:ext uri="{BB962C8B-B14F-4D97-AF65-F5344CB8AC3E}">
        <p14:creationId xmlns:p14="http://schemas.microsoft.com/office/powerpoint/2010/main" val="3521160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14</a:t>
            </a:fld>
            <a:endParaRPr lang="en-US" altLang="ja-JP" dirty="0"/>
          </a:p>
        </p:txBody>
      </p:sp>
    </p:spTree>
    <p:extLst>
      <p:ext uri="{BB962C8B-B14F-4D97-AF65-F5344CB8AC3E}">
        <p14:creationId xmlns:p14="http://schemas.microsoft.com/office/powerpoint/2010/main" val="4284030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smtClean="0"/>
              <a:t>■後半所要時間</a:t>
            </a:r>
            <a:r>
              <a:rPr kumimoji="1" lang="en-US" altLang="ja-JP" b="1" dirty="0" smtClean="0"/>
              <a:t>45</a:t>
            </a:r>
            <a:r>
              <a:rPr kumimoji="1" lang="ja-JP" altLang="en-US" b="1" dirty="0" smtClean="0"/>
              <a:t>分</a:t>
            </a:r>
            <a:endParaRPr kumimoji="1" lang="en-US" altLang="ja-JP"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smtClean="0"/>
              <a:t>⑴結論箇所の所要時間：</a:t>
            </a:r>
            <a:r>
              <a:rPr kumimoji="1" lang="en-US" altLang="ja-JP" b="1" dirty="0" smtClean="0"/>
              <a:t>5</a:t>
            </a:r>
            <a:r>
              <a:rPr kumimoji="1" lang="ja-JP" altLang="en-US" b="1" dirty="0" smtClean="0"/>
              <a:t>分</a:t>
            </a:r>
            <a:r>
              <a:rPr kumimoji="1" lang="en-US" altLang="ja-JP" b="1" dirty="0" smtClean="0"/>
              <a:t>(</a:t>
            </a:r>
            <a:r>
              <a:rPr kumimoji="1" lang="ja-JP" altLang="en-US" b="1" dirty="0" smtClean="0"/>
              <a:t>お祈り含む</a:t>
            </a:r>
            <a:r>
              <a:rPr kumimoji="1" lang="en-US" altLang="ja-JP" b="1"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smtClean="0"/>
              <a:t>⑵分かち合い</a:t>
            </a:r>
            <a:r>
              <a:rPr kumimoji="1" lang="en-US" altLang="ja-JP" b="1" dirty="0" smtClean="0"/>
              <a:t>40</a:t>
            </a:r>
            <a:r>
              <a:rPr kumimoji="1" lang="ja-JP" altLang="en-US" b="1" dirty="0" smtClean="0"/>
              <a:t>分</a:t>
            </a: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15</a:t>
            </a:fld>
            <a:endParaRPr lang="en-US" altLang="ja-JP" dirty="0"/>
          </a:p>
        </p:txBody>
      </p:sp>
    </p:spTree>
    <p:extLst>
      <p:ext uri="{BB962C8B-B14F-4D97-AF65-F5344CB8AC3E}">
        <p14:creationId xmlns:p14="http://schemas.microsoft.com/office/powerpoint/2010/main" val="1516216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休憩</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15</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30</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分</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16</a:t>
            </a:fld>
            <a:endParaRPr lang="en-US" altLang="ja-JP" dirty="0"/>
          </a:p>
        </p:txBody>
      </p:sp>
    </p:spTree>
    <p:extLst>
      <p:ext uri="{BB962C8B-B14F-4D97-AF65-F5344CB8AC3E}">
        <p14:creationId xmlns:p14="http://schemas.microsoft.com/office/powerpoint/2010/main" val="426333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defRPr/>
            </a:pPr>
            <a:r>
              <a:rPr lang="ja-JP" altLang="en-US" sz="2000" b="1" u="sng"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2000" b="1" u="sng"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19</a:t>
            </a:r>
            <a:r>
              <a:rPr lang="ja-JP" altLang="en-US" sz="2000" b="1" u="sng"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　その</a:t>
            </a:r>
            <a:r>
              <a:rPr lang="en-US" altLang="ja-JP" sz="2000" b="1" u="sng"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2000" b="1" u="sng"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黙示録のテーマ「キリストの再臨」　前半の序曲</a:t>
            </a:r>
            <a:endParaRPr lang="en-US" altLang="ja-JP" sz="2000" b="1" u="sng"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600" b="1" u="sng"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～天における「ハレルヤ」の声</a:t>
            </a:r>
            <a:r>
              <a:rPr lang="en-US" altLang="ja-JP" sz="1600" b="1" u="sng"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600" b="1" u="sng"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キリストの再臨の準備</a:t>
            </a:r>
            <a:r>
              <a:rPr lang="en-US" altLang="ja-JP" sz="1600" b="1" u="sng"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600" b="1" u="sng"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600" b="1" u="sng"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600" b="1" u="sng"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⑴第四の「ハレルヤ」の声は、小羊の婚姻を喜ぶもの</a:t>
            </a:r>
            <a:endParaRPr lang="en-US" altLang="ja-JP" sz="1600" b="1" u="sng"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600" b="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➀第一の「ハレルヤ」は、中間の大淫婦</a:t>
            </a:r>
            <a:r>
              <a:rPr lang="en-US" altLang="ja-JP" sz="1600" b="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600" b="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にせ宗教、宗教バビロン</a:t>
            </a:r>
            <a:r>
              <a:rPr lang="en-US" altLang="ja-JP" sz="1600" b="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600" b="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のさばきと崩壊を喜ぶ声</a:t>
            </a:r>
            <a:endParaRPr lang="en-US" altLang="ja-JP" sz="1600" b="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600" b="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②第二の「ハレルヤ」は、政治的大バビロンの滅亡を喜ぶ声</a:t>
            </a:r>
            <a:endParaRPr lang="en-US" altLang="ja-JP" sz="1600" b="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600" b="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③第三の「ハレルヤ」は、二十四人の長老</a:t>
            </a:r>
            <a:r>
              <a:rPr lang="en-US" altLang="ja-JP" sz="1600" b="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600" b="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教会</a:t>
            </a:r>
            <a:r>
              <a:rPr lang="en-US" altLang="ja-JP" sz="1600" b="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600" b="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と四つの生き物</a:t>
            </a:r>
            <a:r>
              <a:rPr lang="en-US" altLang="ja-JP" sz="1600" b="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600" b="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セラフィム</a:t>
            </a:r>
            <a:r>
              <a:rPr lang="en-US" altLang="ja-JP" sz="1600" b="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600" b="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による</a:t>
            </a:r>
            <a:endParaRPr lang="en-US" altLang="ja-JP" sz="1600" b="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r>
              <a:rPr kumimoji="1" lang="ja-JP" altLang="en-US" sz="1600" b="1" u="sng" dirty="0" smtClean="0"/>
              <a:t>⑵小羊の婚姻と婚宴</a:t>
            </a:r>
            <a:endParaRPr kumimoji="1" lang="en-US" altLang="ja-JP" sz="1600" b="1" u="sng" dirty="0" smtClean="0"/>
          </a:p>
          <a:p>
            <a:r>
              <a:rPr kumimoji="1" lang="ja-JP" altLang="en-US" sz="1600" b="0" u="none" dirty="0" smtClean="0"/>
              <a:t>⑴第四の「ハレルヤ」の声は、小羊の婚姻を喜ぶもので、以下プロセスの完了を意味する</a:t>
            </a:r>
            <a:endParaRPr kumimoji="1" lang="en-US" altLang="ja-JP" sz="1600" b="0" u="none" dirty="0" smtClean="0"/>
          </a:p>
          <a:p>
            <a:r>
              <a:rPr kumimoji="1" lang="ja-JP" altLang="en-US" sz="1600" b="0" u="none" dirty="0" smtClean="0"/>
              <a:t>　➀婚約は既に完了している</a:t>
            </a:r>
            <a:endParaRPr kumimoji="1" lang="en-US" altLang="ja-JP" sz="1600" b="0" u="none" dirty="0" smtClean="0"/>
          </a:p>
          <a:p>
            <a:r>
              <a:rPr kumimoji="1" lang="ja-JP" altLang="en-US" sz="1600" b="0" u="none" dirty="0" smtClean="0"/>
              <a:t>　　・花婿はキリストで、花嫁は教会</a:t>
            </a:r>
            <a:r>
              <a:rPr kumimoji="1" lang="en-US" altLang="ja-JP" sz="1600" b="0" u="none" dirty="0" smtClean="0"/>
              <a:t>(</a:t>
            </a:r>
            <a:r>
              <a:rPr kumimoji="1" lang="ja-JP" altLang="en-US" sz="1600" b="0" u="none" dirty="0" smtClean="0"/>
              <a:t>普遍的教会：教会時代の聖徒</a:t>
            </a:r>
            <a:r>
              <a:rPr kumimoji="1" lang="en-US" altLang="ja-JP" sz="1600" b="0" u="none" dirty="0" smtClean="0"/>
              <a:t>)</a:t>
            </a:r>
          </a:p>
          <a:p>
            <a:r>
              <a:rPr kumimoji="1" lang="ja-JP" altLang="en-US" sz="1600" b="0" u="none" dirty="0" smtClean="0"/>
              <a:t>　②花婿による出迎え</a:t>
            </a:r>
            <a:endParaRPr kumimoji="1" lang="en-US" altLang="ja-JP" sz="1600" b="0" u="none" dirty="0" smtClean="0"/>
          </a:p>
          <a:p>
            <a:r>
              <a:rPr kumimoji="1" lang="ja-JP" altLang="en-US" sz="1600" b="0" u="none" dirty="0" smtClean="0"/>
              <a:t>　　・教会が携挙される時に実現</a:t>
            </a:r>
            <a:endParaRPr kumimoji="1" lang="en-US" altLang="ja-JP" sz="1600" b="0" u="none" dirty="0" smtClean="0"/>
          </a:p>
          <a:p>
            <a:r>
              <a:rPr kumimoji="1" lang="ja-JP" altLang="en-US" sz="1600" b="0" u="none" dirty="0" smtClean="0"/>
              <a:t>　③小羊の婚姻は、再臨の前に、天で少人数でとりおこなわれる</a:t>
            </a:r>
            <a:endParaRPr kumimoji="1" lang="en-US" altLang="ja-JP" sz="1600" b="0" u="none" dirty="0" smtClean="0"/>
          </a:p>
          <a:p>
            <a:r>
              <a:rPr kumimoji="1" lang="ja-JP" altLang="en-US" sz="1600" b="0" u="none" dirty="0" smtClean="0"/>
              <a:t>　　・これは花嫁の用意が整ったということあり、聖化の完成＝栄化を意味する</a:t>
            </a:r>
            <a:endParaRPr kumimoji="1" lang="en-US" altLang="ja-JP" sz="1600" b="0"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dirty="0" smtClean="0"/>
              <a:t>　　　→ウェディングドレス</a:t>
            </a:r>
            <a:r>
              <a:rPr kumimoji="1" lang="en-US" altLang="ja-JP" sz="1600" b="0" u="none" dirty="0" smtClean="0"/>
              <a:t>(</a:t>
            </a:r>
            <a:r>
              <a:rPr kumimoji="1" lang="ja-JP" altLang="en-US" sz="1600" b="0" u="none" dirty="0" smtClean="0"/>
              <a:t>光輝く、きよい亜麻の衣</a:t>
            </a:r>
            <a:r>
              <a:rPr kumimoji="1" lang="en-US" altLang="ja-JP" sz="1600" b="0" u="none" dirty="0" smtClean="0"/>
              <a:t>)</a:t>
            </a:r>
            <a:r>
              <a:rPr kumimoji="1" lang="ja-JP" altLang="en-US" sz="1600" b="0" u="none" dirty="0" smtClean="0"/>
              <a:t>を着ていることからもわかる。</a:t>
            </a:r>
            <a:endParaRPr kumimoji="1" lang="en-US" altLang="ja-JP" sz="1600" b="0" u="none" dirty="0" smtClean="0"/>
          </a:p>
          <a:p>
            <a:r>
              <a:rPr kumimoji="1" lang="ja-JP" altLang="en-US" sz="1600" b="0" u="none" dirty="0" smtClean="0"/>
              <a:t>　　・またキリストの裁きの座での裁きが終わっていることも意味する</a:t>
            </a:r>
            <a:endParaRPr kumimoji="1" lang="en-US" altLang="ja-JP" sz="1600" b="0"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dirty="0" smtClean="0"/>
              <a:t>　　　→これは報奨の裁きであり、儀式的な清めが済んでいることを意味する。</a:t>
            </a:r>
            <a:endParaRPr kumimoji="1" lang="en-US" altLang="ja-JP" sz="1600" b="0" u="none" dirty="0" smtClean="0"/>
          </a:p>
          <a:p>
            <a:r>
              <a:rPr kumimoji="1" lang="ja-JP" altLang="en-US" sz="1600" b="0" u="none" dirty="0" smtClean="0"/>
              <a:t>　④小羊の婚宴は、再臨の直後、地上にて大人数で執り行われる</a:t>
            </a:r>
            <a:endParaRPr kumimoji="1" lang="en-US" altLang="ja-JP" sz="1600" b="0" u="none" dirty="0" smtClean="0"/>
          </a:p>
          <a:p>
            <a:r>
              <a:rPr kumimoji="1" lang="ja-JP" altLang="en-US" sz="1600" b="0" u="none" dirty="0" smtClean="0"/>
              <a:t>　　・第一の復活の</a:t>
            </a:r>
            <a:r>
              <a:rPr kumimoji="1" lang="en-US" altLang="ja-JP" sz="1600" b="0" u="none" dirty="0" smtClean="0"/>
              <a:t>3</a:t>
            </a:r>
            <a:r>
              <a:rPr kumimoji="1" lang="ja-JP" altLang="en-US" sz="1600" b="0" u="none" dirty="0" smtClean="0"/>
              <a:t>組目</a:t>
            </a:r>
            <a:r>
              <a:rPr kumimoji="1" lang="en-US" altLang="ja-JP" sz="1600" b="0" u="none" dirty="0" smtClean="0"/>
              <a:t>(</a:t>
            </a:r>
            <a:r>
              <a:rPr kumimoji="1" lang="ja-JP" altLang="en-US" sz="1600" b="0" u="none" dirty="0" smtClean="0"/>
              <a:t>旧約時代と大患難時代の聖徒たち</a:t>
            </a:r>
            <a:r>
              <a:rPr kumimoji="1" lang="en-US" altLang="ja-JP" sz="1600" b="0" u="none" dirty="0" smtClean="0"/>
              <a:t>)</a:t>
            </a:r>
            <a:r>
              <a:rPr kumimoji="1" lang="ja-JP" altLang="en-US" sz="1600" b="0" u="none" dirty="0" smtClean="0"/>
              <a:t>が招待客となる</a:t>
            </a:r>
            <a:endParaRPr kumimoji="1" lang="en-US" altLang="ja-JP" sz="1600" b="0" u="none" dirty="0" smtClean="0"/>
          </a:p>
          <a:p>
            <a:r>
              <a:rPr kumimoji="1" lang="ja-JP" altLang="en-US" sz="1600" b="1" u="sng" dirty="0" smtClean="0"/>
              <a:t>■この婚宴は、全時代の聖徒でとり行われ、千年王国の開始を告げるように思われる。</a:t>
            </a:r>
            <a:endParaRPr kumimoji="1" lang="en-US" altLang="ja-JP" sz="1600" b="0" u="none"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17</a:t>
            </a:fld>
            <a:endParaRPr lang="en-US" altLang="ja-JP" dirty="0"/>
          </a:p>
        </p:txBody>
      </p:sp>
    </p:spTree>
    <p:extLst>
      <p:ext uri="{BB962C8B-B14F-4D97-AF65-F5344CB8AC3E}">
        <p14:creationId xmlns:p14="http://schemas.microsoft.com/office/powerpoint/2010/main" val="2705665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S56</a:t>
            </a:r>
            <a:r>
              <a:rPr kumimoji="1" lang="ja-JP" altLang="en-US" dirty="0" smtClean="0"/>
              <a:t>：</a:t>
            </a:r>
            <a:r>
              <a:rPr kumimoji="1" lang="en-US" altLang="ja-JP" dirty="0" smtClean="0"/>
              <a:t>5</a:t>
            </a:r>
            <a:r>
              <a:rPr kumimoji="1" lang="ja-JP" altLang="en-US" dirty="0" smtClean="0"/>
              <a:t>～</a:t>
            </a:r>
            <a:r>
              <a:rPr kumimoji="1" lang="en-US" altLang="ja-JP" dirty="0" smtClean="0"/>
              <a:t>6</a:t>
            </a:r>
            <a:r>
              <a:rPr kumimoji="1" lang="ja-JP" altLang="en-US" dirty="0" smtClean="0"/>
              <a:t>分</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18</a:t>
            </a:fld>
            <a:endParaRPr lang="en-US" altLang="ja-JP" dirty="0"/>
          </a:p>
        </p:txBody>
      </p:sp>
    </p:spTree>
    <p:extLst>
      <p:ext uri="{BB962C8B-B14F-4D97-AF65-F5344CB8AC3E}">
        <p14:creationId xmlns:p14="http://schemas.microsoft.com/office/powerpoint/2010/main" val="4277260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19</a:t>
            </a:fld>
            <a:endParaRPr lang="en-US" altLang="ja-JP" dirty="0"/>
          </a:p>
        </p:txBody>
      </p:sp>
    </p:spTree>
    <p:extLst>
      <p:ext uri="{BB962C8B-B14F-4D97-AF65-F5344CB8AC3E}">
        <p14:creationId xmlns:p14="http://schemas.microsoft.com/office/powerpoint/2010/main" val="4102188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a:t>
            </a:fld>
            <a:endParaRPr lang="en-US" altLang="ja-JP" dirty="0"/>
          </a:p>
        </p:txBody>
      </p:sp>
    </p:spTree>
    <p:extLst>
      <p:ext uri="{BB962C8B-B14F-4D97-AF65-F5344CB8AC3E}">
        <p14:creationId xmlns:p14="http://schemas.microsoft.com/office/powerpoint/2010/main" val="2506954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20</a:t>
            </a:fld>
            <a:endParaRPr lang="en-US" altLang="ja-JP" dirty="0"/>
          </a:p>
        </p:txBody>
      </p:sp>
    </p:spTree>
    <p:extLst>
      <p:ext uri="{BB962C8B-B14F-4D97-AF65-F5344CB8AC3E}">
        <p14:creationId xmlns:p14="http://schemas.microsoft.com/office/powerpoint/2010/main" val="1501367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２テーマ</a:t>
            </a:r>
            <a:r>
              <a:rPr kumimoji="1" lang="en-US" altLang="ja-JP" dirty="0" smtClean="0"/>
              <a:t>(S57</a:t>
            </a:r>
            <a:r>
              <a:rPr kumimoji="1" lang="ja-JP" altLang="en-US" dirty="0" err="1" smtClean="0"/>
              <a:t>、</a:t>
            </a:r>
            <a:r>
              <a:rPr kumimoji="1" lang="en-US" altLang="ja-JP" dirty="0" smtClean="0"/>
              <a:t>S58)</a:t>
            </a:r>
            <a:r>
              <a:rPr kumimoji="1" lang="ja-JP" altLang="en-US" dirty="0" smtClean="0"/>
              <a:t>で約</a:t>
            </a:r>
            <a:r>
              <a:rPr kumimoji="1" lang="en-US" altLang="ja-JP" dirty="0" smtClean="0"/>
              <a:t>16</a:t>
            </a:r>
            <a:r>
              <a:rPr kumimoji="1" lang="ja-JP" altLang="en-US" dirty="0" smtClean="0"/>
              <a:t>分</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21</a:t>
            </a:fld>
            <a:endParaRPr lang="en-US" altLang="ja-JP" dirty="0"/>
          </a:p>
        </p:txBody>
      </p:sp>
    </p:spTree>
    <p:extLst>
      <p:ext uri="{BB962C8B-B14F-4D97-AF65-F5344CB8AC3E}">
        <p14:creationId xmlns:p14="http://schemas.microsoft.com/office/powerpoint/2010/main" val="917028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22</a:t>
            </a:fld>
            <a:endParaRPr lang="en-US" altLang="ja-JP" dirty="0"/>
          </a:p>
        </p:txBody>
      </p:sp>
    </p:spTree>
    <p:extLst>
      <p:ext uri="{BB962C8B-B14F-4D97-AF65-F5344CB8AC3E}">
        <p14:creationId xmlns:p14="http://schemas.microsoft.com/office/powerpoint/2010/main" val="391432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23</a:t>
            </a:fld>
            <a:endParaRPr lang="en-US" altLang="ja-JP" dirty="0"/>
          </a:p>
        </p:txBody>
      </p:sp>
    </p:spTree>
    <p:extLst>
      <p:ext uri="{BB962C8B-B14F-4D97-AF65-F5344CB8AC3E}">
        <p14:creationId xmlns:p14="http://schemas.microsoft.com/office/powerpoint/2010/main" val="3661107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テキストで詳細解説します。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24</a:t>
            </a:fld>
            <a:endParaRPr lang="en-US" altLang="ja-JP" dirty="0"/>
          </a:p>
        </p:txBody>
      </p:sp>
    </p:spTree>
    <p:extLst>
      <p:ext uri="{BB962C8B-B14F-4D97-AF65-F5344CB8AC3E}">
        <p14:creationId xmlns:p14="http://schemas.microsoft.com/office/powerpoint/2010/main" val="32496243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25</a:t>
            </a:fld>
            <a:endParaRPr lang="en-US" altLang="ja-JP" dirty="0"/>
          </a:p>
        </p:txBody>
      </p:sp>
    </p:spTree>
    <p:extLst>
      <p:ext uri="{BB962C8B-B14F-4D97-AF65-F5344CB8AC3E}">
        <p14:creationId xmlns:p14="http://schemas.microsoft.com/office/powerpoint/2010/main" val="22454428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26</a:t>
            </a:fld>
            <a:endParaRPr lang="en-US" altLang="ja-JP" dirty="0"/>
          </a:p>
        </p:txBody>
      </p:sp>
    </p:spTree>
    <p:extLst>
      <p:ext uri="{BB962C8B-B14F-4D97-AF65-F5344CB8AC3E}">
        <p14:creationId xmlns:p14="http://schemas.microsoft.com/office/powerpoint/2010/main" val="4459383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27</a:t>
            </a:fld>
            <a:endParaRPr lang="en-US" altLang="ja-JP" dirty="0"/>
          </a:p>
        </p:txBody>
      </p:sp>
    </p:spTree>
    <p:extLst>
      <p:ext uri="{BB962C8B-B14F-4D97-AF65-F5344CB8AC3E}">
        <p14:creationId xmlns:p14="http://schemas.microsoft.com/office/powerpoint/2010/main" val="40227728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28</a:t>
            </a:fld>
            <a:endParaRPr lang="en-US" altLang="ja-JP" dirty="0"/>
          </a:p>
        </p:txBody>
      </p:sp>
    </p:spTree>
    <p:extLst>
      <p:ext uri="{BB962C8B-B14F-4D97-AF65-F5344CB8AC3E}">
        <p14:creationId xmlns:p14="http://schemas.microsoft.com/office/powerpoint/2010/main" val="31288700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29</a:t>
            </a:fld>
            <a:endParaRPr lang="en-US" altLang="ja-JP" dirty="0"/>
          </a:p>
        </p:txBody>
      </p:sp>
    </p:spTree>
    <p:extLst>
      <p:ext uri="{BB962C8B-B14F-4D97-AF65-F5344CB8AC3E}">
        <p14:creationId xmlns:p14="http://schemas.microsoft.com/office/powerpoint/2010/main" val="2617253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30</a:t>
            </a:r>
            <a:r>
              <a:rPr kumimoji="1" lang="ja-JP" altLang="en-US" dirty="0" smtClean="0"/>
              <a:t>秒</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a:t>
            </a:fld>
            <a:endParaRPr lang="en-US" altLang="ja-JP" dirty="0"/>
          </a:p>
        </p:txBody>
      </p:sp>
    </p:spTree>
    <p:extLst>
      <p:ext uri="{BB962C8B-B14F-4D97-AF65-F5344CB8AC3E}">
        <p14:creationId xmlns:p14="http://schemas.microsoft.com/office/powerpoint/2010/main" val="11618875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30</a:t>
            </a:fld>
            <a:endParaRPr lang="en-US" altLang="ja-JP" dirty="0"/>
          </a:p>
        </p:txBody>
      </p:sp>
    </p:spTree>
    <p:extLst>
      <p:ext uri="{BB962C8B-B14F-4D97-AF65-F5344CB8AC3E}">
        <p14:creationId xmlns:p14="http://schemas.microsoft.com/office/powerpoint/2010/main" val="23166457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31</a:t>
            </a:fld>
            <a:endParaRPr lang="en-US" altLang="ja-JP" dirty="0"/>
          </a:p>
        </p:txBody>
      </p:sp>
    </p:spTree>
    <p:extLst>
      <p:ext uri="{BB962C8B-B14F-4D97-AF65-F5344CB8AC3E}">
        <p14:creationId xmlns:p14="http://schemas.microsoft.com/office/powerpoint/2010/main" val="30923731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32</a:t>
            </a:fld>
            <a:endParaRPr lang="en-US" altLang="ja-JP" dirty="0"/>
          </a:p>
        </p:txBody>
      </p:sp>
    </p:spTree>
    <p:extLst>
      <p:ext uri="{BB962C8B-B14F-4D97-AF65-F5344CB8AC3E}">
        <p14:creationId xmlns:p14="http://schemas.microsoft.com/office/powerpoint/2010/main" val="21445519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33</a:t>
            </a:fld>
            <a:endParaRPr lang="en-US" altLang="ja-JP" dirty="0"/>
          </a:p>
        </p:txBody>
      </p:sp>
    </p:spTree>
    <p:extLst>
      <p:ext uri="{BB962C8B-B14F-4D97-AF65-F5344CB8AC3E}">
        <p14:creationId xmlns:p14="http://schemas.microsoft.com/office/powerpoint/2010/main" val="14208176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ここまで</a:t>
            </a:r>
            <a:r>
              <a:rPr kumimoji="1" lang="en-US" altLang="ja-JP" dirty="0" smtClean="0"/>
              <a:t>6:00</a:t>
            </a:r>
            <a:r>
              <a:rPr kumimoji="1" lang="ja-JP" altLang="en-US" dirty="0" smtClean="0"/>
              <a:t>＋</a:t>
            </a:r>
            <a:r>
              <a:rPr kumimoji="1" lang="en-US" altLang="ja-JP" dirty="0" smtClean="0"/>
              <a:t>10:00</a:t>
            </a:r>
            <a:r>
              <a:rPr kumimoji="1" lang="ja-JP" altLang="en-US" dirty="0" smtClean="0"/>
              <a:t>⁼１６：００</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34</a:t>
            </a:fld>
            <a:endParaRPr lang="en-US" altLang="ja-JP" dirty="0"/>
          </a:p>
        </p:txBody>
      </p:sp>
    </p:spTree>
    <p:extLst>
      <p:ext uri="{BB962C8B-B14F-4D97-AF65-F5344CB8AC3E}">
        <p14:creationId xmlns:p14="http://schemas.microsoft.com/office/powerpoint/2010/main" val="17186492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u="sng"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1600" b="1" u="sng"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19</a:t>
            </a:r>
            <a:r>
              <a:rPr lang="ja-JP" altLang="en-US" sz="1600" b="1" u="sng"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　その</a:t>
            </a:r>
            <a:r>
              <a:rPr lang="en-US" altLang="ja-JP" sz="1600" b="1" u="sng"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1600" b="1" u="sng"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黙示録のテーマ「キリストの再臨」そのものの記述</a:t>
            </a:r>
            <a:endParaRPr lang="en-US" altLang="ja-JP" sz="1600" b="1" u="sng"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u="sng"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⑴さばき主キリスト</a:t>
            </a:r>
            <a:r>
              <a:rPr lang="ja-JP" altLang="en-US" sz="1600" b="1" u="sng" dirty="0" smtClean="0">
                <a:solidFill>
                  <a:schemeClr val="bg1"/>
                </a:solidFill>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としての姿</a:t>
            </a:r>
            <a:r>
              <a:rPr lang="en-US" altLang="ja-JP" sz="1600" b="1" u="sng"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600" b="1" u="sng" dirty="0" smtClean="0">
                <a:solidFill>
                  <a:schemeClr val="bg1"/>
                </a:solidFill>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a:t>
            </a:r>
            <a:r>
              <a:rPr lang="en-US" altLang="ja-JP" sz="1600" b="1" u="sng" dirty="0" smtClean="0">
                <a:solidFill>
                  <a:schemeClr val="bg1"/>
                </a:solidFill>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1600" b="1" u="sng" dirty="0" smtClean="0">
                <a:solidFill>
                  <a:schemeClr val="bg1"/>
                </a:solidFill>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章を想起させる</a:t>
            </a:r>
            <a:r>
              <a:rPr lang="en-US" altLang="ja-JP" sz="1600" b="1" u="sng" dirty="0" smtClean="0">
                <a:solidFill>
                  <a:schemeClr val="bg1"/>
                </a:solidFill>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p>
          <a:p>
            <a:pPr algn="l">
              <a:defRPr/>
            </a:pPr>
            <a:r>
              <a:rPr lang="ja-JP" altLang="en-US" sz="1600" b="0" u="none" dirty="0" smtClean="0">
                <a:solidFill>
                  <a:schemeClr val="bg1"/>
                </a:solidFill>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➀諸国の民をさばくため戦う</a:t>
            </a:r>
            <a:endParaRPr lang="en-US" altLang="ja-JP" sz="1600" b="0" u="none" dirty="0" smtClean="0">
              <a:solidFill>
                <a:schemeClr val="bg1"/>
              </a:solidFill>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600" b="0" u="none" dirty="0" smtClean="0">
                <a:solidFill>
                  <a:schemeClr val="bg1"/>
                </a:solidFill>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②頭には多くの冠を被り、「神のことば」と呼ばれ、「血に染まった赤い衣」を着ている</a:t>
            </a:r>
            <a:endParaRPr lang="en-US" altLang="ja-JP" sz="1600" b="0" u="none" dirty="0" smtClean="0">
              <a:solidFill>
                <a:schemeClr val="bg1"/>
              </a:solidFill>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600" b="1" u="sng"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⑵さばき主キリストとして来られる</a:t>
            </a:r>
            <a:endParaRPr lang="en-US" altLang="ja-JP" sz="1600" b="1" u="sng"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u="none" dirty="0" smtClean="0">
                <a:solidFill>
                  <a:schemeClr val="bg1"/>
                </a:solidFill>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➀天使の軍勢と教会の聖徒とを引き連れて来られる</a:t>
            </a:r>
            <a:endParaRPr lang="en-US" altLang="ja-JP" sz="1600" b="0" u="none" dirty="0" smtClean="0">
              <a:solidFill>
                <a:schemeClr val="bg1"/>
              </a:solidFill>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600" b="0" u="none" dirty="0" smtClean="0">
                <a:solidFill>
                  <a:schemeClr val="bg1"/>
                </a:solidFill>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②戦うのは、キリストひとりだが、勝てる者はひとりもいない</a:t>
            </a:r>
            <a:endParaRPr lang="en-US" altLang="ja-JP" sz="1600" b="0" u="none" dirty="0" smtClean="0">
              <a:solidFill>
                <a:schemeClr val="bg1"/>
              </a:solidFill>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35</a:t>
            </a:fld>
            <a:endParaRPr lang="en-US" altLang="ja-JP" dirty="0"/>
          </a:p>
        </p:txBody>
      </p:sp>
    </p:spTree>
    <p:extLst>
      <p:ext uri="{BB962C8B-B14F-4D97-AF65-F5344CB8AC3E}">
        <p14:creationId xmlns:p14="http://schemas.microsoft.com/office/powerpoint/2010/main" val="35180082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8</a:t>
            </a:r>
            <a:r>
              <a:rPr kumimoji="1" lang="ja-JP" altLang="en-US" dirty="0" smtClean="0"/>
              <a:t>～</a:t>
            </a:r>
            <a:r>
              <a:rPr kumimoji="1" lang="en-US" altLang="ja-JP" dirty="0" smtClean="0"/>
              <a:t>9</a:t>
            </a:r>
            <a:r>
              <a:rPr kumimoji="1" lang="ja-JP" altLang="en-US" dirty="0" smtClean="0"/>
              <a:t>分</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36</a:t>
            </a:fld>
            <a:endParaRPr lang="en-US" altLang="ja-JP" dirty="0"/>
          </a:p>
        </p:txBody>
      </p:sp>
    </p:spTree>
    <p:extLst>
      <p:ext uri="{BB962C8B-B14F-4D97-AF65-F5344CB8AC3E}">
        <p14:creationId xmlns:p14="http://schemas.microsoft.com/office/powerpoint/2010/main" val="6819775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37</a:t>
            </a:fld>
            <a:endParaRPr lang="en-US" altLang="ja-JP" dirty="0"/>
          </a:p>
        </p:txBody>
      </p:sp>
    </p:spTree>
    <p:extLst>
      <p:ext uri="{BB962C8B-B14F-4D97-AF65-F5344CB8AC3E}">
        <p14:creationId xmlns:p14="http://schemas.microsoft.com/office/powerpoint/2010/main" val="19787471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38</a:t>
            </a:fld>
            <a:endParaRPr lang="en-US" altLang="ja-JP" dirty="0"/>
          </a:p>
        </p:txBody>
      </p:sp>
    </p:spTree>
    <p:extLst>
      <p:ext uri="{BB962C8B-B14F-4D97-AF65-F5344CB8AC3E}">
        <p14:creationId xmlns:p14="http://schemas.microsoft.com/office/powerpoint/2010/main" val="29591516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39</a:t>
            </a:fld>
            <a:endParaRPr lang="en-US" altLang="ja-JP" dirty="0"/>
          </a:p>
        </p:txBody>
      </p:sp>
    </p:spTree>
    <p:extLst>
      <p:ext uri="{BB962C8B-B14F-4D97-AF65-F5344CB8AC3E}">
        <p14:creationId xmlns:p14="http://schemas.microsoft.com/office/powerpoint/2010/main" val="3109609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■冒頭で神のご計画の全貌を約</a:t>
            </a:r>
            <a:r>
              <a:rPr kumimoji="1" lang="en-US" altLang="ja-JP" b="1" dirty="0" smtClean="0"/>
              <a:t>10</a:t>
            </a:r>
            <a:r>
              <a:rPr kumimoji="1" lang="ja-JP" altLang="en-US" b="1" dirty="0" smtClean="0"/>
              <a:t>～</a:t>
            </a:r>
            <a:r>
              <a:rPr kumimoji="1" lang="en-US" altLang="ja-JP" b="1" dirty="0" smtClean="0"/>
              <a:t>15</a:t>
            </a:r>
            <a:r>
              <a:rPr kumimoji="1" lang="ja-JP" altLang="en-US" b="1" dirty="0" smtClean="0"/>
              <a:t>分程度で確認します。</a:t>
            </a:r>
            <a:endParaRPr kumimoji="1" lang="en-US" altLang="ja-JP" b="1" dirty="0" smtClean="0"/>
          </a:p>
          <a:p>
            <a:pPr>
              <a:defRPr/>
            </a:pPr>
            <a:r>
              <a:rPr lang="ja-JP" altLang="en-US" sz="1200" b="1" u="sng" dirty="0" smtClean="0">
                <a:solidFill>
                  <a:schemeClr val="bg1"/>
                </a:solidFill>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1200" b="1" u="sng" dirty="0" smtClean="0">
                <a:solidFill>
                  <a:schemeClr val="bg1"/>
                </a:solidFill>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a:t>
            </a:r>
            <a:r>
              <a:rPr lang="ja-JP" altLang="en-US" sz="1200" b="1" u="sng" dirty="0" smtClean="0">
                <a:solidFill>
                  <a:schemeClr val="bg1"/>
                </a:solidFill>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回分のイントロ用・可視化資料は、別途、聖書フォーラム</a:t>
            </a:r>
            <a:r>
              <a:rPr lang="en-US" altLang="ja-JP" sz="1200" b="1" u="sng" dirty="0" err="1" smtClean="0">
                <a:solidFill>
                  <a:schemeClr val="bg1"/>
                </a:solidFill>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.net</a:t>
            </a:r>
            <a:r>
              <a:rPr lang="ja-JP" altLang="en-US" sz="1200" b="1" u="sng" dirty="0" smtClean="0">
                <a:solidFill>
                  <a:schemeClr val="bg1"/>
                </a:solidFill>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へ</a:t>
            </a:r>
            <a:r>
              <a:rPr lang="en-US" altLang="ja-JP" sz="1200" b="1" u="sng" dirty="0" smtClean="0">
                <a:solidFill>
                  <a:schemeClr val="bg1"/>
                </a:solidFill>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UP</a:t>
            </a:r>
            <a:r>
              <a:rPr lang="ja-JP" altLang="en-US" sz="1200" b="1" u="sng" dirty="0" smtClean="0">
                <a:solidFill>
                  <a:schemeClr val="bg1"/>
                </a:solidFill>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済です～</a:t>
            </a:r>
            <a:endParaRPr lang="en-US" altLang="ja-JP"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１．については、</a:t>
            </a:r>
            <a:r>
              <a:rPr lang="en-US" altLang="ja-JP"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8</a:t>
            </a:r>
            <a:r>
              <a:rPr lang="ja-JP" altLang="en-US" sz="1200" dirty="0" err="1"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つの契</a:t>
            </a:r>
            <a:r>
              <a:rPr lang="ja-JP" altLang="en-US"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約と</a:t>
            </a:r>
            <a:r>
              <a:rPr lang="en-US" altLang="ja-JP"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200" dirty="0" err="1"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時代区分、そして最終ゴールの再確認</a:t>
            </a:r>
            <a:endParaRPr lang="en-US" altLang="ja-JP"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２．については、終末論全体を</a:t>
            </a:r>
            <a:r>
              <a:rPr lang="en-US" altLang="ja-JP"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1200" dirty="0" err="1"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復活を中心にして、最終ゴールまでの再確認</a:t>
            </a:r>
            <a:endParaRPr lang="en-US" altLang="ja-JP"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３．については、「ヨハネの黙示録」の目次構造全体と最終ゴールの再確認</a:t>
            </a:r>
            <a:endParaRPr kumimoji="1" lang="ja-JP" altLang="en-US" b="1"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a:t>
            </a:fld>
            <a:endParaRPr lang="en-US" altLang="ja-JP" dirty="0"/>
          </a:p>
        </p:txBody>
      </p:sp>
    </p:spTree>
    <p:extLst>
      <p:ext uri="{BB962C8B-B14F-4D97-AF65-F5344CB8AC3E}">
        <p14:creationId xmlns:p14="http://schemas.microsoft.com/office/powerpoint/2010/main" val="37025040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40</a:t>
            </a:fld>
            <a:endParaRPr lang="en-US" altLang="ja-JP" dirty="0"/>
          </a:p>
        </p:txBody>
      </p:sp>
    </p:spTree>
    <p:extLst>
      <p:ext uri="{BB962C8B-B14F-4D97-AF65-F5344CB8AC3E}">
        <p14:creationId xmlns:p14="http://schemas.microsoft.com/office/powerpoint/2010/main" val="19733800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sz="16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⑷神の大いなる日の戦い「ハルマゲドン」</a:t>
            </a:r>
            <a:r>
              <a:rPr lang="en-US" altLang="ja-JP" sz="16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(19</a:t>
            </a:r>
            <a:r>
              <a:rPr lang="ja-JP" altLang="en-US" sz="16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a:t>
            </a:r>
            <a:r>
              <a:rPr lang="en-US" altLang="ja-JP" sz="16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)(2:00)</a:t>
            </a:r>
          </a:p>
          <a:p>
            <a:pPr algn="l"/>
            <a:r>
              <a:rPr lang="ja-JP" altLang="en-US" sz="16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～ハルマゲドン</a:t>
            </a:r>
            <a:r>
              <a:rPr lang="ja-JP" altLang="en-US" sz="1600" b="1" u="sng"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a:t>
            </a:r>
            <a:r>
              <a:rPr lang="en-US" altLang="ja-JP" sz="1600" b="1" u="sng"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8</a:t>
            </a:r>
            <a:r>
              <a:rPr lang="ja-JP" altLang="en-US" sz="1600" b="1" u="sng"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段階のプロセスから見る「キリストの再臨」～</a:t>
            </a:r>
            <a:endParaRPr lang="en-US" altLang="ja-JP" sz="16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➀ハルマゲドンの</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8</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mn-cs"/>
              </a:rPr>
              <a:t>段階</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mn-cs"/>
            </a:endParaRPr>
          </a:p>
          <a:p>
            <a:pPr algn="l"/>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mn-cs"/>
              </a:rPr>
              <a:t>　　*第</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mn-cs"/>
              </a:rPr>
              <a:t>1</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mn-cs"/>
              </a:rPr>
              <a:t>段階</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mn-cs"/>
              </a:rPr>
              <a:t>(</a:t>
            </a:r>
            <a:r>
              <a:rPr lang="ja-JP" altLang="en-US" sz="1200" u="sng" dirty="0" smtClean="0">
                <a:solidFill>
                  <a:schemeClr val="bg1"/>
                </a:solidFill>
                <a:latin typeface="HGS創英角ﾎﾟｯﾌﾟ体" panose="040B0A00000000000000" pitchFamily="50" charset="-128"/>
                <a:ea typeface="HGS創英角ﾎﾟｯﾌﾟ体" panose="040B0A00000000000000" pitchFamily="50" charset="-128"/>
                <a:cs typeface="+mn-cs"/>
              </a:rPr>
              <a:t>第</a:t>
            </a:r>
            <a:r>
              <a:rPr lang="en-US" altLang="ja-JP" sz="1200" u="sng" dirty="0" smtClean="0">
                <a:solidFill>
                  <a:schemeClr val="bg1"/>
                </a:solidFill>
                <a:latin typeface="HGS創英角ﾎﾟｯﾌﾟ体" panose="040B0A00000000000000" pitchFamily="50" charset="-128"/>
                <a:ea typeface="HGS創英角ﾎﾟｯﾌﾟ体" panose="040B0A00000000000000" pitchFamily="50" charset="-128"/>
                <a:cs typeface="+mn-cs"/>
              </a:rPr>
              <a:t>6</a:t>
            </a:r>
            <a:r>
              <a:rPr lang="ja-JP" altLang="en-US" sz="1200" u="sng" dirty="0" smtClean="0">
                <a:solidFill>
                  <a:schemeClr val="bg1"/>
                </a:solidFill>
                <a:latin typeface="HGS創英角ﾎﾟｯﾌﾟ体" panose="040B0A00000000000000" pitchFamily="50" charset="-128"/>
                <a:ea typeface="HGS創英角ﾎﾟｯﾌﾟ体" panose="040B0A00000000000000" pitchFamily="50" charset="-128"/>
                <a:cs typeface="+mn-cs"/>
              </a:rPr>
              <a:t>の鉢の裁きのこと：ユーフラテス川</a:t>
            </a:r>
            <a:r>
              <a:rPr lang="en-US" altLang="ja-JP" sz="1200" u="sng" dirty="0" smtClean="0">
                <a:solidFill>
                  <a:schemeClr val="bg1"/>
                </a:solidFill>
                <a:latin typeface="HGS創英角ﾎﾟｯﾌﾟ体" panose="040B0A00000000000000" pitchFamily="50" charset="-128"/>
                <a:ea typeface="HGS創英角ﾎﾟｯﾌﾟ体" panose="040B0A00000000000000" pitchFamily="50" charset="-128"/>
                <a:cs typeface="+mn-cs"/>
              </a:rPr>
              <a:t>2800Km</a:t>
            </a:r>
            <a:r>
              <a:rPr lang="ja-JP" altLang="en-US" sz="1200" u="sng" dirty="0" smtClean="0">
                <a:solidFill>
                  <a:schemeClr val="bg1"/>
                </a:solidFill>
                <a:latin typeface="HGS創英角ﾎﾟｯﾌﾟ体" panose="040B0A00000000000000" pitchFamily="50" charset="-128"/>
                <a:ea typeface="HGS創英角ﾎﾟｯﾌﾟ体" panose="040B0A00000000000000" pitchFamily="50" charset="-128"/>
                <a:cs typeface="+mn-cs"/>
              </a:rPr>
              <a:t>の枯渇</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mn-cs"/>
              </a:rPr>
              <a:t>)</a:t>
            </a:r>
          </a:p>
          <a:p>
            <a:pPr algn="l"/>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mn-cs"/>
              </a:rPr>
              <a:t>　　　</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→世界中からイズレエルに軍隊招集</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endParaRPr>
          </a:p>
          <a:p>
            <a:pPr algn="l"/>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　　*第</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2</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段階</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世界の首都：政治的大バビロン崩壊：異邦人信者と神ご自身による</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a:t>
            </a:r>
          </a:p>
          <a:p>
            <a:pPr algn="l"/>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　　*第</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3</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段階</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エルサレム陥落</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a:t>
            </a:r>
          </a:p>
          <a:p>
            <a:pPr algn="l"/>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　　　→反キリストはバビロン崩壊を聞くが、戻らずそのまま南進する</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endParaRPr>
          </a:p>
          <a:p>
            <a:pPr algn="l"/>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　　*第</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4</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段階</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更にボツラへ南進</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a:t>
            </a:r>
          </a:p>
          <a:p>
            <a:pPr algn="l"/>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　　*第</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5</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段階</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イスラエル国家的回心</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a:t>
            </a:r>
          </a:p>
          <a:p>
            <a:pPr algn="l"/>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　　　→ここまでが</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2</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日間</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endParaRPr>
          </a:p>
          <a:p>
            <a:pPr algn="l"/>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　　　→この再臨直前の頃、天では小羊の婚姻が行われ</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endParaRPr>
          </a:p>
          <a:p>
            <a:pPr algn="l"/>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　　　→それを喜ぶ第四の「ハレルヤ」の声が起こる</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endParaRPr>
          </a:p>
          <a:p>
            <a:pPr algn="l"/>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rPr>
              <a:t>*第</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rPr>
              <a:t>6</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rPr>
              <a:t>段階</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rPr>
              <a:t>キリストの地上再臨</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rPr>
              <a:t>)</a:t>
            </a:r>
          </a:p>
          <a:p>
            <a:pPr algn="l"/>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3</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日目に再臨が起こる</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endParaRPr>
          </a:p>
          <a:p>
            <a:pPr algn="l"/>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　　　→メシアはボツラのユダの天幕</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仮住まい</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1200" dirty="0" err="1"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次にイスラエルを救う</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endParaRPr>
          </a:p>
          <a:p>
            <a:pPr algn="l"/>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　　*第</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7</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段階</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ケデロンでの勝利</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a:t>
            </a:r>
          </a:p>
          <a:p>
            <a:pPr algn="l"/>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　　　→主がおひとりで戦い、北上する</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endParaRPr>
          </a:p>
          <a:p>
            <a:pPr algn="l"/>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　　*第</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8</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段階</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オリーブ山での勝利宣言と同時に</a:t>
            </a:r>
            <a:r>
              <a:rPr lang="ja-JP" altLang="en-US" sz="1200" u="sng" dirty="0" smtClean="0">
                <a:solidFill>
                  <a:schemeClr val="bg1"/>
                </a:solidFill>
                <a:latin typeface="HGS創英角ﾎﾟｯﾌﾟ体" panose="040B0A00000000000000" pitchFamily="50" charset="-128"/>
                <a:ea typeface="HGS創英角ﾎﾟｯﾌﾟ体" panose="040B0A00000000000000" pitchFamily="50" charset="-128"/>
              </a:rPr>
              <a:t>第</a:t>
            </a:r>
            <a:r>
              <a:rPr lang="en-US" altLang="ja-JP" sz="1200" u="sng" dirty="0" smtClean="0">
                <a:solidFill>
                  <a:schemeClr val="bg1"/>
                </a:solidFill>
                <a:latin typeface="HGS創英角ﾎﾟｯﾌﾟ体" panose="040B0A00000000000000" pitchFamily="50" charset="-128"/>
                <a:ea typeface="HGS創英角ﾎﾟｯﾌﾟ体" panose="040B0A00000000000000" pitchFamily="50" charset="-128"/>
              </a:rPr>
              <a:t>7</a:t>
            </a:r>
            <a:r>
              <a:rPr lang="ja-JP" altLang="en-US" sz="1200" u="sng" dirty="0" smtClean="0">
                <a:solidFill>
                  <a:schemeClr val="bg1"/>
                </a:solidFill>
                <a:latin typeface="HGS創英角ﾎﾟｯﾌﾟ体" panose="040B0A00000000000000" pitchFamily="50" charset="-128"/>
                <a:ea typeface="HGS創英角ﾎﾟｯﾌﾟ体" panose="040B0A00000000000000" pitchFamily="50" charset="-128"/>
              </a:rPr>
              <a:t>の鉢の裁きが起こる</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a:t>
            </a: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41</a:t>
            </a:fld>
            <a:endParaRPr lang="en-US" altLang="ja-JP" dirty="0"/>
          </a:p>
        </p:txBody>
      </p:sp>
    </p:spTree>
    <p:extLst>
      <p:ext uri="{BB962C8B-B14F-4D97-AF65-F5344CB8AC3E}">
        <p14:creationId xmlns:p14="http://schemas.microsoft.com/office/powerpoint/2010/main" val="40294151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42</a:t>
            </a:fld>
            <a:endParaRPr lang="en-US" altLang="ja-JP" dirty="0"/>
          </a:p>
        </p:txBody>
      </p:sp>
    </p:spTree>
    <p:extLst>
      <p:ext uri="{BB962C8B-B14F-4D97-AF65-F5344CB8AC3E}">
        <p14:creationId xmlns:p14="http://schemas.microsoft.com/office/powerpoint/2010/main" val="34975590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sz="20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20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19</a:t>
            </a:r>
            <a:r>
              <a:rPr lang="ja-JP" altLang="en-US" sz="20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　その</a:t>
            </a:r>
            <a:r>
              <a:rPr lang="en-US" altLang="ja-JP" sz="20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20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ハルマゲドンの戦いとその結果</a:t>
            </a:r>
            <a:endParaRPr lang="en-US" altLang="ja-JP" sz="20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r>
              <a:rPr lang="ja-JP" altLang="en-US" sz="20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～イスラエルの国家的救いの完成と再臨の成就</a:t>
            </a:r>
            <a:r>
              <a:rPr lang="ja-JP" altLang="en-US" sz="2000" b="1" u="sng"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600" dirty="0" smtClean="0">
              <a:solidFill>
                <a:schemeClr val="bg1"/>
              </a:solidFill>
              <a:latin typeface="HGS創英角ﾎﾟｯﾌﾟ体" panose="040B0A00000000000000" pitchFamily="50" charset="-128"/>
              <a:ea typeface="HGS創英角ﾎﾟｯﾌﾟ体" panose="040B0A00000000000000" pitchFamily="50" charset="-128"/>
              <a:cs typeface="+mn-cs"/>
            </a:endParaRPr>
          </a:p>
          <a:p>
            <a:pPr algn="l"/>
            <a:r>
              <a:rPr lang="ja-JP" altLang="en-US" sz="1600" b="0" u="none" dirty="0" smtClean="0">
                <a:solidFill>
                  <a:schemeClr val="bg1"/>
                </a:solidFill>
                <a:latin typeface="HGS創英角ﾎﾟｯﾌﾟ体" panose="040B0A00000000000000" pitchFamily="50" charset="-128"/>
                <a:ea typeface="HGS創英角ﾎﾟｯﾌﾟ体" panose="040B0A00000000000000" pitchFamily="50" charset="-128"/>
                <a:cs typeface="+mn-cs"/>
              </a:rPr>
              <a:t>⑴第</a:t>
            </a:r>
            <a:r>
              <a:rPr lang="en-US" altLang="ja-JP" sz="1600" b="0" u="none" dirty="0" smtClean="0">
                <a:solidFill>
                  <a:schemeClr val="bg1"/>
                </a:solidFill>
                <a:latin typeface="HGS創英角ﾎﾟｯﾌﾟ体" panose="040B0A00000000000000" pitchFamily="50" charset="-128"/>
                <a:ea typeface="HGS創英角ﾎﾟｯﾌﾟ体" panose="040B0A00000000000000" pitchFamily="50" charset="-128"/>
                <a:cs typeface="+mn-cs"/>
              </a:rPr>
              <a:t>1</a:t>
            </a:r>
            <a:r>
              <a:rPr lang="ja-JP" altLang="en-US" sz="1600" b="0" u="none" dirty="0" smtClean="0">
                <a:solidFill>
                  <a:schemeClr val="bg1"/>
                </a:solidFill>
                <a:latin typeface="HGS創英角ﾎﾟｯﾌﾟ体" panose="040B0A00000000000000" pitchFamily="50" charset="-128"/>
                <a:ea typeface="HGS創英角ﾎﾟｯﾌﾟ体" panose="040B0A00000000000000" pitchFamily="50" charset="-128"/>
                <a:cs typeface="+mn-cs"/>
              </a:rPr>
              <a:t>段階</a:t>
            </a:r>
            <a:r>
              <a:rPr lang="en-US" altLang="ja-JP" sz="1600" b="0" u="none" dirty="0" smtClean="0">
                <a:solidFill>
                  <a:schemeClr val="bg1"/>
                </a:solidFill>
                <a:latin typeface="HGS創英角ﾎﾟｯﾌﾟ体" panose="040B0A00000000000000" pitchFamily="50" charset="-128"/>
                <a:ea typeface="HGS創英角ﾎﾟｯﾌﾟ体" panose="040B0A00000000000000" pitchFamily="50" charset="-128"/>
                <a:cs typeface="+mn-cs"/>
              </a:rPr>
              <a:t>(</a:t>
            </a:r>
            <a:r>
              <a:rPr lang="ja-JP" altLang="en-US" sz="1600" b="0" u="none" dirty="0" smtClean="0">
                <a:solidFill>
                  <a:schemeClr val="bg1"/>
                </a:solidFill>
                <a:latin typeface="HGS創英角ﾎﾟｯﾌﾟ体" panose="040B0A00000000000000" pitchFamily="50" charset="-128"/>
                <a:ea typeface="HGS創英角ﾎﾟｯﾌﾟ体" panose="040B0A00000000000000" pitchFamily="50" charset="-128"/>
                <a:cs typeface="+mn-cs"/>
              </a:rPr>
              <a:t>第</a:t>
            </a:r>
            <a:r>
              <a:rPr lang="en-US" altLang="ja-JP" sz="1600" b="0" u="none" dirty="0" smtClean="0">
                <a:solidFill>
                  <a:schemeClr val="bg1"/>
                </a:solidFill>
                <a:latin typeface="HGS創英角ﾎﾟｯﾌﾟ体" panose="040B0A00000000000000" pitchFamily="50" charset="-128"/>
                <a:ea typeface="HGS創英角ﾎﾟｯﾌﾟ体" panose="040B0A00000000000000" pitchFamily="50" charset="-128"/>
                <a:cs typeface="+mn-cs"/>
              </a:rPr>
              <a:t>6</a:t>
            </a:r>
            <a:r>
              <a:rPr lang="ja-JP" altLang="en-US" sz="1600" b="0" u="none" dirty="0" smtClean="0">
                <a:solidFill>
                  <a:schemeClr val="bg1"/>
                </a:solidFill>
                <a:latin typeface="HGS創英角ﾎﾟｯﾌﾟ体" panose="040B0A00000000000000" pitchFamily="50" charset="-128"/>
                <a:ea typeface="HGS創英角ﾎﾟｯﾌﾟ体" panose="040B0A00000000000000" pitchFamily="50" charset="-128"/>
                <a:cs typeface="+mn-cs"/>
              </a:rPr>
              <a:t>の鉢の裁きでユーフラテス川</a:t>
            </a:r>
            <a:r>
              <a:rPr lang="en-US" altLang="ja-JP" sz="1600" b="0" u="none" dirty="0" smtClean="0">
                <a:solidFill>
                  <a:schemeClr val="bg1"/>
                </a:solidFill>
                <a:latin typeface="HGS創英角ﾎﾟｯﾌﾟ体" panose="040B0A00000000000000" pitchFamily="50" charset="-128"/>
                <a:ea typeface="HGS創英角ﾎﾟｯﾌﾟ体" panose="040B0A00000000000000" pitchFamily="50" charset="-128"/>
                <a:cs typeface="+mn-cs"/>
              </a:rPr>
              <a:t>2800Km</a:t>
            </a:r>
            <a:r>
              <a:rPr lang="ja-JP" altLang="en-US" sz="1600" b="0" u="none" dirty="0" smtClean="0">
                <a:solidFill>
                  <a:schemeClr val="bg1"/>
                </a:solidFill>
                <a:latin typeface="HGS創英角ﾎﾟｯﾌﾟ体" panose="040B0A00000000000000" pitchFamily="50" charset="-128"/>
                <a:ea typeface="HGS創英角ﾎﾟｯﾌﾟ体" panose="040B0A00000000000000" pitchFamily="50" charset="-128"/>
                <a:cs typeface="+mn-cs"/>
              </a:rPr>
              <a:t>の枯渇</a:t>
            </a:r>
            <a:r>
              <a:rPr lang="en-US" altLang="ja-JP" sz="1600" b="0" u="none" dirty="0" smtClean="0">
                <a:solidFill>
                  <a:schemeClr val="bg1"/>
                </a:solidFill>
                <a:latin typeface="HGS創英角ﾎﾟｯﾌﾟ体" panose="040B0A00000000000000" pitchFamily="50" charset="-128"/>
                <a:ea typeface="HGS創英角ﾎﾟｯﾌﾟ体" panose="040B0A00000000000000" pitchFamily="50" charset="-128"/>
                <a:cs typeface="+mn-cs"/>
              </a:rPr>
              <a:t>)</a:t>
            </a:r>
          </a:p>
          <a:p>
            <a:pPr algn="l"/>
            <a:r>
              <a:rPr lang="ja-JP" altLang="en-US" sz="1600" b="0" u="none" dirty="0" smtClean="0">
                <a:solidFill>
                  <a:schemeClr val="bg1"/>
                </a:solidFill>
                <a:latin typeface="HGS創英角ﾎﾟｯﾌﾟ体" panose="040B0A00000000000000" pitchFamily="50" charset="-128"/>
                <a:ea typeface="HGS創英角ﾎﾟｯﾌﾟ体" panose="040B0A00000000000000" pitchFamily="50" charset="-128"/>
                <a:cs typeface="+mn-cs"/>
              </a:rPr>
              <a:t>　➀</a:t>
            </a:r>
            <a:r>
              <a:rPr lang="ja-JP" altLang="en-US" sz="1600" b="0" u="none" dirty="0" smtClean="0">
                <a:solidFill>
                  <a:schemeClr val="bg1"/>
                </a:solidFill>
                <a:latin typeface="HGS創英角ﾎﾟｯﾌﾟ体" panose="040B0A00000000000000" pitchFamily="50" charset="-128"/>
                <a:ea typeface="HGS創英角ﾎﾟｯﾌﾟ体" panose="040B0A00000000000000" pitchFamily="50" charset="-128"/>
              </a:rPr>
              <a:t>世界中からイズレエルに軍隊招集</a:t>
            </a:r>
            <a:endParaRPr lang="en-US" altLang="ja-JP" sz="1600" b="0" u="none" dirty="0" smtClean="0">
              <a:solidFill>
                <a:schemeClr val="bg1"/>
              </a:solidFill>
              <a:latin typeface="HGS創英角ﾎﾟｯﾌﾟ体" panose="040B0A00000000000000" pitchFamily="50" charset="-128"/>
              <a:ea typeface="HGS創英角ﾎﾟｯﾌﾟ体" panose="040B0A00000000000000" pitchFamily="50" charset="-128"/>
            </a:endParaRPr>
          </a:p>
          <a:p>
            <a:pPr algn="l"/>
            <a:r>
              <a:rPr lang="ja-JP" altLang="en-US" sz="1600" b="0" u="none" dirty="0" smtClean="0">
                <a:solidFill>
                  <a:schemeClr val="bg1"/>
                </a:solidFill>
                <a:latin typeface="HGS創英角ﾎﾟｯﾌﾟ体" panose="040B0A00000000000000" pitchFamily="50" charset="-128"/>
                <a:ea typeface="HGS創英角ﾎﾟｯﾌﾟ体" panose="040B0A00000000000000" pitchFamily="50" charset="-128"/>
              </a:rPr>
              <a:t>⑵第</a:t>
            </a:r>
            <a:r>
              <a:rPr lang="en-US" altLang="ja-JP" sz="1600" b="0" u="none" dirty="0" smtClean="0">
                <a:solidFill>
                  <a:schemeClr val="bg1"/>
                </a:solidFill>
                <a:latin typeface="HGS創英角ﾎﾟｯﾌﾟ体" panose="040B0A00000000000000" pitchFamily="50" charset="-128"/>
                <a:ea typeface="HGS創英角ﾎﾟｯﾌﾟ体" panose="040B0A00000000000000" pitchFamily="50" charset="-128"/>
              </a:rPr>
              <a:t>2</a:t>
            </a:r>
            <a:r>
              <a:rPr lang="ja-JP" altLang="en-US" sz="1600" b="0" u="none" dirty="0" smtClean="0">
                <a:solidFill>
                  <a:schemeClr val="bg1"/>
                </a:solidFill>
                <a:latin typeface="HGS創英角ﾎﾟｯﾌﾟ体" panose="040B0A00000000000000" pitchFamily="50" charset="-128"/>
                <a:ea typeface="HGS創英角ﾎﾟｯﾌﾟ体" panose="040B0A00000000000000" pitchFamily="50" charset="-128"/>
              </a:rPr>
              <a:t>段階</a:t>
            </a:r>
            <a:r>
              <a:rPr lang="en-US" altLang="ja-JP" sz="1600" b="0" u="none"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1600" b="0" u="none" dirty="0" smtClean="0">
                <a:solidFill>
                  <a:schemeClr val="bg1"/>
                </a:solidFill>
                <a:latin typeface="HGS創英角ﾎﾟｯﾌﾟ体" panose="040B0A00000000000000" pitchFamily="50" charset="-128"/>
                <a:ea typeface="HGS創英角ﾎﾟｯﾌﾟ体" panose="040B0A00000000000000" pitchFamily="50" charset="-128"/>
              </a:rPr>
              <a:t>世界の首都：政治的大バビロン崩壊：異邦人信者と神ご自身による</a:t>
            </a:r>
            <a:r>
              <a:rPr lang="en-US" altLang="ja-JP" sz="1600" b="0" u="none" dirty="0" smtClean="0">
                <a:solidFill>
                  <a:schemeClr val="bg1"/>
                </a:solidFill>
                <a:latin typeface="HGS創英角ﾎﾟｯﾌﾟ体" panose="040B0A00000000000000" pitchFamily="50" charset="-128"/>
                <a:ea typeface="HGS創英角ﾎﾟｯﾌﾟ体" panose="040B0A00000000000000" pitchFamily="50" charset="-128"/>
              </a:rPr>
              <a:t>)</a:t>
            </a:r>
          </a:p>
          <a:p>
            <a:pPr algn="l"/>
            <a:r>
              <a:rPr lang="ja-JP" altLang="en-US" sz="1600" b="0" u="none" dirty="0" smtClean="0">
                <a:solidFill>
                  <a:schemeClr val="bg1"/>
                </a:solidFill>
                <a:latin typeface="HGS創英角ﾎﾟｯﾌﾟ体" panose="040B0A00000000000000" pitchFamily="50" charset="-128"/>
                <a:ea typeface="HGS創英角ﾎﾟｯﾌﾟ体" panose="040B0A00000000000000" pitchFamily="50" charset="-128"/>
              </a:rPr>
              <a:t>⑶第</a:t>
            </a:r>
            <a:r>
              <a:rPr lang="en-US" altLang="ja-JP" sz="1600" b="0" u="none" dirty="0" smtClean="0">
                <a:solidFill>
                  <a:schemeClr val="bg1"/>
                </a:solidFill>
                <a:latin typeface="HGS創英角ﾎﾟｯﾌﾟ体" panose="040B0A00000000000000" pitchFamily="50" charset="-128"/>
                <a:ea typeface="HGS創英角ﾎﾟｯﾌﾟ体" panose="040B0A00000000000000" pitchFamily="50" charset="-128"/>
              </a:rPr>
              <a:t>3</a:t>
            </a:r>
            <a:r>
              <a:rPr lang="ja-JP" altLang="en-US" sz="1600" b="0" u="none" dirty="0" smtClean="0">
                <a:solidFill>
                  <a:schemeClr val="bg1"/>
                </a:solidFill>
                <a:latin typeface="HGS創英角ﾎﾟｯﾌﾟ体" panose="040B0A00000000000000" pitchFamily="50" charset="-128"/>
                <a:ea typeface="HGS創英角ﾎﾟｯﾌﾟ体" panose="040B0A00000000000000" pitchFamily="50" charset="-128"/>
              </a:rPr>
              <a:t>段階</a:t>
            </a:r>
            <a:r>
              <a:rPr lang="en-US" altLang="ja-JP" sz="1600" b="0" u="none"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1600" b="0" u="none" dirty="0" smtClean="0">
                <a:solidFill>
                  <a:schemeClr val="bg1"/>
                </a:solidFill>
                <a:latin typeface="HGS創英角ﾎﾟｯﾌﾟ体" panose="040B0A00000000000000" pitchFamily="50" charset="-128"/>
                <a:ea typeface="HGS創英角ﾎﾟｯﾌﾟ体" panose="040B0A00000000000000" pitchFamily="50" charset="-128"/>
              </a:rPr>
              <a:t>エルサレム陥落</a:t>
            </a:r>
            <a:r>
              <a:rPr lang="en-US" altLang="ja-JP" sz="1600" b="0" u="none" dirty="0" smtClean="0">
                <a:solidFill>
                  <a:schemeClr val="bg1"/>
                </a:solidFill>
                <a:latin typeface="HGS創英角ﾎﾟｯﾌﾟ体" panose="040B0A00000000000000" pitchFamily="50" charset="-128"/>
                <a:ea typeface="HGS創英角ﾎﾟｯﾌﾟ体" panose="040B0A00000000000000" pitchFamily="50" charset="-128"/>
              </a:rPr>
              <a:t>)</a:t>
            </a:r>
          </a:p>
          <a:p>
            <a:pPr algn="l"/>
            <a:r>
              <a:rPr lang="ja-JP" altLang="en-US" sz="1600" b="0" u="none" dirty="0" smtClean="0">
                <a:solidFill>
                  <a:schemeClr val="bg1"/>
                </a:solidFill>
                <a:latin typeface="HGS創英角ﾎﾟｯﾌﾟ体" panose="040B0A00000000000000" pitchFamily="50" charset="-128"/>
                <a:ea typeface="HGS創英角ﾎﾟｯﾌﾟ体" panose="040B0A00000000000000" pitchFamily="50" charset="-128"/>
              </a:rPr>
              <a:t>　➀反キリストはバビロン崩壊を聞くが、戻らずそのまま南進する</a:t>
            </a:r>
            <a:endParaRPr lang="en-US" altLang="ja-JP" sz="1600" b="0" u="none" dirty="0" smtClean="0">
              <a:solidFill>
                <a:schemeClr val="bg1"/>
              </a:solidFill>
              <a:latin typeface="HGS創英角ﾎﾟｯﾌﾟ体" panose="040B0A00000000000000" pitchFamily="50" charset="-128"/>
              <a:ea typeface="HGS創英角ﾎﾟｯﾌﾟ体" panose="040B0A00000000000000" pitchFamily="50" charset="-128"/>
            </a:endParaRPr>
          </a:p>
          <a:p>
            <a:pPr algn="l"/>
            <a:r>
              <a:rPr lang="ja-JP" altLang="en-US" sz="1600" b="0" u="none" dirty="0" smtClean="0">
                <a:solidFill>
                  <a:schemeClr val="bg1"/>
                </a:solidFill>
                <a:latin typeface="HGS創英角ﾎﾟｯﾌﾟ体" panose="040B0A00000000000000" pitchFamily="50" charset="-128"/>
                <a:ea typeface="HGS創英角ﾎﾟｯﾌﾟ体" panose="040B0A00000000000000" pitchFamily="50" charset="-128"/>
              </a:rPr>
              <a:t>⑷第</a:t>
            </a:r>
            <a:r>
              <a:rPr lang="en-US" altLang="ja-JP" sz="1600" b="0" u="none" dirty="0" smtClean="0">
                <a:solidFill>
                  <a:schemeClr val="bg1"/>
                </a:solidFill>
                <a:latin typeface="HGS創英角ﾎﾟｯﾌﾟ体" panose="040B0A00000000000000" pitchFamily="50" charset="-128"/>
                <a:ea typeface="HGS創英角ﾎﾟｯﾌﾟ体" panose="040B0A00000000000000" pitchFamily="50" charset="-128"/>
              </a:rPr>
              <a:t>4</a:t>
            </a:r>
            <a:r>
              <a:rPr lang="ja-JP" altLang="en-US" sz="1600" b="0" u="none" dirty="0" smtClean="0">
                <a:solidFill>
                  <a:schemeClr val="bg1"/>
                </a:solidFill>
                <a:latin typeface="HGS創英角ﾎﾟｯﾌﾟ体" panose="040B0A00000000000000" pitchFamily="50" charset="-128"/>
                <a:ea typeface="HGS創英角ﾎﾟｯﾌﾟ体" panose="040B0A00000000000000" pitchFamily="50" charset="-128"/>
              </a:rPr>
              <a:t>段階</a:t>
            </a:r>
            <a:r>
              <a:rPr lang="en-US" altLang="ja-JP" sz="1600" b="0" u="none"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1600" b="0" u="none" dirty="0" smtClean="0">
                <a:solidFill>
                  <a:schemeClr val="bg1"/>
                </a:solidFill>
                <a:latin typeface="HGS創英角ﾎﾟｯﾌﾟ体" panose="040B0A00000000000000" pitchFamily="50" charset="-128"/>
                <a:ea typeface="HGS創英角ﾎﾟｯﾌﾟ体" panose="040B0A00000000000000" pitchFamily="50" charset="-128"/>
              </a:rPr>
              <a:t>更にボツラ「ペトラ」へ南進</a:t>
            </a:r>
            <a:r>
              <a:rPr lang="en-US" altLang="ja-JP" sz="1600" b="0" u="none" dirty="0" smtClean="0">
                <a:solidFill>
                  <a:schemeClr val="bg1"/>
                </a:solidFill>
                <a:latin typeface="HGS創英角ﾎﾟｯﾌﾟ体" panose="040B0A00000000000000" pitchFamily="50" charset="-128"/>
                <a:ea typeface="HGS創英角ﾎﾟｯﾌﾟ体" panose="040B0A00000000000000" pitchFamily="50" charset="-128"/>
              </a:rPr>
              <a:t>)</a:t>
            </a:r>
          </a:p>
          <a:p>
            <a:pPr algn="l"/>
            <a:r>
              <a:rPr lang="ja-JP" altLang="en-US" sz="1600" b="1" u="sng" dirty="0" smtClean="0">
                <a:solidFill>
                  <a:schemeClr val="bg1"/>
                </a:solidFill>
                <a:latin typeface="HGS創英角ﾎﾟｯﾌﾟ体" panose="040B0A00000000000000" pitchFamily="50" charset="-128"/>
                <a:ea typeface="HGS創英角ﾎﾟｯﾌﾟ体" panose="040B0A00000000000000" pitchFamily="50" charset="-128"/>
              </a:rPr>
              <a:t>⑸第</a:t>
            </a:r>
            <a:r>
              <a:rPr lang="en-US" altLang="ja-JP" sz="1600" b="1" u="sng" dirty="0" smtClean="0">
                <a:solidFill>
                  <a:schemeClr val="bg1"/>
                </a:solidFill>
                <a:latin typeface="HGS創英角ﾎﾟｯﾌﾟ体" panose="040B0A00000000000000" pitchFamily="50" charset="-128"/>
                <a:ea typeface="HGS創英角ﾎﾟｯﾌﾟ体" panose="040B0A00000000000000" pitchFamily="50" charset="-128"/>
              </a:rPr>
              <a:t>5</a:t>
            </a:r>
            <a:r>
              <a:rPr lang="ja-JP" altLang="en-US" sz="1600" b="1" u="sng" dirty="0" smtClean="0">
                <a:solidFill>
                  <a:schemeClr val="bg1"/>
                </a:solidFill>
                <a:latin typeface="HGS創英角ﾎﾟｯﾌﾟ体" panose="040B0A00000000000000" pitchFamily="50" charset="-128"/>
                <a:ea typeface="HGS創英角ﾎﾟｯﾌﾟ体" panose="040B0A00000000000000" pitchFamily="50" charset="-128"/>
              </a:rPr>
              <a:t>段階</a:t>
            </a:r>
            <a:r>
              <a:rPr lang="en-US" altLang="ja-JP" sz="1600" b="1" u="sng"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1600" b="1" u="sng" dirty="0" smtClean="0">
                <a:solidFill>
                  <a:schemeClr val="bg1"/>
                </a:solidFill>
                <a:latin typeface="HGS創英角ﾎﾟｯﾌﾟ体" panose="040B0A00000000000000" pitchFamily="50" charset="-128"/>
                <a:ea typeface="HGS創英角ﾎﾟｯﾌﾟ体" panose="040B0A00000000000000" pitchFamily="50" charset="-128"/>
              </a:rPr>
              <a:t>イスラエル国家的回心と民族的救いが成就</a:t>
            </a:r>
            <a:r>
              <a:rPr lang="en-US" altLang="ja-JP" sz="1600" b="1" u="sng" dirty="0" smtClean="0">
                <a:solidFill>
                  <a:schemeClr val="bg1"/>
                </a:solidFill>
                <a:latin typeface="HGS創英角ﾎﾟｯﾌﾟ体" panose="040B0A00000000000000" pitchFamily="50" charset="-128"/>
                <a:ea typeface="HGS創英角ﾎﾟｯﾌﾟ体" panose="040B0A00000000000000" pitchFamily="50" charset="-128"/>
              </a:rPr>
              <a:t>)</a:t>
            </a:r>
          </a:p>
          <a:p>
            <a:pPr algn="l"/>
            <a:r>
              <a:rPr lang="ja-JP" altLang="en-US" sz="1600" dirty="0" smtClean="0">
                <a:solidFill>
                  <a:schemeClr val="bg1"/>
                </a:solidFill>
                <a:latin typeface="HGS創英角ﾎﾟｯﾌﾟ体" panose="040B0A00000000000000" pitchFamily="50" charset="-128"/>
                <a:ea typeface="HGS創英角ﾎﾟｯﾌﾟ体" panose="040B0A00000000000000" pitchFamily="50" charset="-128"/>
              </a:rPr>
              <a:t>　➀ここまでが</a:t>
            </a:r>
            <a:r>
              <a:rPr lang="en-US" altLang="ja-JP" sz="1600" dirty="0" smtClean="0">
                <a:solidFill>
                  <a:schemeClr val="bg1"/>
                </a:solidFill>
                <a:latin typeface="HGS創英角ﾎﾟｯﾌﾟ体" panose="040B0A00000000000000" pitchFamily="50" charset="-128"/>
                <a:ea typeface="HGS創英角ﾎﾟｯﾌﾟ体" panose="040B0A00000000000000" pitchFamily="50" charset="-128"/>
              </a:rPr>
              <a:t>2</a:t>
            </a:r>
            <a:r>
              <a:rPr lang="ja-JP" altLang="en-US" sz="1600" dirty="0" smtClean="0">
                <a:solidFill>
                  <a:schemeClr val="bg1"/>
                </a:solidFill>
                <a:latin typeface="HGS創英角ﾎﾟｯﾌﾟ体" panose="040B0A00000000000000" pitchFamily="50" charset="-128"/>
                <a:ea typeface="HGS創英角ﾎﾟｯﾌﾟ体" panose="040B0A00000000000000" pitchFamily="50" charset="-128"/>
              </a:rPr>
              <a:t>日間</a:t>
            </a:r>
            <a:endParaRPr lang="en-US" altLang="ja-JP" sz="1600" dirty="0" smtClean="0">
              <a:solidFill>
                <a:schemeClr val="bg1"/>
              </a:solidFill>
              <a:latin typeface="HGS創英角ﾎﾟｯﾌﾟ体" panose="040B0A00000000000000" pitchFamily="50" charset="-128"/>
              <a:ea typeface="HGS創英角ﾎﾟｯﾌﾟ体" panose="040B0A00000000000000" pitchFamily="50" charset="-128"/>
            </a:endParaRPr>
          </a:p>
          <a:p>
            <a:pPr algn="l"/>
            <a:r>
              <a:rPr lang="ja-JP" altLang="en-US" sz="1600" b="1" u="sng" dirty="0" smtClean="0">
                <a:solidFill>
                  <a:schemeClr val="bg1"/>
                </a:solidFill>
                <a:latin typeface="HGS創英角ﾎﾟｯﾌﾟ体" panose="040B0A00000000000000" pitchFamily="50" charset="-128"/>
                <a:ea typeface="HGS創英角ﾎﾟｯﾌﾟ体" panose="040B0A00000000000000" pitchFamily="50" charset="-128"/>
              </a:rPr>
              <a:t>⑹第</a:t>
            </a:r>
            <a:r>
              <a:rPr lang="en-US" altLang="ja-JP" sz="1600" b="1" u="sng" dirty="0" smtClean="0">
                <a:solidFill>
                  <a:schemeClr val="bg1"/>
                </a:solidFill>
                <a:latin typeface="HGS創英角ﾎﾟｯﾌﾟ体" panose="040B0A00000000000000" pitchFamily="50" charset="-128"/>
                <a:ea typeface="HGS創英角ﾎﾟｯﾌﾟ体" panose="040B0A00000000000000" pitchFamily="50" charset="-128"/>
              </a:rPr>
              <a:t>6</a:t>
            </a:r>
            <a:r>
              <a:rPr lang="ja-JP" altLang="en-US" sz="1600" b="1" u="sng" dirty="0" smtClean="0">
                <a:solidFill>
                  <a:schemeClr val="bg1"/>
                </a:solidFill>
                <a:latin typeface="HGS創英角ﾎﾟｯﾌﾟ体" panose="040B0A00000000000000" pitchFamily="50" charset="-128"/>
                <a:ea typeface="HGS創英角ﾎﾟｯﾌﾟ体" panose="040B0A00000000000000" pitchFamily="50" charset="-128"/>
              </a:rPr>
              <a:t>段階</a:t>
            </a:r>
            <a:r>
              <a:rPr lang="en-US" altLang="ja-JP" sz="1600" b="1" u="sng"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1600" b="1" u="sng" dirty="0" smtClean="0">
                <a:solidFill>
                  <a:schemeClr val="bg1"/>
                </a:solidFill>
                <a:latin typeface="HGS創英角ﾎﾟｯﾌﾟ体" panose="040B0A00000000000000" pitchFamily="50" charset="-128"/>
                <a:ea typeface="HGS創英角ﾎﾟｯﾌﾟ体" panose="040B0A00000000000000" pitchFamily="50" charset="-128"/>
              </a:rPr>
              <a:t>キリストの地上再臨</a:t>
            </a:r>
            <a:r>
              <a:rPr lang="en-US" altLang="ja-JP" sz="1600" b="1" u="sng" dirty="0" smtClean="0">
                <a:solidFill>
                  <a:schemeClr val="bg1"/>
                </a:solidFill>
                <a:latin typeface="HGS創英角ﾎﾟｯﾌﾟ体" panose="040B0A00000000000000" pitchFamily="50" charset="-128"/>
                <a:ea typeface="HGS創英角ﾎﾟｯﾌﾟ体" panose="040B0A00000000000000" pitchFamily="50" charset="-128"/>
              </a:rPr>
              <a:t>)</a:t>
            </a:r>
          </a:p>
          <a:p>
            <a:pPr algn="l"/>
            <a:r>
              <a:rPr lang="ja-JP" altLang="en-US" sz="1600" dirty="0" smtClean="0">
                <a:solidFill>
                  <a:schemeClr val="bg1"/>
                </a:solidFill>
                <a:latin typeface="HGS創英角ﾎﾟｯﾌﾟ体" panose="040B0A00000000000000" pitchFamily="50" charset="-128"/>
                <a:ea typeface="HGS創英角ﾎﾟｯﾌﾟ体" panose="040B0A00000000000000" pitchFamily="50" charset="-128"/>
              </a:rPr>
              <a:t>　➀ハルマゲドンの</a:t>
            </a:r>
            <a:r>
              <a:rPr lang="en-US" altLang="ja-JP" sz="1600" dirty="0" smtClean="0">
                <a:solidFill>
                  <a:schemeClr val="bg1"/>
                </a:solidFill>
                <a:latin typeface="HGS創英角ﾎﾟｯﾌﾟ体" panose="040B0A00000000000000" pitchFamily="50" charset="-128"/>
                <a:ea typeface="HGS創英角ﾎﾟｯﾌﾟ体" panose="040B0A00000000000000" pitchFamily="50" charset="-128"/>
              </a:rPr>
              <a:t>3</a:t>
            </a:r>
            <a:r>
              <a:rPr lang="ja-JP" altLang="en-US" sz="1600" dirty="0" smtClean="0">
                <a:solidFill>
                  <a:schemeClr val="bg1"/>
                </a:solidFill>
                <a:latin typeface="HGS創英角ﾎﾟｯﾌﾟ体" panose="040B0A00000000000000" pitchFamily="50" charset="-128"/>
                <a:ea typeface="HGS創英角ﾎﾟｯﾌﾟ体" panose="040B0A00000000000000" pitchFamily="50" charset="-128"/>
              </a:rPr>
              <a:t>日目に再臨が起こる</a:t>
            </a:r>
            <a:endParaRPr lang="en-US" altLang="ja-JP" sz="1600" dirty="0" smtClean="0">
              <a:solidFill>
                <a:schemeClr val="bg1"/>
              </a:solidFill>
              <a:latin typeface="HGS創英角ﾎﾟｯﾌﾟ体" panose="040B0A00000000000000" pitchFamily="50" charset="-128"/>
              <a:ea typeface="HGS創英角ﾎﾟｯﾌﾟ体" panose="040B0A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u="none"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1600" b="1" u="sng" dirty="0" smtClean="0">
                <a:solidFill>
                  <a:schemeClr val="bg1"/>
                </a:solidFill>
                <a:latin typeface="HGS創英角ﾎﾟｯﾌﾟ体" panose="040B0A00000000000000" pitchFamily="50" charset="-128"/>
                <a:ea typeface="HGS創英角ﾎﾟｯﾌﾟ体" panose="040B0A00000000000000" pitchFamily="50" charset="-128"/>
              </a:rPr>
              <a:t>②メシアはボツラ「ペトラ」のユダの天幕</a:t>
            </a:r>
            <a:r>
              <a:rPr lang="en-US" altLang="ja-JP" sz="1600" b="1" u="sng"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1600" b="1" u="sng" dirty="0" smtClean="0">
                <a:solidFill>
                  <a:schemeClr val="bg1"/>
                </a:solidFill>
                <a:latin typeface="HGS創英角ﾎﾟｯﾌﾟ体" panose="040B0A00000000000000" pitchFamily="50" charset="-128"/>
                <a:ea typeface="HGS創英角ﾎﾟｯﾌﾟ体" panose="040B0A00000000000000" pitchFamily="50" charset="-128"/>
              </a:rPr>
              <a:t>仮住まい</a:t>
            </a:r>
            <a:r>
              <a:rPr lang="en-US" altLang="ja-JP" sz="1600" b="1" u="sng"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1600" b="1" u="sng" dirty="0" smtClean="0">
                <a:solidFill>
                  <a:schemeClr val="bg1"/>
                </a:solidFill>
                <a:latin typeface="HGS創英角ﾎﾟｯﾌﾟ体" panose="040B0A00000000000000" pitchFamily="50" charset="-128"/>
                <a:ea typeface="HGS創英角ﾎﾟｯﾌﾟ体" panose="040B0A00000000000000" pitchFamily="50" charset="-128"/>
              </a:rPr>
              <a:t>を、次にイスラエルを救う</a:t>
            </a:r>
            <a:endParaRPr lang="en-US" altLang="ja-JP" sz="1600" b="1" u="sng" dirty="0" smtClean="0">
              <a:solidFill>
                <a:schemeClr val="bg1"/>
              </a:solidFill>
              <a:latin typeface="HGS創英角ﾎﾟｯﾌﾟ体" panose="040B0A00000000000000" pitchFamily="50" charset="-128"/>
              <a:ea typeface="HGS創英角ﾎﾟｯﾌﾟ体" panose="040B0A00000000000000" pitchFamily="50" charset="-128"/>
            </a:endParaRPr>
          </a:p>
          <a:p>
            <a:pPr algn="l"/>
            <a:r>
              <a:rPr lang="ja-JP" altLang="en-US" sz="1600" dirty="0" smtClean="0">
                <a:solidFill>
                  <a:schemeClr val="bg1"/>
                </a:solidFill>
                <a:latin typeface="HGS創英角ﾎﾟｯﾌﾟ体" panose="040B0A00000000000000" pitchFamily="50" charset="-128"/>
                <a:ea typeface="HGS創英角ﾎﾟｯﾌﾟ体" panose="040B0A00000000000000" pitchFamily="50" charset="-128"/>
              </a:rPr>
              <a:t>　③この再臨直前に天では小羊の婚姻が行われている</a:t>
            </a:r>
            <a:endParaRPr lang="en-US" altLang="ja-JP" sz="1600" dirty="0" smtClean="0">
              <a:solidFill>
                <a:schemeClr val="bg1"/>
              </a:solidFill>
              <a:latin typeface="HGS創英角ﾎﾟｯﾌﾟ体" panose="040B0A00000000000000" pitchFamily="50" charset="-128"/>
              <a:ea typeface="HGS創英角ﾎﾟｯﾌﾟ体" panose="040B0A00000000000000" pitchFamily="50" charset="-128"/>
            </a:endParaRPr>
          </a:p>
          <a:p>
            <a:pPr algn="l"/>
            <a:r>
              <a:rPr lang="ja-JP" altLang="en-US" sz="1600" dirty="0" smtClean="0">
                <a:solidFill>
                  <a:schemeClr val="bg1"/>
                </a:solidFill>
                <a:latin typeface="HGS創英角ﾎﾟｯﾌﾟ体" panose="040B0A00000000000000" pitchFamily="50" charset="-128"/>
                <a:ea typeface="HGS創英角ﾎﾟｯﾌﾟ体" panose="040B0A00000000000000" pitchFamily="50" charset="-128"/>
              </a:rPr>
              <a:t>　　・それを喜ぶ第四の「ハレルヤ」の声も起こっている</a:t>
            </a:r>
            <a:endParaRPr lang="en-US" altLang="ja-JP" sz="1600" dirty="0" smtClean="0">
              <a:solidFill>
                <a:schemeClr val="bg1"/>
              </a:solidFill>
              <a:latin typeface="HGS創英角ﾎﾟｯﾌﾟ体" panose="040B0A00000000000000" pitchFamily="50" charset="-128"/>
              <a:ea typeface="HGS創英角ﾎﾟｯﾌﾟ体" panose="040B0A00000000000000" pitchFamily="50" charset="-128"/>
            </a:endParaRPr>
          </a:p>
          <a:p>
            <a:pPr algn="l"/>
            <a:r>
              <a:rPr lang="ja-JP" altLang="en-US" sz="1600" b="1" u="sng" dirty="0" smtClean="0">
                <a:solidFill>
                  <a:schemeClr val="bg1"/>
                </a:solidFill>
                <a:latin typeface="HGS創英角ﾎﾟｯﾌﾟ体" panose="040B0A00000000000000" pitchFamily="50" charset="-128"/>
                <a:ea typeface="HGS創英角ﾎﾟｯﾌﾟ体" panose="040B0A00000000000000" pitchFamily="50" charset="-128"/>
              </a:rPr>
              <a:t>⑺第</a:t>
            </a:r>
            <a:r>
              <a:rPr lang="en-US" altLang="ja-JP" sz="1600" b="1" u="sng" dirty="0" smtClean="0">
                <a:solidFill>
                  <a:schemeClr val="bg1"/>
                </a:solidFill>
                <a:latin typeface="HGS創英角ﾎﾟｯﾌﾟ体" panose="040B0A00000000000000" pitchFamily="50" charset="-128"/>
                <a:ea typeface="HGS創英角ﾎﾟｯﾌﾟ体" panose="040B0A00000000000000" pitchFamily="50" charset="-128"/>
              </a:rPr>
              <a:t>7</a:t>
            </a:r>
            <a:r>
              <a:rPr lang="ja-JP" altLang="en-US" sz="1600" b="1" u="sng" dirty="0" smtClean="0">
                <a:solidFill>
                  <a:schemeClr val="bg1"/>
                </a:solidFill>
                <a:latin typeface="HGS創英角ﾎﾟｯﾌﾟ体" panose="040B0A00000000000000" pitchFamily="50" charset="-128"/>
                <a:ea typeface="HGS創英角ﾎﾟｯﾌﾟ体" panose="040B0A00000000000000" pitchFamily="50" charset="-128"/>
              </a:rPr>
              <a:t>段階</a:t>
            </a:r>
            <a:r>
              <a:rPr lang="en-US" altLang="ja-JP" sz="1600" b="1" u="sng"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1600" b="1" u="sng" dirty="0" smtClean="0">
                <a:solidFill>
                  <a:schemeClr val="bg1"/>
                </a:solidFill>
                <a:latin typeface="HGS創英角ﾎﾟｯﾌﾟ体" panose="040B0A00000000000000" pitchFamily="50" charset="-128"/>
                <a:ea typeface="HGS創英角ﾎﾟｯﾌﾟ体" panose="040B0A00000000000000" pitchFamily="50" charset="-128"/>
              </a:rPr>
              <a:t>ケデロンでの勝利</a:t>
            </a:r>
            <a:r>
              <a:rPr lang="en-US" altLang="ja-JP" sz="1600" b="1" u="sng" dirty="0" smtClean="0">
                <a:solidFill>
                  <a:schemeClr val="bg1"/>
                </a:solidFill>
                <a:latin typeface="HGS創英角ﾎﾟｯﾌﾟ体" panose="040B0A00000000000000" pitchFamily="50" charset="-128"/>
                <a:ea typeface="HGS創英角ﾎﾟｯﾌﾟ体" panose="040B0A00000000000000" pitchFamily="50" charset="-128"/>
              </a:rPr>
              <a:t>)</a:t>
            </a:r>
          </a:p>
          <a:p>
            <a:pPr algn="l"/>
            <a:r>
              <a:rPr lang="ja-JP" altLang="en-US" sz="1600" dirty="0" smtClean="0">
                <a:solidFill>
                  <a:schemeClr val="bg1"/>
                </a:solidFill>
                <a:latin typeface="HGS創英角ﾎﾟｯﾌﾟ体" panose="040B0A00000000000000" pitchFamily="50" charset="-128"/>
                <a:ea typeface="HGS創英角ﾎﾟｯﾌﾟ体" panose="040B0A00000000000000" pitchFamily="50" charset="-128"/>
              </a:rPr>
              <a:t>　➀主がおひとりで戦い、北上する</a:t>
            </a:r>
            <a:endParaRPr lang="en-US" altLang="ja-JP" sz="1600" dirty="0" smtClean="0">
              <a:solidFill>
                <a:schemeClr val="bg1"/>
              </a:solidFill>
              <a:latin typeface="HGS創英角ﾎﾟｯﾌﾟ体" panose="040B0A00000000000000" pitchFamily="50" charset="-128"/>
              <a:ea typeface="HGS創英角ﾎﾟｯﾌﾟ体" panose="040B0A00000000000000" pitchFamily="50" charset="-128"/>
            </a:endParaRPr>
          </a:p>
          <a:p>
            <a:pPr algn="l"/>
            <a:r>
              <a:rPr lang="ja-JP" altLang="en-US" sz="1600" b="0" u="none" dirty="0" smtClean="0">
                <a:solidFill>
                  <a:schemeClr val="bg1"/>
                </a:solidFill>
                <a:latin typeface="HGS創英角ﾎﾟｯﾌﾟ体" panose="040B0A00000000000000" pitchFamily="50" charset="-128"/>
                <a:ea typeface="HGS創英角ﾎﾟｯﾌﾟ体" panose="040B0A00000000000000" pitchFamily="50" charset="-128"/>
              </a:rPr>
              <a:t>⑻第</a:t>
            </a:r>
            <a:r>
              <a:rPr lang="en-US" altLang="ja-JP" sz="1600" b="0" u="none" dirty="0" smtClean="0">
                <a:solidFill>
                  <a:schemeClr val="bg1"/>
                </a:solidFill>
                <a:latin typeface="HGS創英角ﾎﾟｯﾌﾟ体" panose="040B0A00000000000000" pitchFamily="50" charset="-128"/>
                <a:ea typeface="HGS創英角ﾎﾟｯﾌﾟ体" panose="040B0A00000000000000" pitchFamily="50" charset="-128"/>
              </a:rPr>
              <a:t>8</a:t>
            </a:r>
            <a:r>
              <a:rPr lang="ja-JP" altLang="en-US" sz="1600" b="0" u="none" dirty="0" smtClean="0">
                <a:solidFill>
                  <a:schemeClr val="bg1"/>
                </a:solidFill>
                <a:latin typeface="HGS創英角ﾎﾟｯﾌﾟ体" panose="040B0A00000000000000" pitchFamily="50" charset="-128"/>
                <a:ea typeface="HGS創英角ﾎﾟｯﾌﾟ体" panose="040B0A00000000000000" pitchFamily="50" charset="-128"/>
              </a:rPr>
              <a:t>段階</a:t>
            </a:r>
            <a:r>
              <a:rPr lang="en-US" altLang="ja-JP" sz="1600" b="0" u="none"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1600" b="0" u="none" dirty="0" smtClean="0">
                <a:solidFill>
                  <a:schemeClr val="bg1"/>
                </a:solidFill>
                <a:latin typeface="HGS創英角ﾎﾟｯﾌﾟ体" panose="040B0A00000000000000" pitchFamily="50" charset="-128"/>
                <a:ea typeface="HGS創英角ﾎﾟｯﾌﾟ体" panose="040B0A00000000000000" pitchFamily="50" charset="-128"/>
              </a:rPr>
              <a:t>オリーブ山での勝利宣言と同時に第</a:t>
            </a:r>
            <a:r>
              <a:rPr lang="en-US" altLang="ja-JP" sz="1600" b="0" u="none" dirty="0" smtClean="0">
                <a:solidFill>
                  <a:schemeClr val="bg1"/>
                </a:solidFill>
                <a:latin typeface="HGS創英角ﾎﾟｯﾌﾟ体" panose="040B0A00000000000000" pitchFamily="50" charset="-128"/>
                <a:ea typeface="HGS創英角ﾎﾟｯﾌﾟ体" panose="040B0A00000000000000" pitchFamily="50" charset="-128"/>
              </a:rPr>
              <a:t>7</a:t>
            </a:r>
            <a:r>
              <a:rPr lang="ja-JP" altLang="en-US" sz="1600" b="0" u="none" dirty="0" smtClean="0">
                <a:solidFill>
                  <a:schemeClr val="bg1"/>
                </a:solidFill>
                <a:latin typeface="HGS創英角ﾎﾟｯﾌﾟ体" panose="040B0A00000000000000" pitchFamily="50" charset="-128"/>
                <a:ea typeface="HGS創英角ﾎﾟｯﾌﾟ体" panose="040B0A00000000000000" pitchFamily="50" charset="-128"/>
              </a:rPr>
              <a:t>の鉢の裁きが起こる</a:t>
            </a:r>
            <a:r>
              <a:rPr lang="en-US" altLang="ja-JP" sz="1600" b="0" u="none" dirty="0" smtClean="0">
                <a:solidFill>
                  <a:schemeClr val="bg1"/>
                </a:solidFill>
                <a:latin typeface="HGS創英角ﾎﾟｯﾌﾟ体" panose="040B0A00000000000000" pitchFamily="50" charset="-128"/>
                <a:ea typeface="HGS創英角ﾎﾟｯﾌﾟ体" panose="040B0A00000000000000"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u="none" dirty="0" smtClean="0">
                <a:solidFill>
                  <a:schemeClr val="bg1"/>
                </a:solidFill>
                <a:latin typeface="HGS創英角ﾎﾟｯﾌﾟ体" panose="040B0A00000000000000" pitchFamily="50" charset="-128"/>
                <a:ea typeface="HGS創英角ﾎﾟｯﾌﾟ体" panose="040B0A00000000000000" pitchFamily="50" charset="-128"/>
              </a:rPr>
              <a:t>　➀天変地異が起こる</a:t>
            </a:r>
            <a:r>
              <a:rPr lang="en-US" altLang="ja-JP" sz="1600" b="0" u="none"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1600" b="0" u="none" dirty="0" smtClean="0">
                <a:solidFill>
                  <a:schemeClr val="bg1"/>
                </a:solidFill>
                <a:latin typeface="HGS創英角ﾎﾟｯﾌﾟ体" panose="040B0A00000000000000" pitchFamily="50" charset="-128"/>
                <a:ea typeface="HGS創英角ﾎﾟｯﾌﾟ体" panose="040B0A00000000000000" pitchFamily="50" charset="-128"/>
              </a:rPr>
              <a:t>暗黒❺、地震、都</a:t>
            </a:r>
            <a:r>
              <a:rPr lang="en-US" altLang="ja-JP" sz="1600" b="0" u="none" dirty="0" smtClean="0">
                <a:solidFill>
                  <a:schemeClr val="bg1"/>
                </a:solidFill>
                <a:latin typeface="HGS創英角ﾎﾟｯﾌﾟ体" panose="040B0A00000000000000" pitchFamily="50" charset="-128"/>
                <a:ea typeface="HGS創英角ﾎﾟｯﾌﾟ体" panose="040B0A00000000000000" pitchFamily="50" charset="-128"/>
              </a:rPr>
              <a:t>3</a:t>
            </a:r>
            <a:r>
              <a:rPr lang="ja-JP" altLang="en-US" sz="1600" b="0" u="none" dirty="0" smtClean="0">
                <a:solidFill>
                  <a:schemeClr val="bg1"/>
                </a:solidFill>
                <a:latin typeface="HGS創英角ﾎﾟｯﾌﾟ体" panose="040B0A00000000000000" pitchFamily="50" charset="-128"/>
                <a:ea typeface="HGS創英角ﾎﾟｯﾌﾟ体" panose="040B0A00000000000000" pitchFamily="50" charset="-128"/>
              </a:rPr>
              <a:t>分裂、</a:t>
            </a:r>
            <a:r>
              <a:rPr lang="en-US" altLang="ja-JP" sz="1600" b="0" u="none" dirty="0" smtClean="0">
                <a:solidFill>
                  <a:schemeClr val="bg1"/>
                </a:solidFill>
                <a:latin typeface="HGS創英角ﾎﾟｯﾌﾟ体" panose="040B0A00000000000000" pitchFamily="50" charset="-128"/>
                <a:ea typeface="HGS創英角ﾎﾟｯﾌﾟ体" panose="040B0A00000000000000" pitchFamily="50" charset="-128"/>
              </a:rPr>
              <a:t>55Kg</a:t>
            </a:r>
            <a:r>
              <a:rPr lang="ja-JP" altLang="en-US" sz="1600" b="0" u="none" dirty="0" smtClean="0">
                <a:solidFill>
                  <a:schemeClr val="bg1"/>
                </a:solidFill>
                <a:latin typeface="HGS創英角ﾎﾟｯﾌﾟ体" panose="040B0A00000000000000" pitchFamily="50" charset="-128"/>
                <a:ea typeface="HGS創英角ﾎﾟｯﾌﾟ体" panose="040B0A00000000000000" pitchFamily="50" charset="-128"/>
              </a:rPr>
              <a:t>雹</a:t>
            </a:r>
            <a:r>
              <a:rPr lang="en-US" altLang="ja-JP" sz="1600" b="0" u="none" dirty="0" smtClean="0">
                <a:solidFill>
                  <a:schemeClr val="bg1"/>
                </a:solidFill>
                <a:latin typeface="HGS創英角ﾎﾟｯﾌﾟ体" panose="040B0A00000000000000" pitchFamily="50" charset="-128"/>
                <a:ea typeface="HGS創英角ﾎﾟｯﾌﾟ体" panose="040B0A00000000000000" pitchFamily="50" charset="-128"/>
              </a:rPr>
              <a:t>)</a:t>
            </a:r>
            <a:endParaRPr kumimoji="1" lang="ja-JP" altLang="en-US" sz="1600" b="0" u="none"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43</a:t>
            </a:fld>
            <a:endParaRPr lang="en-US" altLang="ja-JP" dirty="0"/>
          </a:p>
        </p:txBody>
      </p:sp>
    </p:spTree>
    <p:extLst>
      <p:ext uri="{BB962C8B-B14F-4D97-AF65-F5344CB8AC3E}">
        <p14:creationId xmlns:p14="http://schemas.microsoft.com/office/powerpoint/2010/main" val="7359723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10</a:t>
            </a:r>
            <a:r>
              <a:rPr kumimoji="1" lang="ja-JP" altLang="en-US" dirty="0" smtClean="0"/>
              <a:t>分</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44</a:t>
            </a:fld>
            <a:endParaRPr lang="en-US" altLang="ja-JP" dirty="0"/>
          </a:p>
        </p:txBody>
      </p:sp>
    </p:spTree>
    <p:extLst>
      <p:ext uri="{BB962C8B-B14F-4D97-AF65-F5344CB8AC3E}">
        <p14:creationId xmlns:p14="http://schemas.microsoft.com/office/powerpoint/2010/main" val="20554707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45</a:t>
            </a:fld>
            <a:endParaRPr lang="en-US" altLang="ja-JP" dirty="0"/>
          </a:p>
        </p:txBody>
      </p:sp>
    </p:spTree>
    <p:extLst>
      <p:ext uri="{BB962C8B-B14F-4D97-AF65-F5344CB8AC3E}">
        <p14:creationId xmlns:p14="http://schemas.microsoft.com/office/powerpoint/2010/main" val="5926305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46</a:t>
            </a:fld>
            <a:endParaRPr lang="en-US" altLang="ja-JP" dirty="0"/>
          </a:p>
        </p:txBody>
      </p:sp>
    </p:spTree>
    <p:extLst>
      <p:ext uri="{BB962C8B-B14F-4D97-AF65-F5344CB8AC3E}">
        <p14:creationId xmlns:p14="http://schemas.microsoft.com/office/powerpoint/2010/main" val="12152321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47</a:t>
            </a:fld>
            <a:endParaRPr lang="en-US" altLang="ja-JP" dirty="0"/>
          </a:p>
        </p:txBody>
      </p:sp>
    </p:spTree>
    <p:extLst>
      <p:ext uri="{BB962C8B-B14F-4D97-AF65-F5344CB8AC3E}">
        <p14:creationId xmlns:p14="http://schemas.microsoft.com/office/powerpoint/2010/main" val="15355580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48</a:t>
            </a:fld>
            <a:endParaRPr lang="en-US" altLang="ja-JP" dirty="0"/>
          </a:p>
        </p:txBody>
      </p:sp>
    </p:spTree>
    <p:extLst>
      <p:ext uri="{BB962C8B-B14F-4D97-AF65-F5344CB8AC3E}">
        <p14:creationId xmlns:p14="http://schemas.microsoft.com/office/powerpoint/2010/main" val="21205176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49</a:t>
            </a:fld>
            <a:endParaRPr lang="en-US" altLang="ja-JP" dirty="0"/>
          </a:p>
        </p:txBody>
      </p:sp>
    </p:spTree>
    <p:extLst>
      <p:ext uri="{BB962C8B-B14F-4D97-AF65-F5344CB8AC3E}">
        <p14:creationId xmlns:p14="http://schemas.microsoft.com/office/powerpoint/2010/main" val="4143973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u="sng" dirty="0" smtClean="0"/>
              <a:t>■聖書全体あるいは黙示録を解釈する上での大前提とる　</a:t>
            </a:r>
            <a:r>
              <a:rPr kumimoji="1" lang="en-US" altLang="ja-JP" b="1" u="sng" dirty="0" smtClean="0"/>
              <a:t>30</a:t>
            </a:r>
            <a:r>
              <a:rPr kumimoji="1" lang="ja-JP" altLang="en-US" b="1" u="sng" dirty="0" smtClean="0"/>
              <a:t>秒</a:t>
            </a:r>
            <a:endParaRPr kumimoji="1" lang="en-US" altLang="ja-JP" b="1" u="sng"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a:t>
            </a:fld>
            <a:endParaRPr lang="en-US" altLang="ja-JP" dirty="0"/>
          </a:p>
        </p:txBody>
      </p:sp>
    </p:spTree>
    <p:extLst>
      <p:ext uri="{BB962C8B-B14F-4D97-AF65-F5344CB8AC3E}">
        <p14:creationId xmlns:p14="http://schemas.microsoft.com/office/powerpoint/2010/main" val="8037394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50</a:t>
            </a:fld>
            <a:endParaRPr lang="en-US" altLang="ja-JP" dirty="0"/>
          </a:p>
        </p:txBody>
      </p:sp>
    </p:spTree>
    <p:extLst>
      <p:ext uri="{BB962C8B-B14F-4D97-AF65-F5344CB8AC3E}">
        <p14:creationId xmlns:p14="http://schemas.microsoft.com/office/powerpoint/2010/main" val="12203138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51</a:t>
            </a:fld>
            <a:endParaRPr lang="en-US" altLang="ja-JP" dirty="0"/>
          </a:p>
        </p:txBody>
      </p:sp>
    </p:spTree>
    <p:extLst>
      <p:ext uri="{BB962C8B-B14F-4D97-AF65-F5344CB8AC3E}">
        <p14:creationId xmlns:p14="http://schemas.microsoft.com/office/powerpoint/2010/main" val="42038632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sz="16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⑷神の大いなる日の戦い「ハルマゲドン」</a:t>
            </a:r>
            <a:r>
              <a:rPr lang="en-US" altLang="ja-JP" sz="16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(19</a:t>
            </a:r>
            <a:r>
              <a:rPr lang="ja-JP" altLang="en-US" sz="16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a:t>
            </a:r>
            <a:r>
              <a:rPr lang="en-US" altLang="ja-JP" sz="16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)(2:00)</a:t>
            </a:r>
          </a:p>
          <a:p>
            <a:pPr algn="l"/>
            <a:r>
              <a:rPr lang="ja-JP" altLang="en-US" sz="16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～ハルマゲドン</a:t>
            </a:r>
            <a:r>
              <a:rPr lang="ja-JP" altLang="en-US" sz="1600" b="1" u="sng"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a:t>
            </a:r>
            <a:r>
              <a:rPr lang="en-US" altLang="ja-JP" sz="1600" b="1" u="sng"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8</a:t>
            </a:r>
            <a:r>
              <a:rPr lang="ja-JP" altLang="en-US" sz="1600" b="1" u="sng"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段階のプロセスから見る「キリストの再臨」～</a:t>
            </a:r>
            <a:endParaRPr lang="en-US" altLang="ja-JP" sz="16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➀ハルマゲドンの</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8</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mn-cs"/>
              </a:rPr>
              <a:t>段階</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mn-cs"/>
            </a:endParaRPr>
          </a:p>
          <a:p>
            <a:pPr algn="l"/>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mn-cs"/>
              </a:rPr>
              <a:t>　　*第</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mn-cs"/>
              </a:rPr>
              <a:t>1</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mn-cs"/>
              </a:rPr>
              <a:t>段階</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mn-cs"/>
              </a:rPr>
              <a:t>(</a:t>
            </a:r>
            <a:r>
              <a:rPr lang="ja-JP" altLang="en-US" sz="1200" u="sng" dirty="0" smtClean="0">
                <a:solidFill>
                  <a:schemeClr val="bg1"/>
                </a:solidFill>
                <a:latin typeface="HGS創英角ﾎﾟｯﾌﾟ体" panose="040B0A00000000000000" pitchFamily="50" charset="-128"/>
                <a:ea typeface="HGS創英角ﾎﾟｯﾌﾟ体" panose="040B0A00000000000000" pitchFamily="50" charset="-128"/>
                <a:cs typeface="+mn-cs"/>
              </a:rPr>
              <a:t>第</a:t>
            </a:r>
            <a:r>
              <a:rPr lang="en-US" altLang="ja-JP" sz="1200" u="sng" dirty="0" smtClean="0">
                <a:solidFill>
                  <a:schemeClr val="bg1"/>
                </a:solidFill>
                <a:latin typeface="HGS創英角ﾎﾟｯﾌﾟ体" panose="040B0A00000000000000" pitchFamily="50" charset="-128"/>
                <a:ea typeface="HGS創英角ﾎﾟｯﾌﾟ体" panose="040B0A00000000000000" pitchFamily="50" charset="-128"/>
                <a:cs typeface="+mn-cs"/>
              </a:rPr>
              <a:t>6</a:t>
            </a:r>
            <a:r>
              <a:rPr lang="ja-JP" altLang="en-US" sz="1200" u="sng" dirty="0" smtClean="0">
                <a:solidFill>
                  <a:schemeClr val="bg1"/>
                </a:solidFill>
                <a:latin typeface="HGS創英角ﾎﾟｯﾌﾟ体" panose="040B0A00000000000000" pitchFamily="50" charset="-128"/>
                <a:ea typeface="HGS創英角ﾎﾟｯﾌﾟ体" panose="040B0A00000000000000" pitchFamily="50" charset="-128"/>
                <a:cs typeface="+mn-cs"/>
              </a:rPr>
              <a:t>の鉢の裁きのこと：ユーフラテス川</a:t>
            </a:r>
            <a:r>
              <a:rPr lang="en-US" altLang="ja-JP" sz="1200" u="sng" dirty="0" smtClean="0">
                <a:solidFill>
                  <a:schemeClr val="bg1"/>
                </a:solidFill>
                <a:latin typeface="HGS創英角ﾎﾟｯﾌﾟ体" panose="040B0A00000000000000" pitchFamily="50" charset="-128"/>
                <a:ea typeface="HGS創英角ﾎﾟｯﾌﾟ体" panose="040B0A00000000000000" pitchFamily="50" charset="-128"/>
                <a:cs typeface="+mn-cs"/>
              </a:rPr>
              <a:t>2800Km</a:t>
            </a:r>
            <a:r>
              <a:rPr lang="ja-JP" altLang="en-US" sz="1200" u="sng" dirty="0" smtClean="0">
                <a:solidFill>
                  <a:schemeClr val="bg1"/>
                </a:solidFill>
                <a:latin typeface="HGS創英角ﾎﾟｯﾌﾟ体" panose="040B0A00000000000000" pitchFamily="50" charset="-128"/>
                <a:ea typeface="HGS創英角ﾎﾟｯﾌﾟ体" panose="040B0A00000000000000" pitchFamily="50" charset="-128"/>
                <a:cs typeface="+mn-cs"/>
              </a:rPr>
              <a:t>の枯渇</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mn-cs"/>
              </a:rPr>
              <a:t>)</a:t>
            </a:r>
          </a:p>
          <a:p>
            <a:pPr algn="l"/>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mn-cs"/>
              </a:rPr>
              <a:t>　　　</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→世界中からイズレエルに軍隊招集</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endParaRPr>
          </a:p>
          <a:p>
            <a:pPr algn="l"/>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　　*第</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2</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段階</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世界の首都：政治的大バビロン崩壊：異邦人信者と神ご自身による</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a:t>
            </a:r>
          </a:p>
          <a:p>
            <a:pPr algn="l"/>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　　*第</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3</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段階</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エルサレム陥落</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a:t>
            </a:r>
          </a:p>
          <a:p>
            <a:pPr algn="l"/>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　　　→反キリストはバビロン崩壊を聞くが、戻らずそのまま南進する</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endParaRPr>
          </a:p>
          <a:p>
            <a:pPr algn="l"/>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　　*第</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4</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段階</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更にボツラへ南進</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a:t>
            </a:r>
          </a:p>
          <a:p>
            <a:pPr algn="l"/>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　　*第</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5</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段階</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イスラエル国家的回心</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a:t>
            </a:r>
          </a:p>
          <a:p>
            <a:pPr algn="l"/>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　　　→ここまでが</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2</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日間</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endParaRPr>
          </a:p>
          <a:p>
            <a:pPr algn="l"/>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　　　→この再臨直前の頃、天では小羊の婚姻が行われ</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endParaRPr>
          </a:p>
          <a:p>
            <a:pPr algn="l"/>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　　　→それを喜ぶ第四の「ハレルヤ」の声が起こる</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endParaRPr>
          </a:p>
          <a:p>
            <a:pPr algn="l"/>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rPr>
              <a:t>*第</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rPr>
              <a:t>6</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rPr>
              <a:t>段階</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rPr>
              <a:t>キリストの地上再臨</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rPr>
              <a:t>)</a:t>
            </a:r>
          </a:p>
          <a:p>
            <a:pPr algn="l"/>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3</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日目に再臨が起こる</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endParaRPr>
          </a:p>
          <a:p>
            <a:pPr algn="l"/>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　　　→メシアはボツラのユダの天幕</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仮住まい</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1200" dirty="0" err="1"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次にイスラエルを救う</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endParaRPr>
          </a:p>
          <a:p>
            <a:pPr algn="l"/>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　　*第</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7</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段階</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ケデロンでの勝利</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a:t>
            </a:r>
          </a:p>
          <a:p>
            <a:pPr algn="l"/>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　　　→主がおひとりで戦い、北上する</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endParaRPr>
          </a:p>
          <a:p>
            <a:pPr algn="l"/>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　　*第</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8</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段階</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rPr>
              <a:t>オリーブ山での勝利宣言と同時に</a:t>
            </a:r>
            <a:r>
              <a:rPr lang="ja-JP" altLang="en-US" sz="1200" u="sng" dirty="0" smtClean="0">
                <a:solidFill>
                  <a:schemeClr val="bg1"/>
                </a:solidFill>
                <a:latin typeface="HGS創英角ﾎﾟｯﾌﾟ体" panose="040B0A00000000000000" pitchFamily="50" charset="-128"/>
                <a:ea typeface="HGS創英角ﾎﾟｯﾌﾟ体" panose="040B0A00000000000000" pitchFamily="50" charset="-128"/>
              </a:rPr>
              <a:t>第</a:t>
            </a:r>
            <a:r>
              <a:rPr lang="en-US" altLang="ja-JP" sz="1200" u="sng" dirty="0" smtClean="0">
                <a:solidFill>
                  <a:schemeClr val="bg1"/>
                </a:solidFill>
                <a:latin typeface="HGS創英角ﾎﾟｯﾌﾟ体" panose="040B0A00000000000000" pitchFamily="50" charset="-128"/>
                <a:ea typeface="HGS創英角ﾎﾟｯﾌﾟ体" panose="040B0A00000000000000" pitchFamily="50" charset="-128"/>
              </a:rPr>
              <a:t>7</a:t>
            </a:r>
            <a:r>
              <a:rPr lang="ja-JP" altLang="en-US" sz="1200" u="sng" dirty="0" smtClean="0">
                <a:solidFill>
                  <a:schemeClr val="bg1"/>
                </a:solidFill>
                <a:latin typeface="HGS創英角ﾎﾟｯﾌﾟ体" panose="040B0A00000000000000" pitchFamily="50" charset="-128"/>
                <a:ea typeface="HGS創英角ﾎﾟｯﾌﾟ体" panose="040B0A00000000000000" pitchFamily="50" charset="-128"/>
              </a:rPr>
              <a:t>の鉢の裁きが起こる</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rPr>
              <a:t>)</a:t>
            </a: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52</a:t>
            </a:fld>
            <a:endParaRPr lang="en-US" altLang="ja-JP" dirty="0"/>
          </a:p>
        </p:txBody>
      </p:sp>
    </p:spTree>
    <p:extLst>
      <p:ext uri="{BB962C8B-B14F-4D97-AF65-F5344CB8AC3E}">
        <p14:creationId xmlns:p14="http://schemas.microsoft.com/office/powerpoint/2010/main" val="38112237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53</a:t>
            </a:fld>
            <a:endParaRPr lang="en-US" altLang="ja-JP" dirty="0"/>
          </a:p>
        </p:txBody>
      </p:sp>
    </p:spTree>
    <p:extLst>
      <p:ext uri="{BB962C8B-B14F-4D97-AF65-F5344CB8AC3E}">
        <p14:creationId xmlns:p14="http://schemas.microsoft.com/office/powerpoint/2010/main" val="31290626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54</a:t>
            </a:fld>
            <a:endParaRPr lang="en-US" altLang="ja-JP" dirty="0"/>
          </a:p>
        </p:txBody>
      </p:sp>
    </p:spTree>
    <p:extLst>
      <p:ext uri="{BB962C8B-B14F-4D97-AF65-F5344CB8AC3E}">
        <p14:creationId xmlns:p14="http://schemas.microsoft.com/office/powerpoint/2010/main" val="29207548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55</a:t>
            </a:fld>
            <a:endParaRPr lang="en-US" altLang="ja-JP" dirty="0"/>
          </a:p>
        </p:txBody>
      </p:sp>
    </p:spTree>
    <p:extLst>
      <p:ext uri="{BB962C8B-B14F-4D97-AF65-F5344CB8AC3E}">
        <p14:creationId xmlns:p14="http://schemas.microsoft.com/office/powerpoint/2010/main" val="27331331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56</a:t>
            </a:fld>
            <a:endParaRPr lang="en-US" altLang="ja-JP" dirty="0"/>
          </a:p>
        </p:txBody>
      </p:sp>
    </p:spTree>
    <p:extLst>
      <p:ext uri="{BB962C8B-B14F-4D97-AF65-F5344CB8AC3E}">
        <p14:creationId xmlns:p14="http://schemas.microsoft.com/office/powerpoint/2010/main" val="37970758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5</a:t>
            </a:r>
            <a:r>
              <a:rPr kumimoji="1" lang="ja-JP" altLang="en-US" dirty="0" smtClean="0"/>
              <a:t>～</a:t>
            </a:r>
            <a:r>
              <a:rPr kumimoji="1" lang="en-US" altLang="ja-JP" dirty="0" smtClean="0"/>
              <a:t>6</a:t>
            </a:r>
            <a:r>
              <a:rPr kumimoji="1" lang="ja-JP" altLang="en-US" dirty="0" smtClean="0"/>
              <a:t>分</a:t>
            </a:r>
            <a:r>
              <a:rPr kumimoji="1" lang="en-US" altLang="ja-JP" dirty="0" smtClean="0"/>
              <a:t>(</a:t>
            </a:r>
            <a:r>
              <a:rPr kumimoji="1" lang="ja-JP" altLang="en-US" dirty="0" smtClean="0"/>
              <a:t>お祈り含む</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57</a:t>
            </a:fld>
            <a:endParaRPr lang="en-US" altLang="ja-JP" dirty="0"/>
          </a:p>
        </p:txBody>
      </p:sp>
    </p:spTree>
    <p:extLst>
      <p:ext uri="{BB962C8B-B14F-4D97-AF65-F5344CB8AC3E}">
        <p14:creationId xmlns:p14="http://schemas.microsoft.com/office/powerpoint/2010/main" val="23883314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58</a:t>
            </a:fld>
            <a:endParaRPr lang="en-US" altLang="ja-JP" dirty="0"/>
          </a:p>
        </p:txBody>
      </p:sp>
    </p:spTree>
    <p:extLst>
      <p:ext uri="{BB962C8B-B14F-4D97-AF65-F5344CB8AC3E}">
        <p14:creationId xmlns:p14="http://schemas.microsoft.com/office/powerpoint/2010/main" val="348961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59</a:t>
            </a:fld>
            <a:endParaRPr lang="en-US" altLang="ja-JP" dirty="0"/>
          </a:p>
        </p:txBody>
      </p:sp>
    </p:spTree>
    <p:extLst>
      <p:ext uri="{BB962C8B-B14F-4D97-AF65-F5344CB8AC3E}">
        <p14:creationId xmlns:p14="http://schemas.microsoft.com/office/powerpoint/2010/main" val="3439536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r>
              <a:rPr lang="ja-JP" altLang="en-US" sz="2000" b="1"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⑷漸進的啓示</a:t>
            </a:r>
            <a:r>
              <a:rPr lang="ja-JP" altLang="en-US" sz="2000" b="1"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を理解することも重要　</a:t>
            </a:r>
            <a:r>
              <a:rPr lang="en-US" altLang="ja-JP" sz="2000" b="1"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40</a:t>
            </a:r>
            <a:r>
              <a:rPr lang="ja-JP" altLang="en-US" sz="2000" b="1"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秒</a:t>
            </a:r>
            <a:endParaRPr lang="en-US" altLang="ja-JP" sz="2000" b="1"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a:t>
            </a: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神からの啓示は、一時</a:t>
            </a:r>
            <a:r>
              <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一挙に</a:t>
            </a:r>
            <a:r>
              <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にではなく</a:t>
            </a:r>
            <a:endPar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漸進的（徐々に）に与えられた。</a:t>
            </a:r>
            <a:endPar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②</a:t>
            </a: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神は、徐々に</a:t>
            </a:r>
            <a:r>
              <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歴史と共に</a:t>
            </a:r>
            <a:r>
              <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啓示を与え</a:t>
            </a:r>
            <a:r>
              <a:rPr lang="ja-JP" altLang="en-US" sz="1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a:t>
            </a: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に至った。</a:t>
            </a:r>
            <a:endPar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r>
              <a:rPr kumimoji="1" lang="ja-JP" altLang="en-US" dirty="0" smtClean="0"/>
              <a:t>　③創世記から黙示録まで</a:t>
            </a:r>
            <a:r>
              <a:rPr kumimoji="1" lang="en-US" altLang="ja-JP" dirty="0" smtClean="0"/>
              <a:t>1500</a:t>
            </a:r>
            <a:r>
              <a:rPr kumimoji="1" lang="ja-JP" altLang="en-US" dirty="0" smtClean="0"/>
              <a:t>年かかった。</a:t>
            </a: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a:t>
            </a:fld>
            <a:endParaRPr lang="en-US" altLang="ja-JP" dirty="0"/>
          </a:p>
        </p:txBody>
      </p:sp>
    </p:spTree>
    <p:extLst>
      <p:ext uri="{BB962C8B-B14F-4D97-AF65-F5344CB8AC3E}">
        <p14:creationId xmlns:p14="http://schemas.microsoft.com/office/powerpoint/2010/main" val="12829833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60</a:t>
            </a:fld>
            <a:endParaRPr lang="en-US" altLang="ja-JP" dirty="0"/>
          </a:p>
        </p:txBody>
      </p:sp>
    </p:spTree>
    <p:extLst>
      <p:ext uri="{BB962C8B-B14F-4D97-AF65-F5344CB8AC3E}">
        <p14:creationId xmlns:p14="http://schemas.microsoft.com/office/powerpoint/2010/main" val="25077333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61</a:t>
            </a:fld>
            <a:endParaRPr lang="en-US" altLang="ja-JP" dirty="0"/>
          </a:p>
        </p:txBody>
      </p:sp>
    </p:spTree>
    <p:extLst>
      <p:ext uri="{BB962C8B-B14F-4D97-AF65-F5344CB8AC3E}">
        <p14:creationId xmlns:p14="http://schemas.microsoft.com/office/powerpoint/2010/main" val="25886384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62</a:t>
            </a:fld>
            <a:endParaRPr lang="en-US" altLang="ja-JP" dirty="0"/>
          </a:p>
        </p:txBody>
      </p:sp>
    </p:spTree>
    <p:extLst>
      <p:ext uri="{BB962C8B-B14F-4D97-AF65-F5344CB8AC3E}">
        <p14:creationId xmlns:p14="http://schemas.microsoft.com/office/powerpoint/2010/main" val="38633642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63</a:t>
            </a:fld>
            <a:endParaRPr lang="en-US" altLang="ja-JP" dirty="0"/>
          </a:p>
        </p:txBody>
      </p:sp>
    </p:spTree>
    <p:extLst>
      <p:ext uri="{BB962C8B-B14F-4D97-AF65-F5344CB8AC3E}">
        <p14:creationId xmlns:p14="http://schemas.microsoft.com/office/powerpoint/2010/main" val="22692674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64</a:t>
            </a:fld>
            <a:endParaRPr lang="en-US" altLang="ja-JP" dirty="0"/>
          </a:p>
        </p:txBody>
      </p:sp>
    </p:spTree>
    <p:extLst>
      <p:ext uri="{BB962C8B-B14F-4D97-AF65-F5344CB8AC3E}">
        <p14:creationId xmlns:p14="http://schemas.microsoft.com/office/powerpoint/2010/main" val="34148908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65</a:t>
            </a:fld>
            <a:endParaRPr lang="en-US" altLang="ja-JP" dirty="0"/>
          </a:p>
        </p:txBody>
      </p:sp>
    </p:spTree>
    <p:extLst>
      <p:ext uri="{BB962C8B-B14F-4D97-AF65-F5344CB8AC3E}">
        <p14:creationId xmlns:p14="http://schemas.microsoft.com/office/powerpoint/2010/main" val="3160864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■神のご計画の全体構造</a:t>
            </a:r>
            <a:r>
              <a:rPr kumimoji="1" lang="en-US" altLang="ja-JP" b="1" u="sng" dirty="0" smtClean="0"/>
              <a:t>(8</a:t>
            </a:r>
            <a:r>
              <a:rPr kumimoji="1" lang="ja-JP" altLang="en-US" b="1" u="sng" dirty="0" err="1" smtClean="0"/>
              <a:t>つの契</a:t>
            </a:r>
            <a:r>
              <a:rPr kumimoji="1" lang="ja-JP" altLang="en-US" b="1" u="sng" dirty="0" smtClean="0"/>
              <a:t>約と</a:t>
            </a:r>
            <a:r>
              <a:rPr kumimoji="1" lang="en-US" altLang="ja-JP" b="1" u="sng" dirty="0" smtClean="0"/>
              <a:t>7</a:t>
            </a:r>
            <a:r>
              <a:rPr kumimoji="1" lang="ja-JP" altLang="en-US" b="1" u="sng" dirty="0" err="1" smtClean="0"/>
              <a:t>つの</a:t>
            </a:r>
            <a:r>
              <a:rPr kumimoji="1" lang="ja-JP" altLang="en-US" b="1" u="sng" dirty="0" smtClean="0"/>
              <a:t>時代区分</a:t>
            </a:r>
            <a:r>
              <a:rPr kumimoji="1" lang="en-US" altLang="ja-JP" b="1" u="sng" dirty="0" smtClean="0"/>
              <a:t>)</a:t>
            </a:r>
            <a:r>
              <a:rPr kumimoji="1" lang="ja-JP" altLang="en-US" b="1" u="sng" dirty="0" smtClean="0"/>
              <a:t>　</a:t>
            </a:r>
            <a:r>
              <a:rPr kumimoji="1" lang="en-US" altLang="ja-JP" b="1" u="sng" dirty="0" smtClean="0"/>
              <a:t>3</a:t>
            </a:r>
            <a:r>
              <a:rPr kumimoji="1" lang="ja-JP" altLang="en-US" b="1" u="sng" dirty="0" smtClean="0"/>
              <a:t>分</a:t>
            </a:r>
            <a:endParaRPr kumimoji="1" lang="en-US" altLang="ja-JP" b="1" u="sng" dirty="0" smtClean="0"/>
          </a:p>
          <a:p>
            <a:r>
              <a:rPr kumimoji="1" lang="en-US" altLang="ja-JP" b="1" dirty="0" smtClean="0"/>
              <a:t>POINT</a:t>
            </a:r>
            <a:r>
              <a:rPr kumimoji="1" lang="ja-JP" altLang="en-US" b="1" dirty="0" smtClean="0"/>
              <a:t>⑴聖書は膨大な書、その教えをそのまま適用すると混乱</a:t>
            </a:r>
            <a:endParaRPr kumimoji="1" lang="en-US" altLang="ja-JP" b="1" dirty="0" smtClean="0"/>
          </a:p>
          <a:p>
            <a:r>
              <a:rPr kumimoji="1" lang="ja-JP" altLang="en-US" dirty="0" smtClean="0"/>
              <a:t>　➀</a:t>
            </a:r>
            <a:r>
              <a:rPr kumimoji="1" lang="en-US" altLang="ja-JP" dirty="0" smtClean="0"/>
              <a:t>8</a:t>
            </a:r>
            <a:r>
              <a:rPr kumimoji="1" lang="ja-JP" altLang="en-US" dirty="0" err="1" smtClean="0"/>
              <a:t>つの契</a:t>
            </a:r>
            <a:r>
              <a:rPr kumimoji="1" lang="ja-JP" altLang="en-US" dirty="0" smtClean="0"/>
              <a:t>約と</a:t>
            </a:r>
            <a:r>
              <a:rPr kumimoji="1" lang="en-US" altLang="ja-JP" dirty="0" smtClean="0"/>
              <a:t>7</a:t>
            </a:r>
            <a:r>
              <a:rPr kumimoji="1" lang="ja-JP" altLang="en-US" dirty="0" err="1" smtClean="0"/>
              <a:t>つの</a:t>
            </a:r>
            <a:r>
              <a:rPr kumimoji="1" lang="ja-JP" altLang="en-US" dirty="0" smtClean="0"/>
              <a:t>時代区分</a:t>
            </a:r>
            <a:r>
              <a:rPr kumimoji="1" lang="en-US" altLang="ja-JP" dirty="0" smtClean="0"/>
              <a:t>(DP)</a:t>
            </a:r>
            <a:r>
              <a:rPr kumimoji="1" lang="ja-JP" altLang="en-US" dirty="0" smtClean="0"/>
              <a:t>を理解することが重要</a:t>
            </a:r>
            <a:endParaRPr kumimoji="1" lang="en-US" altLang="ja-JP" dirty="0" smtClean="0"/>
          </a:p>
          <a:p>
            <a:r>
              <a:rPr kumimoji="1" lang="ja-JP" altLang="en-US" dirty="0" smtClean="0"/>
              <a:t>　　</a:t>
            </a:r>
            <a:r>
              <a:rPr kumimoji="1" lang="ja-JP" altLang="en-US" b="1" u="sng" dirty="0" smtClean="0"/>
              <a:t>⇒</a:t>
            </a:r>
            <a:r>
              <a:rPr kumimoji="1" lang="en-US" altLang="ja-JP" b="1" u="sng" dirty="0" smtClean="0"/>
              <a:t>8</a:t>
            </a:r>
            <a:r>
              <a:rPr kumimoji="1" lang="ja-JP" altLang="en-US" b="1" u="sng" dirty="0" err="1" smtClean="0"/>
              <a:t>つの契</a:t>
            </a:r>
            <a:r>
              <a:rPr kumimoji="1" lang="ja-JP" altLang="en-US" b="1" u="sng" dirty="0" smtClean="0"/>
              <a:t>約と</a:t>
            </a:r>
            <a:r>
              <a:rPr kumimoji="1" lang="en-US" altLang="ja-JP" b="1" u="sng" dirty="0" smtClean="0"/>
              <a:t>7</a:t>
            </a:r>
            <a:r>
              <a:rPr kumimoji="1" lang="ja-JP" altLang="en-US" b="1" u="sng" dirty="0" err="1" smtClean="0"/>
              <a:t>つの</a:t>
            </a:r>
            <a:r>
              <a:rPr kumimoji="1" lang="ja-JP" altLang="en-US" b="1" u="sng" dirty="0" smtClean="0"/>
              <a:t>時代区分</a:t>
            </a:r>
            <a:r>
              <a:rPr kumimoji="1" lang="en-US" altLang="ja-JP" b="1" u="sng" dirty="0" smtClean="0"/>
              <a:t>(DP)</a:t>
            </a:r>
            <a:r>
              <a:rPr kumimoji="1" lang="ja-JP" altLang="en-US" b="1" u="sng" dirty="0" smtClean="0"/>
              <a:t>を確認</a:t>
            </a:r>
            <a:endParaRPr kumimoji="1" lang="en-US" altLang="ja-JP" b="1" u="sng" dirty="0" smtClean="0"/>
          </a:p>
          <a:p>
            <a:r>
              <a:rPr kumimoji="1" lang="en-US" altLang="ja-JP" b="1" dirty="0" smtClean="0"/>
              <a:t>POINT</a:t>
            </a:r>
            <a:r>
              <a:rPr kumimoji="1" lang="ja-JP" altLang="en-US" b="1" dirty="0" smtClean="0"/>
              <a:t>⑵現代人は、どの部分が重要であるかを理解するかがポイント</a:t>
            </a:r>
            <a:endParaRPr kumimoji="1" lang="en-US" altLang="ja-JP" b="1" dirty="0" smtClean="0"/>
          </a:p>
          <a:p>
            <a:r>
              <a:rPr kumimoji="1" lang="ja-JP" altLang="en-US" dirty="0" smtClean="0"/>
              <a:t>　➀特に律法</a:t>
            </a:r>
            <a:r>
              <a:rPr kumimoji="1" lang="en-US" altLang="ja-JP" dirty="0" smtClean="0"/>
              <a:t>(</a:t>
            </a:r>
            <a:r>
              <a:rPr kumimoji="1" lang="ja-JP" altLang="en-US" dirty="0" smtClean="0"/>
              <a:t>過去</a:t>
            </a:r>
            <a:r>
              <a:rPr kumimoji="1" lang="en-US" altLang="ja-JP" dirty="0" smtClean="0"/>
              <a:t>)</a:t>
            </a:r>
            <a:r>
              <a:rPr kumimoji="1" lang="ja-JP" altLang="en-US" dirty="0" err="1" smtClean="0"/>
              <a:t>、</a:t>
            </a:r>
            <a:r>
              <a:rPr kumimoji="1" lang="ja-JP" altLang="en-US" dirty="0" smtClean="0"/>
              <a:t>恵み</a:t>
            </a:r>
            <a:r>
              <a:rPr kumimoji="1" lang="en-US" altLang="ja-JP" dirty="0" smtClean="0"/>
              <a:t>(</a:t>
            </a:r>
            <a:r>
              <a:rPr kumimoji="1" lang="ja-JP" altLang="en-US" dirty="0" smtClean="0"/>
              <a:t>現在</a:t>
            </a:r>
            <a:r>
              <a:rPr kumimoji="1" lang="en-US" altLang="ja-JP" dirty="0" smtClean="0"/>
              <a:t>)</a:t>
            </a:r>
            <a:r>
              <a:rPr kumimoji="1" lang="ja-JP" altLang="en-US" dirty="0" err="1" smtClean="0"/>
              <a:t>、</a:t>
            </a:r>
            <a:r>
              <a:rPr kumimoji="1" lang="ja-JP" altLang="en-US" dirty="0" smtClean="0"/>
              <a:t>御国</a:t>
            </a:r>
            <a:r>
              <a:rPr kumimoji="1" lang="en-US" altLang="ja-JP" dirty="0" smtClean="0"/>
              <a:t>(</a:t>
            </a:r>
            <a:r>
              <a:rPr kumimoji="1" lang="ja-JP" altLang="en-US" dirty="0" smtClean="0"/>
              <a:t>未来</a:t>
            </a:r>
            <a:r>
              <a:rPr kumimoji="1" lang="en-US" altLang="ja-JP" dirty="0" smtClean="0"/>
              <a:t>)</a:t>
            </a:r>
            <a:r>
              <a:rPr kumimoji="1" lang="ja-JP" altLang="en-US" dirty="0" smtClean="0"/>
              <a:t>の</a:t>
            </a:r>
            <a:r>
              <a:rPr kumimoji="1" lang="en-US" altLang="ja-JP" dirty="0" smtClean="0"/>
              <a:t>3</a:t>
            </a:r>
            <a:r>
              <a:rPr kumimoji="1" lang="ja-JP" altLang="en-US" dirty="0" smtClean="0"/>
              <a:t>時代が重要</a:t>
            </a:r>
            <a:endParaRPr kumimoji="1" lang="en-US" altLang="ja-JP" dirty="0" smtClean="0"/>
          </a:p>
          <a:p>
            <a:r>
              <a:rPr kumimoji="1" lang="en-US" altLang="ja-JP" b="1" dirty="0" smtClean="0"/>
              <a:t>POINT</a:t>
            </a:r>
            <a:r>
              <a:rPr kumimoji="1" lang="ja-JP" altLang="en-US" b="1" dirty="0" smtClean="0"/>
              <a:t>⑶適用には</a:t>
            </a:r>
            <a:r>
              <a:rPr kumimoji="1" lang="en-US" altLang="ja-JP" b="1" dirty="0" smtClean="0"/>
              <a:t>2</a:t>
            </a:r>
            <a:r>
              <a:rPr kumimoji="1" lang="ja-JP" altLang="en-US" b="1" dirty="0" smtClean="0"/>
              <a:t>種類ある</a:t>
            </a:r>
            <a:endParaRPr kumimoji="1" lang="en-US" altLang="ja-JP" b="1" dirty="0" smtClean="0"/>
          </a:p>
          <a:p>
            <a:r>
              <a:rPr kumimoji="1" lang="ja-JP" altLang="en-US" dirty="0" smtClean="0"/>
              <a:t>　➀第一義的適用：命じられていることを、そのまま適用</a:t>
            </a:r>
            <a:endParaRPr kumimoji="1" lang="en-US" altLang="ja-JP" dirty="0" smtClean="0"/>
          </a:p>
          <a:p>
            <a:r>
              <a:rPr kumimoji="1" lang="ja-JP" altLang="en-US" dirty="0" smtClean="0"/>
              <a:t>　　*恵みの時代の命令だけ</a:t>
            </a:r>
            <a:endParaRPr kumimoji="1" lang="en-US" altLang="ja-JP" dirty="0" smtClean="0"/>
          </a:p>
          <a:p>
            <a:r>
              <a:rPr kumimoji="1" lang="ja-JP" altLang="en-US" dirty="0" smtClean="0"/>
              <a:t>　②第二義的適用：霊的教訓を導き出す</a:t>
            </a:r>
            <a:endParaRPr kumimoji="1" lang="en-US" altLang="ja-JP" dirty="0" smtClean="0"/>
          </a:p>
          <a:p>
            <a:r>
              <a:rPr kumimoji="1" lang="ja-JP" altLang="en-US" dirty="0" smtClean="0"/>
              <a:t>　　*恵みの時代以外は二義的適用にとどめる</a:t>
            </a:r>
            <a:endParaRPr kumimoji="1" lang="en-US" altLang="ja-JP" dirty="0" smtClean="0"/>
          </a:p>
          <a:p>
            <a:r>
              <a:rPr kumimoji="1" lang="ja-JP" altLang="en-US" dirty="0" smtClean="0"/>
              <a:t>　　*律法の時代においては、第一義的適用だった次の例</a:t>
            </a:r>
            <a:endParaRPr kumimoji="1" lang="en-US" altLang="ja-JP" dirty="0" smtClean="0"/>
          </a:p>
          <a:p>
            <a:r>
              <a:rPr kumimoji="1" lang="ja-JP" altLang="en-US" dirty="0" smtClean="0"/>
              <a:t>　　　例</a:t>
            </a:r>
            <a:r>
              <a:rPr kumimoji="1" lang="en-US" altLang="ja-JP" dirty="0" smtClean="0"/>
              <a:t>1)</a:t>
            </a:r>
            <a:r>
              <a:rPr kumimoji="1" lang="ja-JP" altLang="en-US" dirty="0" smtClean="0"/>
              <a:t>安息日に薪を集めて死刑</a:t>
            </a:r>
            <a:endParaRPr kumimoji="1" lang="en-US" altLang="ja-JP" dirty="0" smtClean="0"/>
          </a:p>
          <a:p>
            <a:r>
              <a:rPr kumimoji="1" lang="ja-JP" altLang="en-US" dirty="0" smtClean="0"/>
              <a:t>　　　例</a:t>
            </a:r>
            <a:r>
              <a:rPr kumimoji="1" lang="en-US" altLang="ja-JP" dirty="0" smtClean="0"/>
              <a:t>2)</a:t>
            </a:r>
            <a:r>
              <a:rPr kumimoji="1" lang="ja-JP" altLang="en-US" dirty="0" smtClean="0"/>
              <a:t>礼拝に犠牲の動物を持ってくる</a:t>
            </a:r>
            <a:endParaRPr kumimoji="1" lang="en-US" altLang="ja-JP" dirty="0" smtClean="0"/>
          </a:p>
          <a:p>
            <a:r>
              <a:rPr kumimoji="1" lang="en-US" altLang="ja-JP" b="1" dirty="0" smtClean="0"/>
              <a:t>POINT</a:t>
            </a:r>
            <a:r>
              <a:rPr kumimoji="1" lang="ja-JP" altLang="en-US" b="1" dirty="0" smtClean="0"/>
              <a:t>⑷正しい適用を理解すると</a:t>
            </a:r>
            <a:endParaRPr kumimoji="1" lang="en-US" altLang="ja-JP" b="1" dirty="0" smtClean="0"/>
          </a:p>
          <a:p>
            <a:r>
              <a:rPr kumimoji="1" lang="ja-JP" altLang="en-US" b="0" dirty="0" smtClean="0"/>
              <a:t>　➀誤解による律法主義から解放される</a:t>
            </a:r>
            <a:endParaRPr kumimoji="1" lang="en-US" altLang="ja-JP" b="0" dirty="0" smtClean="0"/>
          </a:p>
          <a:p>
            <a:r>
              <a:rPr kumimoji="1" lang="ja-JP" altLang="en-US" b="0" dirty="0" smtClean="0"/>
              <a:t>　②将来</a:t>
            </a:r>
            <a:r>
              <a:rPr kumimoji="1" lang="en-US" altLang="ja-JP" b="0" dirty="0" smtClean="0"/>
              <a:t>(</a:t>
            </a:r>
            <a:r>
              <a:rPr kumimoji="1" lang="ja-JP" altLang="en-US" b="0" dirty="0" smtClean="0"/>
              <a:t>御国の時代</a:t>
            </a:r>
            <a:r>
              <a:rPr kumimoji="1" lang="en-US" altLang="ja-JP" b="0" dirty="0" smtClean="0"/>
              <a:t>)</a:t>
            </a:r>
            <a:r>
              <a:rPr kumimoji="1" lang="ja-JP" altLang="en-US" b="0" dirty="0" smtClean="0"/>
              <a:t>に成就する秩序を今達成しようとし無用に自分を苦しめることもなくなる。</a:t>
            </a:r>
            <a:endParaRPr kumimoji="1" lang="en-US" altLang="ja-JP" b="0" dirty="0" smtClean="0"/>
          </a:p>
          <a:p>
            <a:r>
              <a:rPr kumimoji="1" lang="en-US" altLang="ja-JP" b="1" u="none" dirty="0" smtClean="0"/>
              <a:t>POINT</a:t>
            </a:r>
            <a:r>
              <a:rPr kumimoji="1" lang="ja-JP" altLang="en-US" b="1" u="none" dirty="0" smtClean="0"/>
              <a:t>⑸今は第</a:t>
            </a:r>
            <a:r>
              <a:rPr kumimoji="1" lang="en-US" altLang="ja-JP" b="1" u="none" dirty="0" smtClean="0"/>
              <a:t>6</a:t>
            </a:r>
            <a:r>
              <a:rPr kumimoji="1" lang="ja-JP" altLang="en-US" b="1" u="none" dirty="0" smtClean="0"/>
              <a:t>番目の</a:t>
            </a:r>
            <a:r>
              <a:rPr kumimoji="1" lang="en-US" altLang="ja-JP" b="1" u="none" dirty="0" smtClean="0"/>
              <a:t>DP(</a:t>
            </a:r>
            <a:r>
              <a:rPr kumimoji="1" lang="ja-JP" altLang="en-US" b="1" u="none" dirty="0" smtClean="0"/>
              <a:t>恵みの時代</a:t>
            </a:r>
            <a:r>
              <a:rPr kumimoji="1" lang="en-US" altLang="ja-JP" b="1" u="none" dirty="0" smtClean="0"/>
              <a:t>)</a:t>
            </a:r>
            <a:r>
              <a:rPr kumimoji="1" lang="ja-JP" altLang="en-US" b="1" u="none" dirty="0" smtClean="0"/>
              <a:t>である。</a:t>
            </a:r>
            <a:endParaRPr kumimoji="1" lang="en-US" altLang="ja-JP" b="1" u="none" dirty="0" smtClean="0"/>
          </a:p>
          <a:p>
            <a:r>
              <a:rPr kumimoji="1" lang="ja-JP" altLang="en-US" b="0" u="none" dirty="0" smtClean="0"/>
              <a:t>　➀しかも、その終わりに近づきつつあり</a:t>
            </a:r>
            <a:endParaRPr kumimoji="1" lang="en-US" altLang="ja-JP" b="0" u="none" dirty="0" smtClean="0"/>
          </a:p>
          <a:p>
            <a:r>
              <a:rPr kumimoji="1" lang="ja-JP" altLang="en-US" b="0" u="none" dirty="0" smtClean="0"/>
              <a:t>　②第</a:t>
            </a:r>
            <a:r>
              <a:rPr kumimoji="1" lang="en-US" altLang="ja-JP" b="0" u="none" dirty="0" smtClean="0"/>
              <a:t>7</a:t>
            </a:r>
            <a:r>
              <a:rPr kumimoji="1" lang="ja-JP" altLang="en-US" b="0" u="none" dirty="0" smtClean="0"/>
              <a:t>番目の</a:t>
            </a:r>
            <a:r>
              <a:rPr kumimoji="1" lang="en-US" altLang="ja-JP" b="0" u="none" dirty="0" smtClean="0"/>
              <a:t>DP(</a:t>
            </a:r>
            <a:r>
              <a:rPr kumimoji="1" lang="ja-JP" altLang="en-US" b="0" u="none" dirty="0" smtClean="0"/>
              <a:t>御国の時代</a:t>
            </a:r>
            <a:r>
              <a:rPr kumimoji="1" lang="en-US" altLang="ja-JP" b="0" u="none" dirty="0" smtClean="0"/>
              <a:t>)</a:t>
            </a:r>
            <a:r>
              <a:rPr kumimoji="1" lang="ja-JP" altLang="en-US" b="0" u="none" dirty="0" smtClean="0"/>
              <a:t>が目の前に迫っている</a:t>
            </a:r>
            <a:endParaRPr kumimoji="1" lang="en-US" altLang="ja-JP" b="1" u="none" dirty="0" smtClean="0"/>
          </a:p>
          <a:p>
            <a:r>
              <a:rPr kumimoji="1" lang="en-US" altLang="ja-JP" b="1" u="sng" dirty="0" smtClean="0"/>
              <a:t>POINT</a:t>
            </a:r>
            <a:r>
              <a:rPr kumimoji="1" lang="ja-JP" altLang="en-US" b="1" u="sng" dirty="0" smtClean="0"/>
              <a:t>⑹最終ゴールは、神の栄光</a:t>
            </a:r>
            <a:r>
              <a:rPr kumimoji="1" lang="en-US" altLang="ja-JP" b="1" u="sng" dirty="0" smtClean="0"/>
              <a:t>(</a:t>
            </a:r>
            <a:r>
              <a:rPr kumimoji="1" lang="ja-JP" altLang="en-US" b="1" u="sng" dirty="0" smtClean="0"/>
              <a:t>永遠の秩序</a:t>
            </a:r>
            <a:r>
              <a:rPr kumimoji="1" lang="en-US" altLang="ja-JP" b="1" u="sng" dirty="0" smtClean="0"/>
              <a:t>)</a:t>
            </a:r>
          </a:p>
          <a:p>
            <a:r>
              <a:rPr kumimoji="1" lang="ja-JP" altLang="en-US" b="1" dirty="0" smtClean="0"/>
              <a:t>　➀サタン堕落前への回復</a:t>
            </a:r>
            <a:r>
              <a:rPr kumimoji="1" lang="en-US" altLang="ja-JP" b="1" dirty="0" smtClean="0"/>
              <a:t>(</a:t>
            </a:r>
            <a:r>
              <a:rPr kumimoji="1" lang="ja-JP" altLang="en-US" b="1" dirty="0" smtClean="0"/>
              <a:t>罪の原因も結果も存在しない世界</a:t>
            </a:r>
            <a:r>
              <a:rPr kumimoji="1" lang="en-US" altLang="ja-JP" b="1" dirty="0" smtClean="0"/>
              <a:t>)</a:t>
            </a:r>
          </a:p>
          <a:p>
            <a:r>
              <a:rPr kumimoji="1" lang="ja-JP" altLang="en-US" b="1" dirty="0" smtClean="0"/>
              <a:t>　②千年王国</a:t>
            </a:r>
            <a:r>
              <a:rPr kumimoji="1" lang="en-US" altLang="ja-JP" b="1" dirty="0" smtClean="0"/>
              <a:t>(</a:t>
            </a:r>
            <a:r>
              <a:rPr kumimoji="1" lang="ja-JP" altLang="en-US" b="1" dirty="0" smtClean="0"/>
              <a:t>御国の時代</a:t>
            </a:r>
            <a:r>
              <a:rPr kumimoji="1" lang="en-US" altLang="ja-JP" b="1" dirty="0" smtClean="0"/>
              <a:t>)</a:t>
            </a:r>
            <a:r>
              <a:rPr kumimoji="1" lang="ja-JP" altLang="en-US" b="1" dirty="0" smtClean="0"/>
              <a:t>は、人類堕落前</a:t>
            </a:r>
            <a:r>
              <a:rPr kumimoji="1" lang="en-US" altLang="ja-JP" b="1" dirty="0" smtClean="0"/>
              <a:t>(</a:t>
            </a:r>
            <a:r>
              <a:rPr kumimoji="1" lang="ja-JP" altLang="en-US" b="1" dirty="0" smtClean="0"/>
              <a:t>無垢の時代</a:t>
            </a:r>
            <a:r>
              <a:rPr kumimoji="1" lang="en-US" altLang="ja-JP" b="1" dirty="0" smtClean="0"/>
              <a:t>)</a:t>
            </a:r>
            <a:r>
              <a:rPr kumimoji="1" lang="ja-JP" altLang="en-US" b="1" dirty="0" smtClean="0"/>
              <a:t>の回復</a:t>
            </a:r>
            <a:endParaRPr kumimoji="1" lang="en-US" altLang="ja-JP" b="1" dirty="0" smtClean="0"/>
          </a:p>
          <a:p>
            <a:r>
              <a:rPr kumimoji="1" lang="ja-JP" altLang="en-US" b="0" dirty="0" smtClean="0"/>
              <a:t>　　*原因であるサタンはアビスに幽閉されている。</a:t>
            </a:r>
            <a:endParaRPr kumimoji="1" lang="en-US" altLang="ja-JP" b="0" dirty="0" smtClean="0"/>
          </a:p>
          <a:p>
            <a:r>
              <a:rPr kumimoji="1" lang="ja-JP" altLang="en-US" b="0" dirty="0" smtClean="0"/>
              <a:t>　　*結果である罪と死は存在している。</a:t>
            </a: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7</a:t>
            </a:fld>
            <a:endParaRPr lang="en-US" altLang="ja-JP" dirty="0"/>
          </a:p>
        </p:txBody>
      </p:sp>
    </p:spTree>
    <p:extLst>
      <p:ext uri="{BB962C8B-B14F-4D97-AF65-F5344CB8AC3E}">
        <p14:creationId xmlns:p14="http://schemas.microsoft.com/office/powerpoint/2010/main" val="744402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latin typeface="ＭＳ Ｐゴシック 本文"/>
              </a:rPr>
              <a:t>■終末論の年代記</a:t>
            </a:r>
            <a:r>
              <a:rPr kumimoji="1" lang="en-US" altLang="ja-JP" b="1" u="sng" dirty="0" smtClean="0">
                <a:latin typeface="ＭＳ Ｐゴシック 本文"/>
              </a:rPr>
              <a:t>(</a:t>
            </a:r>
            <a:r>
              <a:rPr kumimoji="1" lang="ja-JP" altLang="en-US" b="1" u="sng" dirty="0" smtClean="0">
                <a:latin typeface="ＭＳ Ｐゴシック 本文"/>
              </a:rPr>
              <a:t>全体構造</a:t>
            </a:r>
            <a:r>
              <a:rPr kumimoji="1" lang="en-US" altLang="ja-JP" b="1" u="sng" dirty="0" smtClean="0">
                <a:latin typeface="ＭＳ Ｐゴシック 本文"/>
              </a:rPr>
              <a:t>)</a:t>
            </a:r>
            <a:r>
              <a:rPr kumimoji="1" lang="ja-JP" altLang="en-US" b="1" u="sng" dirty="0" smtClean="0">
                <a:latin typeface="ＭＳ Ｐゴシック 本文"/>
              </a:rPr>
              <a:t>　</a:t>
            </a:r>
            <a:r>
              <a:rPr kumimoji="1" lang="en-US" altLang="ja-JP" b="1" u="sng" dirty="0" smtClean="0">
                <a:latin typeface="ＭＳ Ｐゴシック 本文"/>
              </a:rPr>
              <a:t>3</a:t>
            </a:r>
            <a:r>
              <a:rPr kumimoji="1" lang="ja-JP" altLang="en-US" b="1" u="sng" dirty="0" smtClean="0">
                <a:latin typeface="ＭＳ Ｐゴシック 本文"/>
              </a:rPr>
              <a:t>分</a:t>
            </a:r>
            <a:endParaRPr kumimoji="1" lang="en-US" altLang="ja-JP" b="1" u="sng" dirty="0" smtClean="0">
              <a:latin typeface="ＭＳ Ｐゴシック 本文"/>
            </a:endParaRPr>
          </a:p>
          <a:p>
            <a:r>
              <a:rPr kumimoji="1" lang="ja-JP" altLang="en-US" u="none" dirty="0" smtClean="0">
                <a:latin typeface="ＭＳ Ｐゴシック 本文"/>
              </a:rPr>
              <a:t>⑴</a:t>
            </a:r>
            <a:r>
              <a:rPr lang="ja-JP" altLang="en-US" sz="1200" u="none" dirty="0" smtClean="0">
                <a:latin typeface="ＭＳ Ｐゴシック 本文"/>
                <a:ea typeface="HGS創英角ﾎﾟｯﾌﾟ体" panose="040B0A00000000000000" pitchFamily="50" charset="-128"/>
                <a:cs typeface="メイリオ" panose="020B0604030504040204" pitchFamily="50" charset="-128"/>
              </a:rPr>
              <a:t>終末論全体を二種類の復活を中心に最終ゴールの再確認</a:t>
            </a:r>
            <a:endParaRPr lang="en-US" altLang="ja-JP" sz="1200" u="none" dirty="0" smtClean="0">
              <a:latin typeface="ＭＳ Ｐゴシック 本文"/>
              <a:ea typeface="HGS創英角ﾎﾟｯﾌﾟ体" panose="040B0A00000000000000" pitchFamily="50" charset="-128"/>
              <a:cs typeface="メイリオ" panose="020B0604030504040204" pitchFamily="50" charset="-128"/>
            </a:endParaRPr>
          </a:p>
          <a:p>
            <a:r>
              <a:rPr kumimoji="1" lang="ja-JP" altLang="en-US" sz="1200" u="none" dirty="0" smtClean="0">
                <a:latin typeface="ＭＳ Ｐゴシック 本文"/>
                <a:ea typeface="HGS創英角ﾎﾟｯﾌﾟ体" panose="040B0A00000000000000" pitchFamily="50" charset="-128"/>
              </a:rPr>
              <a:t>～～～チャート確認～～～～～～～～～～～～～～～～</a:t>
            </a:r>
            <a:endParaRPr kumimoji="1" lang="en-US" altLang="ja-JP" sz="1200" u="none" dirty="0" smtClean="0">
              <a:latin typeface="ＭＳ Ｐゴシック 本文"/>
              <a:ea typeface="HGS創英角ﾎﾟｯﾌﾟ体" panose="040B0A00000000000000" pitchFamily="50" charset="-128"/>
            </a:endParaRPr>
          </a:p>
          <a:p>
            <a:r>
              <a:rPr kumimoji="1" lang="ja-JP" altLang="en-US" b="0" u="none" dirty="0" smtClean="0">
                <a:latin typeface="ＭＳ Ｐゴシック 本文"/>
              </a:rPr>
              <a:t>⑵再臨を境にビフォー＆アフターである。</a:t>
            </a:r>
            <a:endParaRPr kumimoji="1" lang="en-US" altLang="ja-JP" b="0" u="none" dirty="0" smtClean="0">
              <a:latin typeface="ＭＳ Ｐゴシック 本文"/>
            </a:endParaRPr>
          </a:p>
          <a:p>
            <a:r>
              <a:rPr kumimoji="1" lang="ja-JP" altLang="en-US" b="0" u="none" dirty="0" smtClean="0">
                <a:latin typeface="ＭＳ Ｐゴシック 本文"/>
              </a:rPr>
              <a:t>　➀再臨が、恵みの時代を終わらせる</a:t>
            </a:r>
            <a:endParaRPr kumimoji="1" lang="en-US" altLang="ja-JP" b="0" u="none" dirty="0" smtClean="0">
              <a:latin typeface="ＭＳ Ｐゴシック 本文"/>
            </a:endParaRPr>
          </a:p>
          <a:p>
            <a:r>
              <a:rPr kumimoji="1" lang="ja-JP" altLang="en-US" b="0" u="none" dirty="0" smtClean="0">
                <a:latin typeface="ＭＳ Ｐゴシック 本文"/>
              </a:rPr>
              <a:t>　②ユダヤ人の国家的回心により再臨が起こる</a:t>
            </a:r>
            <a:endParaRPr kumimoji="1" lang="en-US" altLang="ja-JP" b="0" u="none" dirty="0" smtClean="0">
              <a:latin typeface="ＭＳ Ｐゴシック 本文"/>
            </a:endParaRPr>
          </a:p>
          <a:p>
            <a:r>
              <a:rPr kumimoji="1" lang="ja-JP" altLang="en-US" b="0" u="none" dirty="0" smtClean="0">
                <a:latin typeface="ＭＳ Ｐゴシック 本文"/>
              </a:rPr>
              <a:t>　③再臨のキリストにより邪悪が一掃される</a:t>
            </a:r>
            <a:endParaRPr kumimoji="1" lang="en-US" altLang="ja-JP" b="0" u="none" dirty="0" smtClean="0">
              <a:latin typeface="ＭＳ Ｐゴシック 本文"/>
            </a:endParaRPr>
          </a:p>
          <a:p>
            <a:r>
              <a:rPr kumimoji="1" lang="ja-JP" altLang="en-US" b="0" u="none" dirty="0" smtClean="0">
                <a:latin typeface="ＭＳ Ｐゴシック 本文"/>
              </a:rPr>
              <a:t>　④再臨以後、全時代の聖徒が出そろい</a:t>
            </a:r>
            <a:endParaRPr kumimoji="1" lang="en-US" altLang="ja-JP" b="0" u="none" dirty="0" smtClean="0">
              <a:latin typeface="ＭＳ Ｐゴシック 本文"/>
            </a:endParaRPr>
          </a:p>
          <a:p>
            <a:r>
              <a:rPr kumimoji="1" lang="ja-JP" altLang="en-US" b="0" u="none" dirty="0" smtClean="0">
                <a:latin typeface="ＭＳ Ｐゴシック 本文"/>
              </a:rPr>
              <a:t>　　千年王国、ゴールである永遠の秩序まで主とともに過ごす</a:t>
            </a:r>
            <a:endParaRPr kumimoji="1" lang="en-US" altLang="ja-JP" b="0" u="none" dirty="0" smtClean="0">
              <a:latin typeface="ＭＳ Ｐゴシック 本文"/>
            </a:endParaRP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8</a:t>
            </a:fld>
            <a:endParaRPr lang="en-US" altLang="ja-JP" dirty="0"/>
          </a:p>
        </p:txBody>
      </p:sp>
    </p:spTree>
    <p:extLst>
      <p:ext uri="{BB962C8B-B14F-4D97-AF65-F5344CB8AC3E}">
        <p14:creationId xmlns:p14="http://schemas.microsoft.com/office/powerpoint/2010/main" val="1619495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■黙示録の目次の全体構造　</a:t>
            </a:r>
            <a:r>
              <a:rPr kumimoji="1" lang="en-US" altLang="ja-JP" b="1" u="sng" dirty="0" smtClean="0"/>
              <a:t>2</a:t>
            </a:r>
            <a:r>
              <a:rPr kumimoji="1" lang="ja-JP" altLang="en-US" b="1" u="sng" dirty="0" smtClean="0"/>
              <a:t>分</a:t>
            </a:r>
            <a:r>
              <a:rPr kumimoji="1" lang="en-US" altLang="ja-JP" b="1" u="sng" dirty="0" smtClean="0"/>
              <a:t>30</a:t>
            </a:r>
            <a:r>
              <a:rPr kumimoji="1" lang="ja-JP" altLang="en-US" b="1" u="sng" dirty="0" smtClean="0"/>
              <a:t>秒</a:t>
            </a:r>
            <a:endParaRPr kumimoji="1" lang="en-US" altLang="ja-JP" b="1" u="sng" dirty="0" smtClean="0"/>
          </a:p>
          <a:p>
            <a:r>
              <a:rPr kumimoji="1" lang="ja-JP" altLang="en-US" b="1" u="none" dirty="0" smtClean="0"/>
              <a:t>⑴</a:t>
            </a:r>
            <a:r>
              <a:rPr kumimoji="1" lang="en-US" altLang="ja-JP" b="1" u="none" dirty="0" smtClean="0"/>
              <a:t>1</a:t>
            </a:r>
            <a:r>
              <a:rPr kumimoji="1" lang="ja-JP" altLang="en-US" b="1" u="none" dirty="0" smtClean="0"/>
              <a:t>章に最重要項目が凝縮している</a:t>
            </a:r>
            <a:endParaRPr kumimoji="1" lang="en-US" altLang="ja-JP" b="1" u="none" dirty="0" smtClean="0"/>
          </a:p>
          <a:p>
            <a:r>
              <a:rPr kumimoji="1" lang="ja-JP" altLang="en-US" b="0" u="none" dirty="0" smtClean="0"/>
              <a:t>　➀イエスキリストの黙示であることが</a:t>
            </a:r>
            <a:r>
              <a:rPr kumimoji="1" lang="en-US" altLang="ja-JP" b="0" u="none" dirty="0" smtClean="0"/>
              <a:t>1:1</a:t>
            </a:r>
            <a:r>
              <a:rPr kumimoji="1" lang="ja-JP" altLang="en-US" b="0" u="none" dirty="0" smtClean="0"/>
              <a:t>で出てくる</a:t>
            </a:r>
            <a:endParaRPr kumimoji="1" lang="en-US" altLang="ja-JP" b="0" u="none" dirty="0" smtClean="0"/>
          </a:p>
          <a:p>
            <a:r>
              <a:rPr kumimoji="1" lang="ja-JP" altLang="en-US" b="0" u="none" dirty="0" smtClean="0"/>
              <a:t>　②黙示録のテーマが</a:t>
            </a:r>
            <a:r>
              <a:rPr kumimoji="1" lang="en-US" altLang="ja-JP" b="0" u="none" dirty="0" smtClean="0"/>
              <a:t>1:7</a:t>
            </a:r>
            <a:r>
              <a:rPr kumimoji="1" lang="ja-JP" altLang="en-US" b="0" u="none" dirty="0" smtClean="0"/>
              <a:t>で出てくる</a:t>
            </a:r>
            <a:endParaRPr kumimoji="1" lang="en-US" altLang="ja-JP" b="0" u="none" dirty="0" smtClean="0"/>
          </a:p>
          <a:p>
            <a:r>
              <a:rPr kumimoji="1" lang="ja-JP" altLang="en-US" b="0" u="none" dirty="0" smtClean="0"/>
              <a:t>　③黙示録のアウトラインが</a:t>
            </a:r>
            <a:r>
              <a:rPr kumimoji="1" lang="en-US" altLang="ja-JP" b="0" u="none" dirty="0" smtClean="0"/>
              <a:t>1:19</a:t>
            </a:r>
            <a:r>
              <a:rPr kumimoji="1" lang="ja-JP" altLang="en-US" b="0" u="none" dirty="0" smtClean="0"/>
              <a:t>で出てくる</a:t>
            </a:r>
          </a:p>
          <a:p>
            <a:r>
              <a:rPr kumimoji="1" lang="ja-JP" altLang="en-US" b="1" u="sng" dirty="0" smtClean="0"/>
              <a:t>⑵大体</a:t>
            </a:r>
            <a:r>
              <a:rPr kumimoji="1" lang="en-US" altLang="ja-JP" b="1" u="sng" dirty="0" smtClean="0"/>
              <a:t>1</a:t>
            </a:r>
            <a:r>
              <a:rPr kumimoji="1" lang="ja-JP" altLang="en-US" b="1" u="sng" dirty="0" smtClean="0"/>
              <a:t>～</a:t>
            </a:r>
            <a:r>
              <a:rPr kumimoji="1" lang="en-US" altLang="ja-JP" b="1" u="sng" dirty="0" smtClean="0"/>
              <a:t>2</a:t>
            </a:r>
            <a:r>
              <a:rPr kumimoji="1" lang="ja-JP" altLang="en-US" b="1" u="sng" dirty="0" smtClean="0"/>
              <a:t>章単位毎の構成・区分となっている</a:t>
            </a:r>
            <a:endParaRPr kumimoji="1" lang="en-US" altLang="ja-JP" b="1" u="sng" dirty="0" smtClean="0"/>
          </a:p>
          <a:p>
            <a:r>
              <a:rPr kumimoji="1" lang="ja-JP" altLang="en-US" b="1" u="sng" dirty="0" smtClean="0"/>
              <a:t>⑶クライマックスは</a:t>
            </a:r>
            <a:r>
              <a:rPr kumimoji="1" lang="en-US" altLang="ja-JP" b="1" u="sng" dirty="0" smtClean="0"/>
              <a:t>19</a:t>
            </a:r>
            <a:r>
              <a:rPr kumimoji="1" lang="ja-JP" altLang="en-US" b="1" u="sng" dirty="0" smtClean="0"/>
              <a:t>章の再臨、そして再臨までのプロセスが</a:t>
            </a:r>
            <a:r>
              <a:rPr kumimoji="1" lang="en-US" altLang="ja-JP" b="1" u="sng" dirty="0" smtClean="0"/>
              <a:t>4</a:t>
            </a:r>
            <a:r>
              <a:rPr kumimoji="1" lang="ja-JP" altLang="en-US" b="1" u="sng" dirty="0" smtClean="0"/>
              <a:t>～</a:t>
            </a:r>
            <a:r>
              <a:rPr kumimoji="1" lang="en-US" altLang="ja-JP" b="1" u="sng" dirty="0" smtClean="0"/>
              <a:t>18</a:t>
            </a:r>
            <a:r>
              <a:rPr kumimoji="1" lang="ja-JP" altLang="en-US" b="1" u="sng" dirty="0" smtClean="0"/>
              <a:t>章</a:t>
            </a:r>
            <a:endParaRPr kumimoji="1" lang="en-US" altLang="ja-JP" b="1" u="sng" dirty="0" smtClean="0"/>
          </a:p>
          <a:p>
            <a:r>
              <a:rPr kumimoji="1" lang="ja-JP" altLang="en-US" b="1" u="sng" dirty="0" smtClean="0"/>
              <a:t>⑷ゴールは</a:t>
            </a:r>
            <a:r>
              <a:rPr kumimoji="1" lang="en-US" altLang="ja-JP" b="1" u="sng" dirty="0" smtClean="0"/>
              <a:t>21</a:t>
            </a:r>
            <a:r>
              <a:rPr kumimoji="1" lang="ja-JP" altLang="en-US" b="1" u="sng" dirty="0" smtClean="0"/>
              <a:t>章～</a:t>
            </a:r>
            <a:r>
              <a:rPr kumimoji="1" lang="en-US" altLang="ja-JP" b="1" u="sng" dirty="0" smtClean="0"/>
              <a:t>22</a:t>
            </a:r>
            <a:r>
              <a:rPr kumimoji="1" lang="en-US" altLang="ja-JP" b="1" u="sng" dirty="0" smtClean="0">
                <a:sym typeface="Wingdings" panose="05000000000000000000" pitchFamily="2" charset="2"/>
              </a:rPr>
              <a:t>:5</a:t>
            </a:r>
            <a:r>
              <a:rPr kumimoji="1" lang="ja-JP" altLang="en-US" b="1" u="sng" dirty="0" smtClean="0">
                <a:sym typeface="Wingdings" panose="05000000000000000000" pitchFamily="2" charset="2"/>
              </a:rPr>
              <a:t>の</a:t>
            </a:r>
            <a:r>
              <a:rPr kumimoji="1" lang="ja-JP" altLang="en-US" b="1" u="sng" dirty="0" smtClean="0"/>
              <a:t>永遠の御国</a:t>
            </a:r>
            <a:r>
              <a:rPr kumimoji="1" lang="en-US" altLang="ja-JP" b="1" u="sng" dirty="0" smtClean="0"/>
              <a:t>(</a:t>
            </a:r>
            <a:r>
              <a:rPr kumimoji="1" lang="ja-JP" altLang="en-US" b="1" u="sng" dirty="0" smtClean="0"/>
              <a:t>秩序</a:t>
            </a:r>
            <a:r>
              <a:rPr kumimoji="1" lang="en-US" altLang="ja-JP" b="1" u="sng" dirty="0" smtClean="0"/>
              <a:t>)</a:t>
            </a:r>
            <a:r>
              <a:rPr kumimoji="1" lang="ja-JP" altLang="en-US" b="1" u="sng" dirty="0" err="1" smtClean="0"/>
              <a:t>、</a:t>
            </a:r>
            <a:r>
              <a:rPr kumimoji="1" lang="ja-JP" altLang="en-US" b="1" u="sng" dirty="0" smtClean="0"/>
              <a:t>神の栄光</a:t>
            </a:r>
            <a:endParaRPr kumimoji="1" lang="en-US" altLang="ja-JP" b="1" u="sng"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9</a:t>
            </a:fld>
            <a:endParaRPr lang="en-US" altLang="ja-JP" dirty="0"/>
          </a:p>
        </p:txBody>
      </p:sp>
    </p:spTree>
    <p:extLst>
      <p:ext uri="{BB962C8B-B14F-4D97-AF65-F5344CB8AC3E}">
        <p14:creationId xmlns:p14="http://schemas.microsoft.com/office/powerpoint/2010/main" val="2158274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9E89E7A-84C3-4C0A-A1A5-F0265B908280}" type="datetimeFigureOut">
              <a:rPr kumimoji="1" lang="ja-JP" altLang="en-US" smtClean="0"/>
              <a:t>2017/2/5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1689551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9E89E7A-84C3-4C0A-A1A5-F0265B908280}" type="datetimeFigureOut">
              <a:rPr kumimoji="1" lang="ja-JP" altLang="en-US" smtClean="0"/>
              <a:t>2017/2/5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241235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9E89E7A-84C3-4C0A-A1A5-F0265B908280}" type="datetimeFigureOut">
              <a:rPr kumimoji="1" lang="ja-JP" altLang="en-US" smtClean="0"/>
              <a:t>2017/2/5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1878411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9E89E7A-84C3-4C0A-A1A5-F0265B908280}" type="datetimeFigureOut">
              <a:rPr kumimoji="1" lang="ja-JP" altLang="en-US" smtClean="0"/>
              <a:t>2017/2/5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2940099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9E89E7A-84C3-4C0A-A1A5-F0265B908280}" type="datetimeFigureOut">
              <a:rPr kumimoji="1" lang="ja-JP" altLang="en-US" smtClean="0"/>
              <a:t>2017/2/5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152535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9E89E7A-84C3-4C0A-A1A5-F0265B908280}" type="datetimeFigureOut">
              <a:rPr kumimoji="1" lang="ja-JP" altLang="en-US" smtClean="0"/>
              <a:t>2017/2/5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2168574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9E89E7A-84C3-4C0A-A1A5-F0265B908280}" type="datetimeFigureOut">
              <a:rPr kumimoji="1" lang="ja-JP" altLang="en-US" smtClean="0"/>
              <a:t>2017/2/5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534475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9E89E7A-84C3-4C0A-A1A5-F0265B908280}" type="datetimeFigureOut">
              <a:rPr kumimoji="1" lang="ja-JP" altLang="en-US" smtClean="0"/>
              <a:t>2017/2/5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3458381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9E89E7A-84C3-4C0A-A1A5-F0265B908280}" type="datetimeFigureOut">
              <a:rPr kumimoji="1" lang="ja-JP" altLang="en-US" smtClean="0"/>
              <a:t>2017/2/5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4234827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9E89E7A-84C3-4C0A-A1A5-F0265B908280}" type="datetimeFigureOut">
              <a:rPr kumimoji="1" lang="ja-JP" altLang="en-US" smtClean="0"/>
              <a:t>2017/2/5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3988203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9E89E7A-84C3-4C0A-A1A5-F0265B908280}" type="datetimeFigureOut">
              <a:rPr kumimoji="1" lang="ja-JP" altLang="en-US" smtClean="0"/>
              <a:t>2017/2/5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145773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E89E7A-84C3-4C0A-A1A5-F0265B908280}" type="datetimeFigureOut">
              <a:rPr kumimoji="1" lang="ja-JP" altLang="en-US" smtClean="0"/>
              <a:t>2017/2/5</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3728862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228600" y="73164"/>
            <a:ext cx="11673840" cy="1200329"/>
          </a:xfrm>
          <a:prstGeom prst="rect">
            <a:avLst/>
          </a:prstGeom>
          <a:noFill/>
        </p:spPr>
        <p:txBody>
          <a:bodyPr wrap="square">
            <a:spAutoFit/>
          </a:bodyPr>
          <a:lstStyle/>
          <a:p>
            <a:pPr algn="ctr">
              <a:defRPr/>
            </a:pPr>
            <a:r>
              <a:rPr lang="en-US" altLang="ja-JP"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Bible Forum in</a:t>
            </a:r>
            <a:r>
              <a:rPr lang="ja-JP" altLang="en-US"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KOBE</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8" name="テキスト ボックス 7"/>
          <p:cNvSpPr txBox="1"/>
          <p:nvPr/>
        </p:nvSpPr>
        <p:spPr>
          <a:xfrm>
            <a:off x="2504045" y="5049374"/>
            <a:ext cx="9494465" cy="1754326"/>
          </a:xfrm>
          <a:prstGeom prst="rect">
            <a:avLst/>
          </a:prstGeom>
          <a:noFill/>
        </p:spPr>
        <p:txBody>
          <a:bodyPr wrap="square">
            <a:spAutoFit/>
          </a:bodyPr>
          <a:lstStyle/>
          <a:p>
            <a:pPr algn="r">
              <a:defRPr/>
            </a:pPr>
            <a:r>
              <a:rPr lang="ja-JP" altLang="en-US" sz="36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ニックネーム</a:t>
            </a:r>
            <a:endParaRPr lang="en-US" altLang="ja-JP" sz="36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r">
              <a:defRPr/>
            </a:pPr>
            <a:r>
              <a:rPr lang="en-US" altLang="ja-JP" sz="36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KBF</a:t>
            </a:r>
            <a:r>
              <a:rPr lang="en-US" altLang="ja-JP" sz="36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6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神戸ビーフ</a:t>
            </a:r>
            <a:r>
              <a:rPr lang="ja-JP" altLang="en-US" sz="36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6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r">
              <a:defRPr/>
            </a:pPr>
            <a:r>
              <a:rPr lang="en-US" altLang="ja-JP" sz="36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KMBF(</a:t>
            </a:r>
            <a:r>
              <a:rPr lang="ja-JP" altLang="en-US" sz="36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コンビーフ</a:t>
            </a:r>
            <a:r>
              <a:rPr lang="en-US" altLang="ja-JP" sz="36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6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grpSp>
        <p:nvGrpSpPr>
          <p:cNvPr id="15" name="グループ化 14"/>
          <p:cNvGrpSpPr/>
          <p:nvPr/>
        </p:nvGrpSpPr>
        <p:grpSpPr>
          <a:xfrm>
            <a:off x="4770120" y="1419346"/>
            <a:ext cx="7277100" cy="3396494"/>
            <a:chOff x="5557141" y="1058328"/>
            <a:chExt cx="6585644" cy="4320962"/>
          </a:xfrm>
        </p:grpSpPr>
        <p:pic>
          <p:nvPicPr>
            <p:cNvPr id="16" name="図 15"/>
            <p:cNvPicPr>
              <a:picLocks noChangeAspect="1"/>
            </p:cNvPicPr>
            <p:nvPr/>
          </p:nvPicPr>
          <p:blipFill>
            <a:blip r:embed="rId3"/>
            <a:stretch>
              <a:fillRect/>
            </a:stretch>
          </p:blipFill>
          <p:spPr>
            <a:xfrm>
              <a:off x="5557141" y="1058328"/>
              <a:ext cx="6585644" cy="4320962"/>
            </a:xfrm>
            <a:prstGeom prst="rect">
              <a:avLst/>
            </a:prstGeom>
          </p:spPr>
        </p:pic>
        <p:sp>
          <p:nvSpPr>
            <p:cNvPr id="17" name="サブタイトル 2"/>
            <p:cNvSpPr txBox="1">
              <a:spLocks/>
            </p:cNvSpPr>
            <p:nvPr/>
          </p:nvSpPr>
          <p:spPr>
            <a:xfrm>
              <a:off x="5571739" y="1084572"/>
              <a:ext cx="6552000" cy="1023807"/>
            </a:xfrm>
            <a:prstGeom prst="rect">
              <a:avLst/>
            </a:prstGeom>
            <a:solidFill>
              <a:schemeClr val="bg1">
                <a:alpha val="30000"/>
              </a:schemeClr>
            </a:solidFill>
          </p:spPr>
          <p:txBody>
            <a:bodyPr>
              <a:normAutofit fontScale="47500" lnSpcReduction="20000"/>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7200" dirty="0">
                  <a:solidFill>
                    <a:schemeClr val="accent1">
                      <a:lumMod val="50000"/>
                    </a:schemeClr>
                  </a:solidFill>
                  <a:latin typeface="HGS創英角ﾎﾟｯﾌﾟ体" panose="040B0A00000000000000" pitchFamily="50" charset="-128"/>
                  <a:ea typeface="HGS創英角ﾎﾟｯﾌﾟ体" panose="040B0A00000000000000" pitchFamily="50" charset="-128"/>
                </a:rPr>
                <a:t>～</a:t>
              </a:r>
              <a:r>
                <a:rPr lang="en-US" altLang="ja-JP" sz="7200" dirty="0">
                  <a:solidFill>
                    <a:schemeClr val="accent1">
                      <a:lumMod val="50000"/>
                    </a:schemeClr>
                  </a:solidFill>
                  <a:latin typeface="HGS創英角ﾎﾟｯﾌﾟ体" panose="040B0A00000000000000" pitchFamily="50" charset="-128"/>
                  <a:ea typeface="HGS創英角ﾎﾟｯﾌﾟ体" panose="040B0A00000000000000" pitchFamily="50" charset="-128"/>
                </a:rPr>
                <a:t>KOBE </a:t>
              </a:r>
              <a:r>
                <a:rPr lang="en-US" altLang="ja-JP" sz="7200" dirty="0" smtClean="0">
                  <a:solidFill>
                    <a:schemeClr val="accent1">
                      <a:lumMod val="50000"/>
                    </a:schemeClr>
                  </a:solidFill>
                  <a:latin typeface="HGS創英角ﾎﾟｯﾌﾟ体" panose="040B0A00000000000000" pitchFamily="50" charset="-128"/>
                  <a:ea typeface="HGS創英角ﾎﾟｯﾌﾟ体" panose="040B0A00000000000000" pitchFamily="50" charset="-128"/>
                </a:rPr>
                <a:t>MOTOMACHI</a:t>
              </a:r>
              <a:r>
                <a:rPr lang="ja-JP" altLang="en-US" sz="7200" dirty="0">
                  <a:solidFill>
                    <a:schemeClr val="accent1">
                      <a:lumMod val="50000"/>
                    </a:schemeClr>
                  </a:solidFill>
                  <a:latin typeface="HGS創英角ﾎﾟｯﾌﾟ体" panose="040B0A00000000000000" pitchFamily="50" charset="-128"/>
                  <a:ea typeface="HGS創英角ﾎﾟｯﾌﾟ体" panose="040B0A00000000000000" pitchFamily="50" charset="-128"/>
                </a:rPr>
                <a:t> </a:t>
              </a:r>
              <a:r>
                <a:rPr lang="en-US" altLang="ja-JP" sz="7200" dirty="0" smtClean="0">
                  <a:solidFill>
                    <a:schemeClr val="accent1">
                      <a:lumMod val="50000"/>
                    </a:schemeClr>
                  </a:solidFill>
                  <a:latin typeface="HGS創英角ﾎﾟｯﾌﾟ体" panose="040B0A00000000000000" pitchFamily="50" charset="-128"/>
                  <a:ea typeface="HGS創英角ﾎﾟｯﾌﾟ体" panose="040B0A00000000000000" pitchFamily="50" charset="-128"/>
                </a:rPr>
                <a:t>Bible </a:t>
              </a:r>
              <a:r>
                <a:rPr lang="en-US" altLang="ja-JP" sz="7200" dirty="0">
                  <a:solidFill>
                    <a:schemeClr val="accent1">
                      <a:lumMod val="50000"/>
                    </a:schemeClr>
                  </a:solidFill>
                  <a:latin typeface="HGS創英角ﾎﾟｯﾌﾟ体" panose="040B0A00000000000000" pitchFamily="50" charset="-128"/>
                  <a:ea typeface="HGS創英角ﾎﾟｯﾌﾟ体" panose="040B0A00000000000000" pitchFamily="50" charset="-128"/>
                </a:rPr>
                <a:t>Forum</a:t>
              </a:r>
              <a:r>
                <a:rPr lang="ja-JP" altLang="en-US" sz="7200" dirty="0">
                  <a:solidFill>
                    <a:schemeClr val="accent1">
                      <a:lumMod val="50000"/>
                    </a:schemeClr>
                  </a:solidFill>
                  <a:latin typeface="HGS創英角ﾎﾟｯﾌﾟ体" panose="040B0A00000000000000" pitchFamily="50" charset="-128"/>
                  <a:ea typeface="HGS創英角ﾎﾟｯﾌﾟ体" panose="040B0A00000000000000" pitchFamily="50" charset="-128"/>
                </a:rPr>
                <a:t>～</a:t>
              </a:r>
            </a:p>
          </p:txBody>
        </p:sp>
      </p:grpSp>
      <p:grpSp>
        <p:nvGrpSpPr>
          <p:cNvPr id="12" name="グループ化 11"/>
          <p:cNvGrpSpPr/>
          <p:nvPr/>
        </p:nvGrpSpPr>
        <p:grpSpPr>
          <a:xfrm>
            <a:off x="51277" y="3565672"/>
            <a:ext cx="7200000" cy="2880000"/>
            <a:chOff x="654517" y="1556792"/>
            <a:chExt cx="6242699" cy="2304257"/>
          </a:xfrm>
        </p:grpSpPr>
        <p:pic>
          <p:nvPicPr>
            <p:cNvPr id="13" name="図 12"/>
            <p:cNvPicPr>
              <a:picLocks noChangeAspect="1"/>
            </p:cNvPicPr>
            <p:nvPr/>
          </p:nvPicPr>
          <p:blipFill>
            <a:blip r:embed="rId4"/>
            <a:stretch>
              <a:fillRect/>
            </a:stretch>
          </p:blipFill>
          <p:spPr>
            <a:xfrm>
              <a:off x="654517" y="1556793"/>
              <a:ext cx="6242699" cy="2304256"/>
            </a:xfrm>
            <a:prstGeom prst="rect">
              <a:avLst/>
            </a:prstGeom>
          </p:spPr>
        </p:pic>
        <p:sp>
          <p:nvSpPr>
            <p:cNvPr id="14" name="サブタイトル 2"/>
            <p:cNvSpPr txBox="1">
              <a:spLocks/>
            </p:cNvSpPr>
            <p:nvPr/>
          </p:nvSpPr>
          <p:spPr>
            <a:xfrm>
              <a:off x="654517" y="1556792"/>
              <a:ext cx="6242699" cy="498129"/>
            </a:xfrm>
            <a:prstGeom prst="rect">
              <a:avLst/>
            </a:prstGeom>
            <a:solidFill>
              <a:schemeClr val="bg1">
                <a:alpha val="70000"/>
              </a:schemeClr>
            </a:solidFill>
          </p:spPr>
          <p:txBody>
            <a:bodyPr>
              <a:normAutofit fontScale="55000" lnSpcReduction="20000"/>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7200" dirty="0">
                  <a:solidFill>
                    <a:schemeClr val="accent1">
                      <a:lumMod val="50000"/>
                    </a:schemeClr>
                  </a:solidFill>
                  <a:latin typeface="HGS創英角ﾎﾟｯﾌﾟ体" panose="040B0A00000000000000" pitchFamily="50" charset="-128"/>
                  <a:ea typeface="HGS創英角ﾎﾟｯﾌﾟ体" panose="040B0A00000000000000" pitchFamily="50" charset="-128"/>
                </a:rPr>
                <a:t>～</a:t>
              </a:r>
              <a:r>
                <a:rPr lang="en-US" altLang="ja-JP" sz="7200" dirty="0">
                  <a:solidFill>
                    <a:schemeClr val="accent1">
                      <a:lumMod val="50000"/>
                    </a:schemeClr>
                  </a:solidFill>
                  <a:latin typeface="HGS創英角ﾎﾟｯﾌﾟ体" panose="040B0A00000000000000" pitchFamily="50" charset="-128"/>
                  <a:ea typeface="HGS創英角ﾎﾟｯﾌﾟ体" panose="040B0A00000000000000" pitchFamily="50" charset="-128"/>
                </a:rPr>
                <a:t>KOBE Bible Forum</a:t>
              </a:r>
              <a:r>
                <a:rPr lang="ja-JP" altLang="en-US" sz="7200" dirty="0">
                  <a:solidFill>
                    <a:schemeClr val="accent1">
                      <a:lumMod val="50000"/>
                    </a:schemeClr>
                  </a:solidFill>
                  <a:latin typeface="HGS創英角ﾎﾟｯﾌﾟ体" panose="040B0A00000000000000" pitchFamily="50" charset="-128"/>
                  <a:ea typeface="HGS創英角ﾎﾟｯﾌﾟ体" panose="040B0A00000000000000" pitchFamily="50" charset="-128"/>
                </a:rPr>
                <a:t>～</a:t>
              </a:r>
            </a:p>
          </p:txBody>
        </p:sp>
      </p:grpSp>
    </p:spTree>
    <p:extLst>
      <p:ext uri="{BB962C8B-B14F-4D97-AF65-F5344CB8AC3E}">
        <p14:creationId xmlns:p14="http://schemas.microsoft.com/office/powerpoint/2010/main" val="10299531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884682" y="5542786"/>
            <a:ext cx="11160000" cy="861774"/>
          </a:xfrm>
          <a:prstGeom prst="rect">
            <a:avLst/>
          </a:prstGeom>
          <a:noFill/>
        </p:spPr>
        <p:txBody>
          <a:bodyPr wrap="square">
            <a:spAutoFit/>
          </a:bodyPr>
          <a:lstStyle/>
          <a:p>
            <a:pPr>
              <a:defRPr/>
            </a:pPr>
            <a:r>
              <a:rPr lang="ja-JP" altLang="ja-JP" sz="2500" dirty="0">
                <a:solidFill>
                  <a:schemeClr val="bg1"/>
                </a:solidFill>
                <a:latin typeface="HGS創英角ﾎﾟｯﾌﾟ体" panose="040B0A00000000000000" pitchFamily="50" charset="-128"/>
                <a:ea typeface="HGS創英角ﾎﾟｯﾌﾟ体" panose="040B0A00000000000000" pitchFamily="50" charset="-128"/>
              </a:rPr>
              <a:t>「</a:t>
            </a:r>
            <a:r>
              <a:rPr lang="en-US" altLang="ja-JP" sz="2500" dirty="0">
                <a:solidFill>
                  <a:schemeClr val="bg1"/>
                </a:solidFill>
                <a:latin typeface="HGS創英角ﾎﾟｯﾌﾟ体" panose="040B0A00000000000000" pitchFamily="50" charset="-128"/>
                <a:ea typeface="HGS創英角ﾎﾟｯﾌﾟ体" panose="040B0A00000000000000" pitchFamily="50" charset="-128"/>
              </a:rPr>
              <a:t>1:19 </a:t>
            </a:r>
            <a:r>
              <a:rPr lang="ja-JP" altLang="ja-JP" sz="2500" dirty="0">
                <a:solidFill>
                  <a:schemeClr val="bg1"/>
                </a:solidFill>
                <a:latin typeface="HGS創英角ﾎﾟｯﾌﾟ体" panose="040B0A00000000000000" pitchFamily="50" charset="-128"/>
                <a:ea typeface="HGS創英角ﾎﾟｯﾌﾟ体" panose="040B0A00000000000000" pitchFamily="50" charset="-128"/>
              </a:rPr>
              <a:t>そこで、あなたの見た事、今ある事、この後に起こる事を書きしるせ。　」</a:t>
            </a:r>
          </a:p>
        </p:txBody>
      </p:sp>
      <p:sp>
        <p:nvSpPr>
          <p:cNvPr id="20" name="テキスト ボックス 19"/>
          <p:cNvSpPr txBox="1"/>
          <p:nvPr/>
        </p:nvSpPr>
        <p:spPr>
          <a:xfrm>
            <a:off x="313895" y="4540708"/>
            <a:ext cx="10764000" cy="830997"/>
          </a:xfrm>
          <a:prstGeom prst="rect">
            <a:avLst/>
          </a:prstGeom>
          <a:noFill/>
        </p:spPr>
        <p:txBody>
          <a:bodyPr wrap="square">
            <a:spAutoFit/>
          </a:bodyPr>
          <a:lstStyle/>
          <a:p>
            <a:pPr>
              <a:defRPr/>
            </a:pPr>
            <a:r>
              <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）１：</a:t>
            </a:r>
            <a:r>
              <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19</a:t>
            </a:r>
            <a:r>
              <a:rPr lang="ja-JP" altLang="en-US"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「黙示録のアウトライン」</a:t>
            </a:r>
            <a:endPar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5" name="テキスト ボックス 4"/>
          <p:cNvSpPr txBox="1"/>
          <p:nvPr/>
        </p:nvSpPr>
        <p:spPr>
          <a:xfrm>
            <a:off x="884682" y="3333322"/>
            <a:ext cx="11160000" cy="1246495"/>
          </a:xfrm>
          <a:prstGeom prst="rect">
            <a:avLst/>
          </a:prstGeom>
          <a:noFill/>
        </p:spPr>
        <p:txBody>
          <a:bodyPr wrap="square">
            <a:spAutoFit/>
          </a:bodyPr>
          <a:lstStyle/>
          <a:p>
            <a:pPr>
              <a:defRPr/>
            </a:pPr>
            <a:r>
              <a:rPr lang="ja-JP" altLang="ja-JP" sz="25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2500" dirty="0">
                <a:solidFill>
                  <a:schemeClr val="bg1"/>
                </a:solidFill>
                <a:latin typeface="HGS創英角ﾎﾟｯﾌﾟ体" panose="040B0A00000000000000" pitchFamily="50" charset="-128"/>
                <a:ea typeface="HGS創英角ﾎﾟｯﾌﾟ体" panose="040B0A00000000000000" pitchFamily="50" charset="-128"/>
              </a:rPr>
              <a:t>1:7 </a:t>
            </a:r>
            <a:r>
              <a:rPr lang="ja-JP" altLang="ja-JP" sz="2500" dirty="0">
                <a:solidFill>
                  <a:schemeClr val="bg1"/>
                </a:solidFill>
                <a:latin typeface="HGS創英角ﾎﾟｯﾌﾟ体" panose="040B0A00000000000000" pitchFamily="50" charset="-128"/>
                <a:ea typeface="HGS創英角ﾎﾟｯﾌﾟ体" panose="040B0A00000000000000" pitchFamily="50" charset="-128"/>
              </a:rPr>
              <a:t>見よ、彼が、雲に乗って来られる。　すべての目、ことに彼を突き刺した者たちが、彼を見る。　地上の諸族はみな、彼のゆえに嘆く。　しかり。　アーメン。　」</a:t>
            </a:r>
          </a:p>
        </p:txBody>
      </p:sp>
      <p:sp>
        <p:nvSpPr>
          <p:cNvPr id="6" name="テキスト ボックス 5"/>
          <p:cNvSpPr txBox="1"/>
          <p:nvPr/>
        </p:nvSpPr>
        <p:spPr>
          <a:xfrm>
            <a:off x="313895" y="2475068"/>
            <a:ext cx="10764000" cy="830997"/>
          </a:xfrm>
          <a:prstGeom prst="rect">
            <a:avLst/>
          </a:prstGeom>
          <a:noFill/>
        </p:spPr>
        <p:txBody>
          <a:bodyPr wrap="square">
            <a:spAutoFit/>
          </a:bodyPr>
          <a:lstStyle/>
          <a:p>
            <a:pPr>
              <a:defRPr/>
            </a:pPr>
            <a:r>
              <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）１：</a:t>
            </a:r>
            <a:r>
              <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「黙示録のテーマ」</a:t>
            </a:r>
            <a:endPar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7" name="テキスト ボックス 6"/>
          <p:cNvSpPr txBox="1"/>
          <p:nvPr/>
        </p:nvSpPr>
        <p:spPr>
          <a:xfrm>
            <a:off x="884682" y="1084092"/>
            <a:ext cx="11160000" cy="1631216"/>
          </a:xfrm>
          <a:prstGeom prst="rect">
            <a:avLst/>
          </a:prstGeom>
          <a:noFill/>
        </p:spPr>
        <p:txBody>
          <a:bodyPr wrap="square">
            <a:spAutoFit/>
          </a:bodyPr>
          <a:lstStyle/>
          <a:p>
            <a:pPr>
              <a:defRPr/>
            </a:pPr>
            <a:r>
              <a:rPr lang="ja-JP" altLang="ja-JP" sz="2500" dirty="0">
                <a:solidFill>
                  <a:schemeClr val="bg1"/>
                </a:solidFill>
                <a:latin typeface="HGS創英角ﾎﾟｯﾌﾟ体" panose="040B0A00000000000000" pitchFamily="50" charset="-128"/>
                <a:ea typeface="HGS創英角ﾎﾟｯﾌﾟ体" panose="040B0A00000000000000" pitchFamily="50" charset="-128"/>
              </a:rPr>
              <a:t>「</a:t>
            </a:r>
            <a:r>
              <a:rPr lang="en-US" altLang="ja-JP" sz="2500" dirty="0">
                <a:solidFill>
                  <a:schemeClr val="bg1"/>
                </a:solidFill>
                <a:latin typeface="HGS創英角ﾎﾟｯﾌﾟ体" panose="040B0A00000000000000" pitchFamily="50" charset="-128"/>
                <a:ea typeface="HGS創英角ﾎﾟｯﾌﾟ体" panose="040B0A00000000000000" pitchFamily="50" charset="-128"/>
              </a:rPr>
              <a:t>1:1 </a:t>
            </a:r>
            <a:r>
              <a:rPr lang="ja-JP" altLang="ja-JP" sz="2500" u="sng" dirty="0">
                <a:solidFill>
                  <a:schemeClr val="bg1"/>
                </a:solidFill>
                <a:latin typeface="HGS創英角ﾎﾟｯﾌﾟ体" panose="040B0A00000000000000" pitchFamily="50" charset="-128"/>
                <a:ea typeface="HGS創英角ﾎﾟｯﾌﾟ体" panose="040B0A00000000000000" pitchFamily="50" charset="-128"/>
              </a:rPr>
              <a:t>イエス・キリストの黙示</a:t>
            </a:r>
            <a:r>
              <a:rPr lang="ja-JP" altLang="ja-JP" sz="2500" dirty="0">
                <a:solidFill>
                  <a:schemeClr val="bg1"/>
                </a:solidFill>
                <a:latin typeface="HGS創英角ﾎﾟｯﾌﾟ体" panose="040B0A00000000000000" pitchFamily="50" charset="-128"/>
                <a:ea typeface="HGS創英角ﾎﾟｯﾌﾟ体" panose="040B0A00000000000000" pitchFamily="50" charset="-128"/>
              </a:rPr>
              <a:t>。　これは、すぐに起こるはずの事をそのしもべたちに示すため、神がキリストにお与えになったものである。　そしてキリストは、その御使いを遣わして、これをしもべヨハネにお告げになった。</a:t>
            </a:r>
            <a:r>
              <a:rPr lang="ja-JP" altLang="en-US" sz="2500" dirty="0">
                <a:solidFill>
                  <a:schemeClr val="bg1"/>
                </a:solidFill>
                <a:latin typeface="HGS創英角ﾎﾟｯﾌﾟ体" panose="040B0A00000000000000" pitchFamily="50" charset="-128"/>
                <a:ea typeface="HGS創英角ﾎﾟｯﾌﾟ体" panose="040B0A00000000000000" pitchFamily="50" charset="-128"/>
              </a:rPr>
              <a:t>」</a:t>
            </a:r>
            <a:endParaRPr lang="en-US" altLang="ja-JP" sz="25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8" name="テキスト ボックス 7"/>
          <p:cNvSpPr txBox="1"/>
          <p:nvPr/>
        </p:nvSpPr>
        <p:spPr>
          <a:xfrm>
            <a:off x="313895" y="122825"/>
            <a:ext cx="10764000" cy="830997"/>
          </a:xfrm>
          <a:prstGeom prst="rect">
            <a:avLst/>
          </a:prstGeom>
          <a:noFill/>
        </p:spPr>
        <p:txBody>
          <a:bodyPr wrap="square">
            <a:spAutoFit/>
          </a:bodyPr>
          <a:lstStyle/>
          <a:p>
            <a:pPr>
              <a:defRPr/>
            </a:pPr>
            <a:r>
              <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）１：１「イエスキリストの黙示」</a:t>
            </a:r>
            <a:endPar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0799804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89304" y="950520"/>
            <a:ext cx="12013236" cy="5016758"/>
          </a:xfrm>
          <a:prstGeom prst="rect">
            <a:avLst/>
          </a:prstGeom>
          <a:noFill/>
        </p:spPr>
        <p:txBody>
          <a:bodyPr wrap="square">
            <a:spAutoFit/>
          </a:bodyPr>
          <a:lstStyle/>
          <a:p>
            <a:pPr>
              <a:defRPr/>
            </a:pPr>
            <a:r>
              <a:rPr lang="ja-JP" altLang="en-US" sz="2800" dirty="0">
                <a:solidFill>
                  <a:schemeClr val="bg1"/>
                </a:solidFill>
                <a:latin typeface="+mj-ea"/>
                <a:ea typeface="+mj-ea"/>
              </a:rPr>
              <a:t>　　</a:t>
            </a:r>
            <a:r>
              <a:rPr lang="ja-JP" altLang="en-US" sz="2800" dirty="0" smtClean="0">
                <a:solidFill>
                  <a:schemeClr val="bg1"/>
                </a:solidFill>
                <a:latin typeface="+mj-ea"/>
                <a:ea typeface="+mj-ea"/>
              </a:rPr>
              <a:t>⑴</a:t>
            </a:r>
            <a:r>
              <a:rPr lang="ja-JP" altLang="en-US" sz="2800" dirty="0">
                <a:solidFill>
                  <a:schemeClr val="bg1"/>
                </a:solidFill>
                <a:latin typeface="+mj-ea"/>
              </a:rPr>
              <a:t>黙示録のテーマは、</a:t>
            </a:r>
            <a:r>
              <a:rPr lang="ja-JP" altLang="en-US" sz="2800" dirty="0">
                <a:solidFill>
                  <a:srgbClr val="FFFF00"/>
                </a:solidFill>
                <a:latin typeface="+mj-ea"/>
              </a:rPr>
              <a:t>主の再臨とそのプロセス</a:t>
            </a:r>
            <a:r>
              <a:rPr lang="ja-JP" altLang="en-US" sz="2800" dirty="0">
                <a:solidFill>
                  <a:schemeClr val="bg1"/>
                </a:solidFill>
                <a:latin typeface="+mj-ea"/>
              </a:rPr>
              <a:t>（黙</a:t>
            </a:r>
            <a:r>
              <a:rPr lang="en-US" altLang="ja-JP" sz="2800" dirty="0">
                <a:solidFill>
                  <a:schemeClr val="bg1"/>
                </a:solidFill>
                <a:latin typeface="+mj-ea"/>
              </a:rPr>
              <a:t>1</a:t>
            </a:r>
            <a:r>
              <a:rPr lang="ja-JP" altLang="en-US" sz="2800" dirty="0">
                <a:solidFill>
                  <a:schemeClr val="bg1"/>
                </a:solidFill>
                <a:latin typeface="+mj-ea"/>
              </a:rPr>
              <a:t>：</a:t>
            </a:r>
            <a:r>
              <a:rPr lang="en-US" altLang="ja-JP" sz="2800" dirty="0">
                <a:solidFill>
                  <a:schemeClr val="bg1"/>
                </a:solidFill>
                <a:latin typeface="+mj-ea"/>
              </a:rPr>
              <a:t>7</a:t>
            </a:r>
            <a:r>
              <a:rPr lang="ja-JP" altLang="en-US" sz="2800" dirty="0" smtClean="0">
                <a:solidFill>
                  <a:schemeClr val="bg1"/>
                </a:solidFill>
                <a:latin typeface="+mj-ea"/>
              </a:rPr>
              <a:t>）</a:t>
            </a:r>
            <a:endParaRPr lang="en-US" altLang="ja-JP" sz="2800" dirty="0" smtClean="0">
              <a:solidFill>
                <a:schemeClr val="bg1"/>
              </a:solidFill>
              <a:latin typeface="+mj-ea"/>
              <a:ea typeface="+mj-ea"/>
            </a:endParaRPr>
          </a:p>
          <a:p>
            <a:pPr>
              <a:defRPr/>
            </a:pPr>
            <a:endParaRPr lang="en-US" altLang="ja-JP" sz="1000" dirty="0">
              <a:solidFill>
                <a:schemeClr val="bg1"/>
              </a:solidFill>
              <a:latin typeface="+mj-ea"/>
              <a:ea typeface="+mj-ea"/>
            </a:endParaRPr>
          </a:p>
          <a:p>
            <a:pPr>
              <a:defRPr/>
            </a:pPr>
            <a:r>
              <a:rPr lang="ja-JP" altLang="en-US" sz="2800" dirty="0">
                <a:solidFill>
                  <a:schemeClr val="bg1"/>
                </a:solidFill>
                <a:latin typeface="+mj-ea"/>
                <a:ea typeface="+mj-ea"/>
              </a:rPr>
              <a:t>　　</a:t>
            </a:r>
            <a:r>
              <a:rPr lang="ja-JP" altLang="en-US" sz="2800" dirty="0" smtClean="0">
                <a:solidFill>
                  <a:schemeClr val="bg1"/>
                </a:solidFill>
                <a:latin typeface="+mj-ea"/>
                <a:ea typeface="+mj-ea"/>
              </a:rPr>
              <a:t>⑵</a:t>
            </a:r>
            <a:r>
              <a:rPr lang="ja-JP" altLang="en-US" sz="2800" dirty="0">
                <a:solidFill>
                  <a:schemeClr val="bg1"/>
                </a:solidFill>
                <a:latin typeface="+mj-ea"/>
              </a:rPr>
              <a:t>再臨の条件は、</a:t>
            </a:r>
            <a:r>
              <a:rPr lang="ja-JP" altLang="en-US" sz="2800" dirty="0">
                <a:solidFill>
                  <a:srgbClr val="FFFF00"/>
                </a:solidFill>
                <a:latin typeface="+mj-ea"/>
              </a:rPr>
              <a:t>ユダヤ人の民族的回心</a:t>
            </a:r>
            <a:r>
              <a:rPr lang="en-US" altLang="ja-JP" sz="2800" dirty="0">
                <a:solidFill>
                  <a:schemeClr val="bg1"/>
                </a:solidFill>
                <a:latin typeface="+mj-ea"/>
              </a:rPr>
              <a:t>(</a:t>
            </a:r>
            <a:r>
              <a:rPr lang="ja-JP" altLang="en-US" sz="2800" dirty="0">
                <a:solidFill>
                  <a:schemeClr val="bg1"/>
                </a:solidFill>
                <a:latin typeface="+mj-ea"/>
              </a:rPr>
              <a:t>ゼカリヤ</a:t>
            </a:r>
            <a:r>
              <a:rPr lang="en-US" altLang="ja-JP" sz="2800" dirty="0">
                <a:solidFill>
                  <a:schemeClr val="bg1"/>
                </a:solidFill>
                <a:latin typeface="+mj-ea"/>
              </a:rPr>
              <a:t>12</a:t>
            </a:r>
            <a:r>
              <a:rPr lang="ja-JP" altLang="en-US" sz="2800" dirty="0">
                <a:solidFill>
                  <a:schemeClr val="bg1"/>
                </a:solidFill>
                <a:latin typeface="+mj-ea"/>
              </a:rPr>
              <a:t>：</a:t>
            </a:r>
            <a:r>
              <a:rPr lang="en-US" altLang="ja-JP" sz="2800" dirty="0">
                <a:solidFill>
                  <a:schemeClr val="bg1"/>
                </a:solidFill>
                <a:latin typeface="+mj-ea"/>
              </a:rPr>
              <a:t>10</a:t>
            </a:r>
            <a:r>
              <a:rPr lang="ja-JP" altLang="en-US" sz="2800" dirty="0">
                <a:solidFill>
                  <a:schemeClr val="bg1"/>
                </a:solidFill>
                <a:latin typeface="+mj-ea"/>
              </a:rPr>
              <a:t>）</a:t>
            </a:r>
            <a:endParaRPr lang="en-US" altLang="ja-JP" sz="2800" dirty="0">
              <a:solidFill>
                <a:schemeClr val="bg1"/>
              </a:solidFill>
              <a:latin typeface="+mj-ea"/>
              <a:ea typeface="+mj-ea"/>
            </a:endParaRPr>
          </a:p>
          <a:p>
            <a:pPr>
              <a:defRPr/>
            </a:pPr>
            <a:endParaRPr lang="en-US" altLang="ja-JP" sz="1000" dirty="0">
              <a:solidFill>
                <a:schemeClr val="bg1"/>
              </a:solidFill>
              <a:latin typeface="+mj-ea"/>
              <a:ea typeface="+mj-ea"/>
            </a:endParaRPr>
          </a:p>
          <a:p>
            <a:pPr>
              <a:defRPr/>
            </a:pPr>
            <a:r>
              <a:rPr lang="ja-JP" altLang="en-US" sz="2800" dirty="0">
                <a:solidFill>
                  <a:schemeClr val="bg1"/>
                </a:solidFill>
                <a:latin typeface="+mj-ea"/>
                <a:ea typeface="+mj-ea"/>
              </a:rPr>
              <a:t>　　⑶終末論の出来事の流れ</a:t>
            </a:r>
            <a:endParaRPr lang="en-US" altLang="ja-JP" sz="2800" dirty="0">
              <a:solidFill>
                <a:schemeClr val="bg1"/>
              </a:solidFill>
              <a:latin typeface="+mj-ea"/>
              <a:ea typeface="+mj-ea"/>
            </a:endParaRPr>
          </a:p>
          <a:p>
            <a:pPr>
              <a:defRPr/>
            </a:pPr>
            <a:r>
              <a:rPr lang="ja-JP" altLang="en-US" sz="2800" dirty="0">
                <a:solidFill>
                  <a:schemeClr val="bg1"/>
                </a:solidFill>
                <a:latin typeface="+mj-ea"/>
                <a:ea typeface="+mj-ea"/>
              </a:rPr>
              <a:t>　　　</a:t>
            </a:r>
            <a:r>
              <a:rPr lang="ja-JP" altLang="en-US" sz="2800" b="1" dirty="0" smtClean="0">
                <a:solidFill>
                  <a:srgbClr val="FFFF00"/>
                </a:solidFill>
                <a:latin typeface="+mj-ea"/>
                <a:ea typeface="+mj-ea"/>
              </a:rPr>
              <a:t>携挙</a:t>
            </a:r>
            <a:r>
              <a:rPr lang="ja-JP" altLang="en-US" sz="2800" b="1" dirty="0">
                <a:solidFill>
                  <a:srgbClr val="FFFF00"/>
                </a:solidFill>
                <a:latin typeface="+mj-ea"/>
                <a:ea typeface="+mj-ea"/>
              </a:rPr>
              <a:t>→大患難時代→ユダヤ人の民族的</a:t>
            </a:r>
            <a:r>
              <a:rPr lang="ja-JP" altLang="en-US" sz="2800" b="1" dirty="0" smtClean="0">
                <a:solidFill>
                  <a:srgbClr val="FFFF00"/>
                </a:solidFill>
                <a:latin typeface="+mj-ea"/>
                <a:ea typeface="+mj-ea"/>
              </a:rPr>
              <a:t>回心→</a:t>
            </a:r>
            <a:r>
              <a:rPr lang="ja-JP" altLang="en-US" sz="2800" b="1" dirty="0">
                <a:solidFill>
                  <a:srgbClr val="FFFF00"/>
                </a:solidFill>
                <a:latin typeface="+mj-ea"/>
                <a:ea typeface="+mj-ea"/>
              </a:rPr>
              <a:t>メシアの</a:t>
            </a:r>
            <a:r>
              <a:rPr lang="ja-JP" altLang="en-US" sz="2800" b="1" dirty="0" smtClean="0">
                <a:solidFill>
                  <a:srgbClr val="FFFF00"/>
                </a:solidFill>
                <a:latin typeface="+mj-ea"/>
                <a:ea typeface="+mj-ea"/>
              </a:rPr>
              <a:t>再臨→</a:t>
            </a:r>
            <a:r>
              <a:rPr lang="ja-JP" altLang="en-US" sz="2800" b="1" dirty="0">
                <a:solidFill>
                  <a:srgbClr val="FFFF00"/>
                </a:solidFill>
                <a:latin typeface="+mj-ea"/>
                <a:ea typeface="+mj-ea"/>
              </a:rPr>
              <a:t>千年</a:t>
            </a:r>
            <a:r>
              <a:rPr lang="ja-JP" altLang="en-US" sz="2800" b="1" dirty="0" smtClean="0">
                <a:solidFill>
                  <a:srgbClr val="FFFF00"/>
                </a:solidFill>
                <a:latin typeface="+mj-ea"/>
                <a:ea typeface="+mj-ea"/>
              </a:rPr>
              <a:t>王国</a:t>
            </a:r>
            <a:endParaRPr lang="en-US" altLang="ja-JP" sz="2800" b="1" dirty="0">
              <a:solidFill>
                <a:schemeClr val="bg1"/>
              </a:solidFill>
              <a:latin typeface="+mj-ea"/>
              <a:ea typeface="+mj-ea"/>
            </a:endParaRPr>
          </a:p>
          <a:p>
            <a:pPr>
              <a:defRPr/>
            </a:pPr>
            <a:endParaRPr lang="en-US" altLang="ja-JP" sz="1000" dirty="0">
              <a:solidFill>
                <a:srgbClr val="FFFF00"/>
              </a:solidFill>
              <a:latin typeface="+mj-ea"/>
              <a:ea typeface="+mj-ea"/>
            </a:endParaRPr>
          </a:p>
          <a:p>
            <a:pPr>
              <a:defRPr/>
            </a:pPr>
            <a:r>
              <a:rPr lang="ja-JP" altLang="en-US" sz="2800" dirty="0">
                <a:solidFill>
                  <a:schemeClr val="bg1"/>
                </a:solidFill>
                <a:latin typeface="+mj-ea"/>
                <a:ea typeface="+mj-ea"/>
              </a:rPr>
              <a:t>　　</a:t>
            </a:r>
            <a:r>
              <a:rPr lang="ja-JP" altLang="en-US" sz="2800" dirty="0" smtClean="0">
                <a:solidFill>
                  <a:schemeClr val="bg1"/>
                </a:solidFill>
                <a:latin typeface="+mj-ea"/>
                <a:ea typeface="+mj-ea"/>
              </a:rPr>
              <a:t>⑷大患難時代の反ユダヤ</a:t>
            </a:r>
            <a:r>
              <a:rPr lang="ja-JP" altLang="en-US" sz="2800" dirty="0">
                <a:solidFill>
                  <a:schemeClr val="bg1"/>
                </a:solidFill>
                <a:latin typeface="+mj-ea"/>
                <a:ea typeface="+mj-ea"/>
              </a:rPr>
              <a:t>主義の</a:t>
            </a:r>
            <a:r>
              <a:rPr lang="ja-JP" altLang="en-US" sz="2800" dirty="0" smtClean="0">
                <a:solidFill>
                  <a:schemeClr val="bg1"/>
                </a:solidFill>
                <a:latin typeface="+mj-ea"/>
                <a:ea typeface="+mj-ea"/>
              </a:rPr>
              <a:t>最大目的</a:t>
            </a:r>
            <a:r>
              <a:rPr lang="ja-JP" altLang="en-US" sz="2800" dirty="0">
                <a:solidFill>
                  <a:schemeClr val="bg1"/>
                </a:solidFill>
                <a:latin typeface="+mj-ea"/>
                <a:ea typeface="+mj-ea"/>
              </a:rPr>
              <a:t>は、霊的な</a:t>
            </a:r>
            <a:r>
              <a:rPr lang="ja-JP" altLang="en-US" sz="2800" dirty="0" smtClean="0">
                <a:solidFill>
                  <a:schemeClr val="bg1"/>
                </a:solidFill>
                <a:latin typeface="+mj-ea"/>
                <a:ea typeface="+mj-ea"/>
              </a:rPr>
              <a:t>もの</a:t>
            </a:r>
            <a:r>
              <a:rPr lang="en-US" altLang="ja-JP" sz="2800" b="1" dirty="0" smtClean="0">
                <a:solidFill>
                  <a:srgbClr val="FFFF00"/>
                </a:solidFill>
                <a:latin typeface="+mj-ea"/>
                <a:ea typeface="+mj-ea"/>
              </a:rPr>
              <a:t>(</a:t>
            </a:r>
            <a:r>
              <a:rPr lang="ja-JP" altLang="en-US" sz="2800" b="1" dirty="0" smtClean="0">
                <a:solidFill>
                  <a:srgbClr val="FFFF00"/>
                </a:solidFill>
                <a:latin typeface="+mj-ea"/>
                <a:ea typeface="+mj-ea"/>
              </a:rPr>
              <a:t>再臨の阻止</a:t>
            </a:r>
            <a:r>
              <a:rPr lang="en-US" altLang="ja-JP" sz="2800" b="1" dirty="0" smtClean="0">
                <a:solidFill>
                  <a:srgbClr val="FFFF00"/>
                </a:solidFill>
                <a:latin typeface="+mj-ea"/>
                <a:ea typeface="+mj-ea"/>
              </a:rPr>
              <a:t>)</a:t>
            </a:r>
            <a:endParaRPr lang="en-US" altLang="ja-JP" sz="2800" dirty="0">
              <a:solidFill>
                <a:schemeClr val="bg1"/>
              </a:solidFill>
              <a:latin typeface="+mj-ea"/>
              <a:ea typeface="+mj-ea"/>
            </a:endParaRPr>
          </a:p>
          <a:p>
            <a:pPr>
              <a:defRPr/>
            </a:pPr>
            <a:endParaRPr lang="en-US" altLang="ja-JP" sz="1000" dirty="0" smtClean="0">
              <a:solidFill>
                <a:schemeClr val="bg1"/>
              </a:solidFill>
              <a:latin typeface="+mj-ea"/>
              <a:ea typeface="+mj-ea"/>
            </a:endParaRPr>
          </a:p>
          <a:p>
            <a:pPr>
              <a:defRPr/>
            </a:pPr>
            <a:r>
              <a:rPr lang="ja-JP" altLang="en-US" sz="2800" dirty="0" smtClean="0">
                <a:solidFill>
                  <a:schemeClr val="bg1"/>
                </a:solidFill>
                <a:latin typeface="+mj-ea"/>
                <a:ea typeface="+mj-ea"/>
              </a:rPr>
              <a:t>　　⑸執筆経緯は</a:t>
            </a:r>
            <a:r>
              <a:rPr lang="ja-JP" altLang="en-US" sz="2000" b="1" dirty="0" smtClean="0">
                <a:solidFill>
                  <a:srgbClr val="FFFF00"/>
                </a:solidFill>
                <a:latin typeface="+mj-ea"/>
                <a:ea typeface="+mj-ea"/>
              </a:rPr>
              <a:t>　</a:t>
            </a:r>
            <a:r>
              <a:rPr lang="ja-JP" altLang="en-US" sz="2800" b="1" dirty="0" smtClean="0">
                <a:solidFill>
                  <a:srgbClr val="FFFF00"/>
                </a:solidFill>
                <a:latin typeface="+mj-ea"/>
                <a:ea typeface="+mj-ea"/>
              </a:rPr>
              <a:t>「迫害の中にいる人々」</a:t>
            </a:r>
            <a:r>
              <a:rPr lang="ja-JP" altLang="en-US" sz="2800" b="1" dirty="0" smtClean="0">
                <a:solidFill>
                  <a:schemeClr val="bg1"/>
                </a:solidFill>
                <a:latin typeface="+mj-ea"/>
                <a:ea typeface="+mj-ea"/>
              </a:rPr>
              <a:t>と</a:t>
            </a:r>
            <a:r>
              <a:rPr lang="ja-JP" altLang="en-US" sz="2800" b="1" dirty="0" smtClean="0">
                <a:solidFill>
                  <a:srgbClr val="FFFF00"/>
                </a:solidFill>
                <a:latin typeface="+mj-ea"/>
                <a:ea typeface="+mj-ea"/>
              </a:rPr>
              <a:t>「教会全体」</a:t>
            </a:r>
            <a:r>
              <a:rPr lang="ja-JP" altLang="en-US" sz="2800" b="1" dirty="0" smtClean="0">
                <a:solidFill>
                  <a:schemeClr val="bg1"/>
                </a:solidFill>
                <a:latin typeface="+mj-ea"/>
                <a:ea typeface="+mj-ea"/>
              </a:rPr>
              <a:t>へ</a:t>
            </a:r>
            <a:r>
              <a:rPr lang="ja-JP" altLang="en-US" sz="2800" b="1" dirty="0">
                <a:solidFill>
                  <a:schemeClr val="bg1"/>
                </a:solidFill>
                <a:latin typeface="+mj-ea"/>
                <a:ea typeface="+mj-ea"/>
              </a:rPr>
              <a:t>の</a:t>
            </a:r>
            <a:r>
              <a:rPr lang="ja-JP" altLang="en-US" sz="2800" b="1" dirty="0" smtClean="0">
                <a:solidFill>
                  <a:schemeClr val="bg1"/>
                </a:solidFill>
                <a:latin typeface="+mj-ea"/>
                <a:ea typeface="+mj-ea"/>
              </a:rPr>
              <a:t>励ましと矯正</a:t>
            </a:r>
            <a:endParaRPr lang="en-US" altLang="ja-JP" sz="2800" b="1" dirty="0" smtClean="0">
              <a:solidFill>
                <a:schemeClr val="bg1"/>
              </a:solidFill>
              <a:latin typeface="+mj-ea"/>
              <a:ea typeface="+mj-ea"/>
            </a:endParaRPr>
          </a:p>
          <a:p>
            <a:pPr>
              <a:defRPr/>
            </a:pPr>
            <a:endParaRPr lang="en-US" altLang="ja-JP" sz="1000" dirty="0">
              <a:solidFill>
                <a:schemeClr val="bg1"/>
              </a:solidFill>
              <a:latin typeface="+mj-ea"/>
              <a:ea typeface="+mj-ea"/>
            </a:endParaRPr>
          </a:p>
          <a:p>
            <a:pPr>
              <a:defRPr/>
            </a:pPr>
            <a:r>
              <a:rPr lang="ja-JP" altLang="en-US" sz="2000" dirty="0" smtClean="0">
                <a:solidFill>
                  <a:schemeClr val="bg1"/>
                </a:solidFill>
                <a:latin typeface="+mj-ea"/>
                <a:ea typeface="+mj-ea"/>
              </a:rPr>
              <a:t>　　</a:t>
            </a:r>
            <a:r>
              <a:rPr lang="ja-JP" altLang="en-US" sz="2000" b="1" dirty="0" smtClean="0">
                <a:solidFill>
                  <a:schemeClr val="bg1"/>
                </a:solidFill>
                <a:latin typeface="+mj-ea"/>
                <a:ea typeface="+mj-ea"/>
              </a:rPr>
              <a:t>　</a:t>
            </a:r>
            <a:r>
              <a:rPr lang="ja-JP" altLang="en-US" sz="2400" b="1" dirty="0" smtClean="0">
                <a:solidFill>
                  <a:schemeClr val="bg1"/>
                </a:solidFill>
                <a:latin typeface="+mj-ea"/>
                <a:ea typeface="+mj-ea"/>
              </a:rPr>
              <a:t>「</a:t>
            </a:r>
            <a:r>
              <a:rPr lang="en-US" altLang="ja-JP" sz="2400" b="1" dirty="0" smtClean="0">
                <a:solidFill>
                  <a:schemeClr val="bg1"/>
                </a:solidFill>
                <a:latin typeface="+mj-ea"/>
                <a:ea typeface="+mj-ea"/>
              </a:rPr>
              <a:t> </a:t>
            </a:r>
            <a:r>
              <a:rPr lang="en-US" altLang="ja-JP" sz="2400" b="1" dirty="0">
                <a:solidFill>
                  <a:schemeClr val="bg1"/>
                </a:solidFill>
                <a:latin typeface="+mj-ea"/>
                <a:ea typeface="+mj-ea"/>
              </a:rPr>
              <a:t>22</a:t>
            </a:r>
            <a:r>
              <a:rPr lang="ja-JP" altLang="en-US" sz="2400" b="1" dirty="0">
                <a:solidFill>
                  <a:schemeClr val="bg1"/>
                </a:solidFill>
                <a:latin typeface="+mj-ea"/>
                <a:ea typeface="+mj-ea"/>
              </a:rPr>
              <a:t>：</a:t>
            </a:r>
            <a:r>
              <a:rPr lang="en-US" altLang="ja-JP" sz="2400" b="1" dirty="0" smtClean="0">
                <a:solidFill>
                  <a:schemeClr val="bg1"/>
                </a:solidFill>
                <a:latin typeface="+mj-ea"/>
                <a:ea typeface="+mj-ea"/>
              </a:rPr>
              <a:t>7 </a:t>
            </a:r>
            <a:r>
              <a:rPr lang="ja-JP" altLang="en-US" sz="2400" b="1" dirty="0" smtClean="0">
                <a:solidFill>
                  <a:schemeClr val="bg1"/>
                </a:solidFill>
                <a:latin typeface="+mj-ea"/>
                <a:ea typeface="+mj-ea"/>
              </a:rPr>
              <a:t>見よ</a:t>
            </a:r>
            <a:r>
              <a:rPr lang="ja-JP" altLang="en-US" sz="2400" b="1" dirty="0">
                <a:solidFill>
                  <a:schemeClr val="bg1"/>
                </a:solidFill>
                <a:latin typeface="+mj-ea"/>
                <a:ea typeface="+mj-ea"/>
              </a:rPr>
              <a:t>。わたしはすぐに来る</a:t>
            </a:r>
            <a:r>
              <a:rPr lang="ja-JP" altLang="en-US" sz="2400" b="1" dirty="0" smtClean="0">
                <a:solidFill>
                  <a:schemeClr val="bg1"/>
                </a:solidFill>
                <a:latin typeface="+mj-ea"/>
                <a:ea typeface="+mj-ea"/>
              </a:rPr>
              <a:t>。この</a:t>
            </a:r>
            <a:r>
              <a:rPr lang="ja-JP" altLang="en-US" sz="2400" b="1" dirty="0">
                <a:solidFill>
                  <a:schemeClr val="bg1"/>
                </a:solidFill>
                <a:latin typeface="+mj-ea"/>
                <a:ea typeface="+mj-ea"/>
              </a:rPr>
              <a:t>書の預言のことばを</a:t>
            </a:r>
            <a:r>
              <a:rPr lang="ja-JP" altLang="en-US" sz="2400" b="1" dirty="0">
                <a:solidFill>
                  <a:srgbClr val="FFFF00"/>
                </a:solidFill>
                <a:latin typeface="+mj-ea"/>
                <a:ea typeface="+mj-ea"/>
              </a:rPr>
              <a:t>堅く守る</a:t>
            </a:r>
            <a:r>
              <a:rPr lang="ja-JP" altLang="en-US" sz="2400" b="1" dirty="0">
                <a:solidFill>
                  <a:schemeClr val="bg1"/>
                </a:solidFill>
                <a:latin typeface="+mj-ea"/>
                <a:ea typeface="+mj-ea"/>
              </a:rPr>
              <a:t>者は、幸いである。」</a:t>
            </a:r>
            <a:endParaRPr lang="en-US" altLang="ja-JP" sz="2400" b="1" dirty="0">
              <a:solidFill>
                <a:schemeClr val="bg1"/>
              </a:solidFill>
              <a:latin typeface="+mj-ea"/>
              <a:ea typeface="+mj-ea"/>
            </a:endParaRPr>
          </a:p>
          <a:p>
            <a:pPr>
              <a:defRPr/>
            </a:pPr>
            <a:r>
              <a:rPr lang="ja-JP" altLang="en-US" sz="1000" dirty="0">
                <a:solidFill>
                  <a:schemeClr val="bg1"/>
                </a:solidFill>
                <a:latin typeface="+mj-ea"/>
                <a:ea typeface="+mj-ea"/>
              </a:rPr>
              <a:t>　　</a:t>
            </a:r>
            <a:endParaRPr lang="en-US" altLang="ja-JP" sz="1000" dirty="0" smtClean="0">
              <a:solidFill>
                <a:schemeClr val="bg1"/>
              </a:solidFill>
              <a:latin typeface="+mj-ea"/>
              <a:ea typeface="+mj-ea"/>
            </a:endParaRPr>
          </a:p>
          <a:p>
            <a:pPr>
              <a:defRPr/>
            </a:pPr>
            <a:r>
              <a:rPr lang="ja-JP" altLang="en-US" sz="2800" dirty="0">
                <a:solidFill>
                  <a:schemeClr val="bg1"/>
                </a:solidFill>
                <a:latin typeface="+mj-ea"/>
                <a:ea typeface="+mj-ea"/>
              </a:rPr>
              <a:t>　</a:t>
            </a:r>
            <a:r>
              <a:rPr lang="ja-JP" altLang="en-US" sz="2400" dirty="0" smtClean="0">
                <a:solidFill>
                  <a:schemeClr val="bg1"/>
                </a:solidFill>
                <a:latin typeface="+mj-ea"/>
                <a:ea typeface="+mj-ea"/>
              </a:rPr>
              <a:t>　   </a:t>
            </a:r>
            <a:r>
              <a:rPr lang="ja-JP" altLang="en-US" sz="2000" dirty="0" smtClean="0">
                <a:solidFill>
                  <a:schemeClr val="bg1"/>
                </a:solidFill>
                <a:latin typeface="+mj-ea"/>
                <a:ea typeface="+mj-ea"/>
              </a:rPr>
              <a:t>「堅く守る」</a:t>
            </a:r>
            <a:r>
              <a:rPr lang="ja-JP" altLang="en-US" sz="2000" dirty="0">
                <a:solidFill>
                  <a:schemeClr val="bg1"/>
                </a:solidFill>
                <a:latin typeface="+mj-ea"/>
                <a:ea typeface="+mj-ea"/>
              </a:rPr>
              <a:t>とは</a:t>
            </a:r>
            <a:r>
              <a:rPr lang="ja-JP" altLang="en-US" sz="2000" dirty="0" smtClean="0">
                <a:solidFill>
                  <a:schemeClr val="bg1"/>
                </a:solidFill>
                <a:latin typeface="+mj-ea"/>
                <a:ea typeface="+mj-ea"/>
              </a:rPr>
              <a:t>、「</a:t>
            </a:r>
            <a:r>
              <a:rPr lang="ja-JP" altLang="en-US" sz="2000" dirty="0">
                <a:solidFill>
                  <a:schemeClr val="bg1"/>
                </a:solidFill>
                <a:latin typeface="+mj-ea"/>
                <a:ea typeface="+mj-ea"/>
              </a:rPr>
              <a:t>心に留め見張っている状態」を言います</a:t>
            </a:r>
            <a:r>
              <a:rPr lang="ja-JP" altLang="en-US" sz="2000" dirty="0" smtClean="0">
                <a:solidFill>
                  <a:schemeClr val="bg1"/>
                </a:solidFill>
                <a:latin typeface="+mj-ea"/>
                <a:ea typeface="+mj-ea"/>
              </a:rPr>
              <a:t>。</a:t>
            </a:r>
            <a:endParaRPr lang="en-US" altLang="ja-JP" sz="2000" dirty="0" smtClean="0">
              <a:solidFill>
                <a:schemeClr val="bg1"/>
              </a:solidFill>
              <a:latin typeface="+mj-ea"/>
              <a:ea typeface="+mj-ea"/>
            </a:endParaRPr>
          </a:p>
          <a:p>
            <a:pPr>
              <a:defRPr/>
            </a:pPr>
            <a:r>
              <a:rPr lang="ja-JP" altLang="en-US" sz="2000" dirty="0">
                <a:solidFill>
                  <a:schemeClr val="bg1"/>
                </a:solidFill>
                <a:latin typeface="+mj-ea"/>
                <a:ea typeface="+mj-ea"/>
              </a:rPr>
              <a:t>　</a:t>
            </a:r>
            <a:r>
              <a:rPr lang="ja-JP" altLang="en-US" sz="2000" dirty="0" smtClean="0">
                <a:solidFill>
                  <a:schemeClr val="bg1"/>
                </a:solidFill>
                <a:latin typeface="+mj-ea"/>
                <a:ea typeface="+mj-ea"/>
              </a:rPr>
              <a:t>　　  黙示録</a:t>
            </a:r>
            <a:r>
              <a:rPr lang="ja-JP" altLang="en-US" sz="2000" dirty="0">
                <a:solidFill>
                  <a:schemeClr val="bg1"/>
                </a:solidFill>
                <a:latin typeface="+mj-ea"/>
                <a:ea typeface="+mj-ea"/>
              </a:rPr>
              <a:t>のテーマを理解し、主の大いなる再臨の日を</a:t>
            </a:r>
            <a:r>
              <a:rPr lang="ja-JP" altLang="en-US" sz="2000" dirty="0" smtClean="0">
                <a:solidFill>
                  <a:schemeClr val="bg1"/>
                </a:solidFill>
                <a:latin typeface="+mj-ea"/>
                <a:ea typeface="+mj-ea"/>
              </a:rPr>
              <a:t>待ちましょう！</a:t>
            </a:r>
            <a:endParaRPr lang="en-US" altLang="ja-JP" sz="2000" dirty="0" smtClean="0">
              <a:solidFill>
                <a:schemeClr val="bg1"/>
              </a:solidFill>
              <a:latin typeface="+mj-ea"/>
              <a:ea typeface="+mj-ea"/>
            </a:endParaRPr>
          </a:p>
          <a:p>
            <a:pPr>
              <a:defRPr/>
            </a:pPr>
            <a:r>
              <a:rPr lang="ja-JP" altLang="en-US" sz="2000" dirty="0" smtClean="0">
                <a:solidFill>
                  <a:schemeClr val="bg1"/>
                </a:solidFill>
                <a:latin typeface="+mj-ea"/>
                <a:ea typeface="+mj-ea"/>
              </a:rPr>
              <a:t>　　　  </a:t>
            </a:r>
            <a:r>
              <a:rPr lang="ja-JP" altLang="en-US" sz="2000" u="sng" dirty="0" smtClean="0">
                <a:solidFill>
                  <a:schemeClr val="bg1"/>
                </a:solidFill>
                <a:latin typeface="+mj-ea"/>
                <a:ea typeface="+mj-ea"/>
              </a:rPr>
              <a:t>そして再臨の条件であるユダヤ人の民族的回心を祈りつつ、教会としての責務を果たしましょう！</a:t>
            </a:r>
            <a:endParaRPr lang="en-US" altLang="ja-JP" sz="2000" u="sng" dirty="0">
              <a:solidFill>
                <a:schemeClr val="bg1"/>
              </a:solidFill>
              <a:latin typeface="+mj-ea"/>
              <a:ea typeface="+mj-ea"/>
            </a:endParaRPr>
          </a:p>
        </p:txBody>
      </p:sp>
      <p:sp>
        <p:nvSpPr>
          <p:cNvPr id="5" name="テキスト ボックス 4"/>
          <p:cNvSpPr txBox="1"/>
          <p:nvPr/>
        </p:nvSpPr>
        <p:spPr>
          <a:xfrm>
            <a:off x="35350" y="-14670"/>
            <a:ext cx="12087068" cy="923330"/>
          </a:xfrm>
          <a:prstGeom prst="rect">
            <a:avLst/>
          </a:prstGeom>
          <a:noFill/>
        </p:spPr>
        <p:txBody>
          <a:bodyPr wrap="square">
            <a:spAutoFit/>
          </a:bodyPr>
          <a:lstStyle/>
          <a:p>
            <a:pPr algn="ctr">
              <a:defRPr/>
            </a:pP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黙示録の要点</a:t>
            </a:r>
            <a:endPar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2773907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48998" y="39922"/>
            <a:ext cx="12087068" cy="923330"/>
          </a:xfrm>
          <a:prstGeom prst="rect">
            <a:avLst/>
          </a:prstGeom>
          <a:noFill/>
        </p:spPr>
        <p:txBody>
          <a:bodyPr wrap="square">
            <a:spAutoFit/>
          </a:bodyPr>
          <a:lstStyle/>
          <a:p>
            <a:pPr algn="ctr">
              <a:defRPr/>
            </a:pP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ユダヤ人に対する教会の責務まとめ</a:t>
            </a:r>
            <a:endPar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8" name="テキスト ボックス 7"/>
          <p:cNvSpPr txBox="1"/>
          <p:nvPr/>
        </p:nvSpPr>
        <p:spPr>
          <a:xfrm>
            <a:off x="466294" y="3088673"/>
            <a:ext cx="11229836" cy="1723549"/>
          </a:xfrm>
          <a:prstGeom prst="rect">
            <a:avLst/>
          </a:prstGeom>
          <a:noFill/>
        </p:spPr>
        <p:txBody>
          <a:bodyPr wrap="square">
            <a:spAutoFit/>
          </a:bodyPr>
          <a:lstStyle/>
          <a:p>
            <a:pPr>
              <a:defRPr/>
            </a:pP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2</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．物質的な物を分かち合う　ロマ</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15</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25</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27</a:t>
            </a:r>
            <a:endParaRPr lang="en-US" altLang="ja-JP" sz="2400" dirty="0" smtClean="0">
              <a:solidFill>
                <a:srgbClr val="FFFF00"/>
              </a:solidFill>
              <a:latin typeface="HGS創英角ﾎﾟｯﾌﾟ体" panose="040B0A00000000000000" pitchFamily="50" charset="-128"/>
              <a:ea typeface="HGS創英角ﾎﾟｯﾌﾟ体" panose="040B0A00000000000000" pitchFamily="50" charset="-128"/>
            </a:endParaRPr>
          </a:p>
          <a:p>
            <a:pPr>
              <a:defRPr/>
            </a:pPr>
            <a:r>
              <a:rPr lang="ja-JP" altLang="en-US" sz="1000" dirty="0">
                <a:solidFill>
                  <a:schemeClr val="bg1"/>
                </a:solidFill>
                <a:latin typeface="HGS創英角ﾎﾟｯﾌﾟ体" panose="040B0A00000000000000" pitchFamily="50" charset="-128"/>
                <a:ea typeface="HGS創英角ﾎﾟｯﾌﾟ体" panose="040B0A00000000000000" pitchFamily="50" charset="-128"/>
              </a:rPr>
              <a:t>　</a:t>
            </a:r>
            <a:endParaRPr lang="en-US" altLang="ja-JP" sz="1000" dirty="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ja-JP" altLang="en-US" sz="20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➀異邦人は霊的な祝福をユダヤ人から受けた。</a:t>
            </a:r>
            <a:endParaRPr lang="en-US" altLang="ja-JP" sz="2000" dirty="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ja-JP" altLang="en-US" sz="20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②それゆえ、物質的な祝福を届けるべきである。</a:t>
            </a:r>
            <a:endParaRPr lang="en-US" altLang="ja-JP" sz="2000" dirty="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ja-JP" altLang="en-US" sz="20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経済的な必要性　</a:t>
            </a:r>
            <a:r>
              <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ユダヤ人伝道への支援</a:t>
            </a:r>
            <a:endPar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7" name="テキスト ボックス 6"/>
          <p:cNvSpPr txBox="1"/>
          <p:nvPr/>
        </p:nvSpPr>
        <p:spPr>
          <a:xfrm>
            <a:off x="468566" y="1054016"/>
            <a:ext cx="11229836" cy="1785104"/>
          </a:xfrm>
          <a:prstGeom prst="rect">
            <a:avLst/>
          </a:prstGeom>
          <a:noFill/>
        </p:spPr>
        <p:txBody>
          <a:bodyPr wrap="square">
            <a:spAutoFit/>
          </a:bodyPr>
          <a:lstStyle/>
          <a:p>
            <a:pPr>
              <a:defRPr/>
            </a:pP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1</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．福音を伝える　ロマ</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1</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16</a:t>
            </a:r>
            <a:endParaRPr lang="en-US" altLang="ja-JP" sz="2400" dirty="0" smtClean="0">
              <a:solidFill>
                <a:srgbClr val="FFFF00"/>
              </a:solidFill>
              <a:latin typeface="HGS創英角ﾎﾟｯﾌﾟ体" panose="040B0A00000000000000" pitchFamily="50" charset="-128"/>
              <a:ea typeface="HGS創英角ﾎﾟｯﾌﾟ体" panose="040B0A00000000000000" pitchFamily="50" charset="-128"/>
            </a:endParaRPr>
          </a:p>
          <a:p>
            <a:pPr>
              <a:defRPr/>
            </a:pPr>
            <a:r>
              <a:rPr lang="ja-JP" altLang="en-US" sz="1000" dirty="0">
                <a:solidFill>
                  <a:schemeClr val="bg1"/>
                </a:solidFill>
                <a:latin typeface="HGS創英角ﾎﾟｯﾌﾟ体" panose="040B0A00000000000000" pitchFamily="50" charset="-128"/>
                <a:ea typeface="HGS創英角ﾎﾟｯﾌﾟ体" panose="040B0A00000000000000" pitchFamily="50" charset="-128"/>
              </a:rPr>
              <a:t>　</a:t>
            </a:r>
          </a:p>
          <a:p>
            <a:pPr>
              <a:defRPr/>
            </a:pP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　➀動詞は現在形。今も真理である。</a:t>
            </a:r>
            <a:endPar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　②福音は、ユダヤ人に、次に異邦人に伝える。</a:t>
            </a:r>
            <a:r>
              <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パウロの伝道の原則でもある</a:t>
            </a:r>
            <a:endPar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　③この原則は、あらゆる団体、個人、地域に適用される。</a:t>
            </a:r>
            <a:endPar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9" name="テキスト ボックス 8"/>
          <p:cNvSpPr txBox="1"/>
          <p:nvPr/>
        </p:nvSpPr>
        <p:spPr>
          <a:xfrm>
            <a:off x="470838" y="5123330"/>
            <a:ext cx="11229836" cy="1169551"/>
          </a:xfrm>
          <a:prstGeom prst="rect">
            <a:avLst/>
          </a:prstGeom>
          <a:noFill/>
        </p:spPr>
        <p:txBody>
          <a:bodyPr wrap="square">
            <a:spAutoFit/>
          </a:bodyPr>
          <a:lstStyle/>
          <a:p>
            <a:pPr>
              <a:defRPr/>
            </a:pP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3</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．ユダヤ人のために祈る</a:t>
            </a:r>
            <a:endParaRPr lang="en-US" altLang="ja-JP" sz="2400" dirty="0" smtClean="0">
              <a:solidFill>
                <a:srgbClr val="FFFF00"/>
              </a:solidFill>
              <a:latin typeface="HGS創英角ﾎﾟｯﾌﾟ体" panose="040B0A00000000000000" pitchFamily="50" charset="-128"/>
              <a:ea typeface="HGS創英角ﾎﾟｯﾌﾟ体" panose="040B0A00000000000000" pitchFamily="50" charset="-128"/>
            </a:endParaRPr>
          </a:p>
          <a:p>
            <a:pPr>
              <a:defRPr/>
            </a:pPr>
            <a:r>
              <a:rPr lang="ja-JP" altLang="en-US" sz="1000" dirty="0">
                <a:solidFill>
                  <a:schemeClr val="bg1"/>
                </a:solidFill>
                <a:latin typeface="HGS創英角ﾎﾟｯﾌﾟ体" panose="040B0A00000000000000" pitchFamily="50" charset="-128"/>
                <a:ea typeface="HGS創英角ﾎﾟｯﾌﾟ体" panose="040B0A00000000000000" pitchFamily="50" charset="-128"/>
              </a:rPr>
              <a:t>　</a:t>
            </a:r>
          </a:p>
          <a:p>
            <a:pPr>
              <a:defRPr/>
            </a:pPr>
            <a:r>
              <a:rPr lang="ja-JP" altLang="en-US" sz="24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➀詩</a:t>
            </a:r>
            <a:r>
              <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rPr>
              <a:t>122:6</a:t>
            </a: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　②イザ</a:t>
            </a:r>
            <a:r>
              <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rPr>
              <a:t>62</a:t>
            </a: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rPr>
              <a:t>1</a:t>
            </a: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rPr>
              <a:t>2</a:t>
            </a: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　③イザ</a:t>
            </a:r>
            <a:r>
              <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rPr>
              <a:t>62</a:t>
            </a: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rPr>
              <a:t>6</a:t>
            </a: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rPr>
              <a:t>7</a:t>
            </a: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　④ロマ</a:t>
            </a:r>
            <a:r>
              <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rPr>
              <a:t>10</a:t>
            </a:r>
            <a:r>
              <a:rPr lang="ja-JP" altLang="en-US" sz="20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rPr>
              <a:t>1</a:t>
            </a:r>
          </a:p>
        </p:txBody>
      </p:sp>
    </p:spTree>
    <p:extLst>
      <p:ext uri="{BB962C8B-B14F-4D97-AF65-F5344CB8AC3E}">
        <p14:creationId xmlns:p14="http://schemas.microsoft.com/office/powerpoint/2010/main" val="26183908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10076"/>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204716" y="181790"/>
            <a:ext cx="11668835" cy="5940088"/>
          </a:xfrm>
          <a:prstGeom prst="rect">
            <a:avLst/>
          </a:prstGeom>
          <a:noFill/>
        </p:spPr>
        <p:txBody>
          <a:bodyPr wrap="square">
            <a:spAutoFit/>
          </a:bodyPr>
          <a:lstStyle/>
          <a:p>
            <a:pPr>
              <a:defRPr/>
            </a:pPr>
            <a:r>
              <a:rPr lang="en-US" altLang="ja-JP" sz="4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Ⅱ</a:t>
            </a:r>
            <a:r>
              <a:rPr lang="ja-JP" altLang="en-US" sz="4400" dirty="0" err="1"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4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4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9</a:t>
            </a:r>
            <a:r>
              <a:rPr lang="ja-JP" altLang="en-US" sz="4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回）黙示録</a:t>
            </a:r>
            <a:r>
              <a:rPr lang="en-US" altLang="ja-JP" sz="4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19</a:t>
            </a:r>
            <a:r>
              <a:rPr lang="ja-JP" altLang="en-US" sz="4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章アウトライン</a:t>
            </a:r>
            <a:endParaRPr lang="en-US" altLang="ja-JP" sz="4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⑴</a:t>
            </a:r>
            <a:r>
              <a:rPr lang="en-US" altLang="ja-JP"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19</a:t>
            </a: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5</a:t>
            </a: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「天における「ハレルヤ」の声」</a:t>
            </a:r>
            <a:endParaRPr lang="en-US" altLang="ja-JP"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⑵</a:t>
            </a:r>
            <a:r>
              <a:rPr lang="en-US" altLang="ja-JP"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19</a:t>
            </a: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6</a:t>
            </a: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8</a:t>
            </a: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「小羊の婚姻」</a:t>
            </a:r>
            <a:endParaRPr lang="en-US" altLang="ja-JP"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⑶</a:t>
            </a:r>
            <a:r>
              <a:rPr lang="en-US" altLang="ja-JP"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19</a:t>
            </a: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9</a:t>
            </a: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10</a:t>
            </a: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「小羊の婚宴」</a:t>
            </a:r>
            <a:endParaRPr lang="en-US" altLang="ja-JP"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⑷</a:t>
            </a:r>
            <a:r>
              <a:rPr lang="en-US" altLang="ja-JP"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19:11</a:t>
            </a: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16</a:t>
            </a: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「キリストの再臨」</a:t>
            </a:r>
            <a:endParaRPr lang="en-US" altLang="ja-JP"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⑸</a:t>
            </a:r>
            <a:r>
              <a:rPr lang="en-US" altLang="ja-JP"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19:17</a:t>
            </a: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21</a:t>
            </a: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「ハルマゲドンの戦い」</a:t>
            </a:r>
            <a:endParaRPr lang="en-US" altLang="ja-JP"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2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a:t>
            </a:r>
            <a:r>
              <a:rPr lang="ja-JP" altLang="en-US" sz="2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2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2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2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2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「縛られるサタン」：次回とりあげま</a:t>
            </a:r>
            <a:r>
              <a:rPr lang="ja-JP" altLang="en-US" sz="2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す</a:t>
            </a:r>
            <a:r>
              <a:rPr lang="ja-JP" altLang="en-US" sz="2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2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・サタンの縛り～解放までが御国の時代</a:t>
            </a:r>
            <a:endParaRPr lang="en-US" altLang="ja-JP" sz="2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2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75</a:t>
            </a:r>
            <a:r>
              <a:rPr lang="ja-JP" altLang="en-US" sz="2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日の移行期に起こる</a:t>
            </a:r>
            <a:r>
              <a:rPr lang="en-US" altLang="ja-JP" sz="2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9</a:t>
            </a:r>
            <a:r>
              <a:rPr lang="ja-JP" altLang="en-US" sz="2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の出来事のひとつ</a:t>
            </a:r>
            <a:endParaRPr lang="en-US" altLang="ja-JP" sz="2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0444068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0"/>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13" name="図 12"/>
          <p:cNvPicPr>
            <a:picLocks noChangeAspect="1"/>
          </p:cNvPicPr>
          <p:nvPr/>
        </p:nvPicPr>
        <p:blipFill>
          <a:blip r:embed="rId3"/>
          <a:stretch>
            <a:fillRect/>
          </a:stretch>
        </p:blipFill>
        <p:spPr>
          <a:xfrm>
            <a:off x="239879" y="814093"/>
            <a:ext cx="11664000" cy="5956376"/>
          </a:xfrm>
          <a:prstGeom prst="rect">
            <a:avLst/>
          </a:prstGeom>
        </p:spPr>
      </p:pic>
      <p:sp>
        <p:nvSpPr>
          <p:cNvPr id="22" name="テキスト ボックス 21"/>
          <p:cNvSpPr txBox="1"/>
          <p:nvPr/>
        </p:nvSpPr>
        <p:spPr>
          <a:xfrm>
            <a:off x="52068" y="-16904"/>
            <a:ext cx="12327501" cy="830997"/>
          </a:xfrm>
          <a:prstGeom prst="rect">
            <a:avLst/>
          </a:prstGeom>
          <a:noFill/>
        </p:spPr>
        <p:txBody>
          <a:bodyPr wrap="square">
            <a:spAutoFit/>
          </a:bodyPr>
          <a:lstStyle/>
          <a:p>
            <a:pPr>
              <a:defRPr/>
            </a:pPr>
            <a:r>
              <a:rPr lang="en-US" altLang="ja-JP" sz="4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Ⅲ</a:t>
            </a:r>
            <a:r>
              <a:rPr lang="ja-JP" altLang="en-US" sz="4800" dirty="0" err="1"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今後学ぶことの展望</a:t>
            </a:r>
            <a:r>
              <a:rPr lang="en-US" altLang="ja-JP"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4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最終</a:t>
            </a:r>
            <a:r>
              <a:rPr lang="ja-JP" altLang="en-US"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回まで</a:t>
            </a:r>
            <a:r>
              <a:rPr lang="en-US" altLang="ja-JP"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4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9" name="角丸四角形 18"/>
          <p:cNvSpPr/>
          <p:nvPr/>
        </p:nvSpPr>
        <p:spPr>
          <a:xfrm>
            <a:off x="9363061" y="4465286"/>
            <a:ext cx="2488435" cy="3467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000" b="1" dirty="0" smtClean="0">
                <a:solidFill>
                  <a:schemeClr val="tx1"/>
                </a:solidFill>
                <a:latin typeface="+mj-ea"/>
                <a:ea typeface="+mj-ea"/>
              </a:rPr>
              <a:t>←　第</a:t>
            </a:r>
            <a:r>
              <a:rPr lang="en-US" altLang="ja-JP" sz="2000" b="1" dirty="0">
                <a:solidFill>
                  <a:schemeClr val="tx1"/>
                </a:solidFill>
                <a:latin typeface="+mj-ea"/>
                <a:ea typeface="+mj-ea"/>
              </a:rPr>
              <a:t>9</a:t>
            </a:r>
            <a:r>
              <a:rPr lang="ja-JP" altLang="en-US" sz="2000" b="1" dirty="0" smtClean="0">
                <a:solidFill>
                  <a:schemeClr val="tx1"/>
                </a:solidFill>
                <a:latin typeface="+mj-ea"/>
                <a:ea typeface="+mj-ea"/>
              </a:rPr>
              <a:t>回</a:t>
            </a:r>
            <a:r>
              <a:rPr lang="en-US" altLang="ja-JP" sz="2000" b="1" dirty="0" smtClean="0">
                <a:solidFill>
                  <a:schemeClr val="tx1"/>
                </a:solidFill>
                <a:latin typeface="+mj-ea"/>
                <a:ea typeface="+mj-ea"/>
              </a:rPr>
              <a:t>(9/24)</a:t>
            </a:r>
          </a:p>
        </p:txBody>
      </p:sp>
      <p:sp>
        <p:nvSpPr>
          <p:cNvPr id="20" name="角丸四角形 19"/>
          <p:cNvSpPr/>
          <p:nvPr/>
        </p:nvSpPr>
        <p:spPr>
          <a:xfrm>
            <a:off x="9447212" y="5677373"/>
            <a:ext cx="2404284" cy="3467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000" b="1" dirty="0" smtClean="0">
                <a:solidFill>
                  <a:schemeClr val="tx1"/>
                </a:solidFill>
                <a:latin typeface="+mj-ea"/>
                <a:ea typeface="+mj-ea"/>
              </a:rPr>
              <a:t>←　第</a:t>
            </a:r>
            <a:r>
              <a:rPr lang="en-US" altLang="ja-JP" sz="2000" b="1" dirty="0" smtClean="0">
                <a:solidFill>
                  <a:schemeClr val="tx1"/>
                </a:solidFill>
                <a:latin typeface="+mj-ea"/>
                <a:ea typeface="+mj-ea"/>
              </a:rPr>
              <a:t>10</a:t>
            </a:r>
            <a:r>
              <a:rPr lang="ja-JP" altLang="en-US" sz="2000" b="1" dirty="0" smtClean="0">
                <a:solidFill>
                  <a:schemeClr val="tx1"/>
                </a:solidFill>
                <a:latin typeface="+mj-ea"/>
                <a:ea typeface="+mj-ea"/>
              </a:rPr>
              <a:t>回</a:t>
            </a:r>
            <a:r>
              <a:rPr lang="en-US" altLang="ja-JP" sz="2000" b="1" dirty="0" smtClean="0">
                <a:solidFill>
                  <a:schemeClr val="tx1"/>
                </a:solidFill>
                <a:latin typeface="+mj-ea"/>
                <a:ea typeface="+mj-ea"/>
              </a:rPr>
              <a:t>(10/29)</a:t>
            </a:r>
          </a:p>
        </p:txBody>
      </p:sp>
      <p:sp>
        <p:nvSpPr>
          <p:cNvPr id="21" name="角丸四角形 20"/>
          <p:cNvSpPr/>
          <p:nvPr/>
        </p:nvSpPr>
        <p:spPr>
          <a:xfrm>
            <a:off x="9444946" y="6040086"/>
            <a:ext cx="2406550" cy="3467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000" b="1" dirty="0" smtClean="0">
                <a:solidFill>
                  <a:schemeClr val="tx1"/>
                </a:solidFill>
                <a:latin typeface="+mj-ea"/>
                <a:ea typeface="+mj-ea"/>
              </a:rPr>
              <a:t>←　第</a:t>
            </a:r>
            <a:r>
              <a:rPr lang="en-US" altLang="ja-JP" sz="2000" b="1" dirty="0">
                <a:solidFill>
                  <a:schemeClr val="tx1"/>
                </a:solidFill>
                <a:latin typeface="+mj-ea"/>
                <a:ea typeface="+mj-ea"/>
              </a:rPr>
              <a:t>11</a:t>
            </a:r>
            <a:r>
              <a:rPr lang="ja-JP" altLang="en-US" sz="2000" b="1" dirty="0" smtClean="0">
                <a:solidFill>
                  <a:schemeClr val="tx1"/>
                </a:solidFill>
                <a:latin typeface="+mj-ea"/>
                <a:ea typeface="+mj-ea"/>
              </a:rPr>
              <a:t>回</a:t>
            </a:r>
            <a:r>
              <a:rPr lang="en-US" altLang="ja-JP" sz="2000" b="1" dirty="0" smtClean="0">
                <a:solidFill>
                  <a:schemeClr val="tx1"/>
                </a:solidFill>
                <a:latin typeface="+mj-ea"/>
                <a:ea typeface="+mj-ea"/>
              </a:rPr>
              <a:t>(11/26)</a:t>
            </a:r>
          </a:p>
        </p:txBody>
      </p:sp>
      <p:sp>
        <p:nvSpPr>
          <p:cNvPr id="23" name="角丸四角形 22"/>
          <p:cNvSpPr/>
          <p:nvPr/>
        </p:nvSpPr>
        <p:spPr>
          <a:xfrm>
            <a:off x="9447204" y="6335905"/>
            <a:ext cx="2404292" cy="3467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000" b="1" dirty="0" smtClean="0">
                <a:solidFill>
                  <a:schemeClr val="tx1"/>
                </a:solidFill>
                <a:latin typeface="+mj-ea"/>
                <a:ea typeface="+mj-ea"/>
              </a:rPr>
              <a:t>←　第</a:t>
            </a:r>
            <a:r>
              <a:rPr lang="en-US" altLang="ja-JP" sz="2000" b="1" dirty="0" smtClean="0">
                <a:solidFill>
                  <a:schemeClr val="tx1"/>
                </a:solidFill>
                <a:latin typeface="+mj-ea"/>
                <a:ea typeface="+mj-ea"/>
              </a:rPr>
              <a:t>12</a:t>
            </a:r>
            <a:r>
              <a:rPr lang="ja-JP" altLang="en-US" sz="2000" b="1" dirty="0" smtClean="0">
                <a:solidFill>
                  <a:schemeClr val="tx1"/>
                </a:solidFill>
                <a:latin typeface="+mj-ea"/>
                <a:ea typeface="+mj-ea"/>
              </a:rPr>
              <a:t>回</a:t>
            </a:r>
            <a:r>
              <a:rPr lang="en-US" altLang="ja-JP" sz="2000" b="1" dirty="0" smtClean="0">
                <a:solidFill>
                  <a:schemeClr val="tx1"/>
                </a:solidFill>
                <a:latin typeface="+mj-ea"/>
                <a:ea typeface="+mj-ea"/>
              </a:rPr>
              <a:t>(12/24)</a:t>
            </a:r>
          </a:p>
        </p:txBody>
      </p:sp>
      <p:sp>
        <p:nvSpPr>
          <p:cNvPr id="12" name="右大かっこ 11"/>
          <p:cNvSpPr/>
          <p:nvPr/>
        </p:nvSpPr>
        <p:spPr>
          <a:xfrm>
            <a:off x="8670932" y="3936454"/>
            <a:ext cx="328111" cy="1296000"/>
          </a:xfrm>
          <a:prstGeom prst="rightBracket">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6" name="カギ線コネクタ 5"/>
          <p:cNvCxnSpPr/>
          <p:nvPr/>
        </p:nvCxnSpPr>
        <p:spPr>
          <a:xfrm flipH="1">
            <a:off x="6714694" y="3316407"/>
            <a:ext cx="252000" cy="252000"/>
          </a:xfrm>
          <a:prstGeom prst="bentConnector3">
            <a:avLst>
              <a:gd name="adj1" fmla="val 100000"/>
            </a:avLst>
          </a:prstGeom>
          <a:ln>
            <a:solidFill>
              <a:srgbClr val="002060"/>
            </a:solidFill>
            <a:prstDash val="lgDash"/>
          </a:ln>
        </p:spPr>
        <p:style>
          <a:lnRef idx="1">
            <a:schemeClr val="accent1"/>
          </a:lnRef>
          <a:fillRef idx="0">
            <a:schemeClr val="accent1"/>
          </a:fillRef>
          <a:effectRef idx="0">
            <a:schemeClr val="accent1"/>
          </a:effectRef>
          <a:fontRef idx="minor">
            <a:schemeClr val="tx1"/>
          </a:fontRef>
        </p:style>
      </p:cxnSp>
      <p:sp>
        <p:nvSpPr>
          <p:cNvPr id="14" name="星 5 13"/>
          <p:cNvSpPr/>
          <p:nvPr/>
        </p:nvSpPr>
        <p:spPr>
          <a:xfrm>
            <a:off x="11352108" y="4505267"/>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
        <p:nvSpPr>
          <p:cNvPr id="15" name="角丸四角形 14"/>
          <p:cNvSpPr/>
          <p:nvPr/>
        </p:nvSpPr>
        <p:spPr>
          <a:xfrm>
            <a:off x="9290403" y="4117783"/>
            <a:ext cx="1737650" cy="480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2000" b="1" dirty="0" smtClean="0">
                <a:solidFill>
                  <a:schemeClr val="tx1"/>
                </a:solidFill>
                <a:latin typeface="+mj-ea"/>
                <a:ea typeface="+mj-ea"/>
              </a:rPr>
              <a:t>本日</a:t>
            </a:r>
            <a:endParaRPr lang="en-US" altLang="ja-JP" sz="2000" b="1" dirty="0" smtClean="0">
              <a:solidFill>
                <a:schemeClr val="tx1"/>
              </a:solidFill>
              <a:latin typeface="+mj-ea"/>
              <a:ea typeface="+mj-ea"/>
            </a:endParaRPr>
          </a:p>
        </p:txBody>
      </p:sp>
      <p:sp>
        <p:nvSpPr>
          <p:cNvPr id="16" name="右大かっこ 15"/>
          <p:cNvSpPr/>
          <p:nvPr/>
        </p:nvSpPr>
        <p:spPr>
          <a:xfrm>
            <a:off x="8684186" y="5361062"/>
            <a:ext cx="328111" cy="756000"/>
          </a:xfrm>
          <a:prstGeom prst="rightBracket">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0696412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122830" y="374775"/>
            <a:ext cx="11900848" cy="2800767"/>
          </a:xfrm>
          <a:prstGeom prst="rect">
            <a:avLst/>
          </a:prstGeom>
          <a:noFill/>
        </p:spPr>
        <p:txBody>
          <a:bodyPr wrap="square">
            <a:spAutoFit/>
          </a:bodyPr>
          <a:lstStyle/>
          <a:p>
            <a:pPr>
              <a:defRPr/>
            </a:pPr>
            <a:r>
              <a:rPr lang="en-US" altLang="ja-JP" sz="36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Ⅳ</a:t>
            </a:r>
            <a:r>
              <a:rPr lang="ja-JP" altLang="en-US" sz="3600" dirty="0" err="1"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6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結論</a:t>
            </a:r>
            <a:r>
              <a:rPr lang="ja-JP" altLang="en-US" sz="36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：最終ゴールがイメージできる人の歩みと</a:t>
            </a:r>
            <a:r>
              <a:rPr lang="ja-JP" altLang="en-US" sz="36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は</a:t>
            </a:r>
            <a:endParaRPr lang="en-US" altLang="ja-JP" sz="36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⑴</a:t>
            </a:r>
            <a:r>
              <a:rPr lang="ja-JP" altLang="en-US"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私</a:t>
            </a: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たちは、何のために造られたか？私たちの力となるものとは？</a:t>
            </a:r>
            <a:endParaRPr lang="en-US" altLang="ja-JP"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⑵自分の将来の姿（婚姻、婚宴、祝福と特権）が見えている人とは？</a:t>
            </a:r>
            <a:endParaRPr lang="en-US" altLang="ja-JP"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⑶再臨</a:t>
            </a:r>
            <a:r>
              <a:rPr lang="ja-JP" altLang="en-US"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されるイメージを真剣に受け止めるならば</a:t>
            </a:r>
            <a:endParaRPr lang="en-US" altLang="ja-JP"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⑷</a:t>
            </a: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確かな土台の上に建てられる人生とは？</a:t>
            </a:r>
            <a:endParaRPr lang="en-US" altLang="ja-JP"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5" name="テキスト ボックス 4"/>
          <p:cNvSpPr txBox="1"/>
          <p:nvPr/>
        </p:nvSpPr>
        <p:spPr>
          <a:xfrm>
            <a:off x="395790" y="4975463"/>
            <a:ext cx="11450470" cy="1200329"/>
          </a:xfrm>
          <a:prstGeom prst="rect">
            <a:avLst/>
          </a:prstGeom>
          <a:noFill/>
        </p:spPr>
        <p:txBody>
          <a:bodyPr wrap="square">
            <a:spAutoFit/>
          </a:bodyPr>
          <a:lstStyle/>
          <a:p>
            <a:pPr>
              <a:defRPr/>
            </a:pPr>
            <a:r>
              <a:rPr lang="ja-JP" altLang="en-US" sz="36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このメッセージは、再臨とその後に起こる出来事</a:t>
            </a:r>
            <a:endParaRPr lang="en-US" altLang="ja-JP" sz="36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について学ぼうとするものである。</a:t>
            </a:r>
            <a:endParaRPr lang="en-US" altLang="ja-JP" sz="36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5388805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2063552" y="692696"/>
            <a:ext cx="8424936" cy="1200329"/>
          </a:xfrm>
          <a:prstGeom prst="rect">
            <a:avLst/>
          </a:prstGeom>
          <a:noFill/>
        </p:spPr>
        <p:txBody>
          <a:bodyPr wrap="square">
            <a:spAutoFit/>
          </a:bodyPr>
          <a:lstStyle/>
          <a:p>
            <a:pPr algn="ctr">
              <a:defRPr/>
            </a:pPr>
            <a:r>
              <a:rPr lang="ja-JP" altLang="en-US"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ここからが本論！</a:t>
            </a:r>
            <a:endParaRPr lang="en-US" altLang="ja-JP"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7" name="テキスト ボックス 6"/>
          <p:cNvSpPr txBox="1"/>
          <p:nvPr/>
        </p:nvSpPr>
        <p:spPr>
          <a:xfrm>
            <a:off x="2495600" y="2759498"/>
            <a:ext cx="7113240" cy="1200329"/>
          </a:xfrm>
          <a:prstGeom prst="rect">
            <a:avLst/>
          </a:prstGeom>
          <a:noFill/>
        </p:spPr>
        <p:txBody>
          <a:bodyPr wrap="square">
            <a:spAutoFit/>
          </a:bodyPr>
          <a:lstStyle/>
          <a:p>
            <a:pPr algn="ctr">
              <a:defRPr/>
            </a:pPr>
            <a:r>
              <a:rPr lang="ja-JP" altLang="en-US"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1862683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14992" y="2119396"/>
            <a:ext cx="12162017" cy="2246769"/>
          </a:xfrm>
          <a:prstGeom prst="rect">
            <a:avLst/>
          </a:prstGeom>
          <a:noFill/>
        </p:spPr>
        <p:txBody>
          <a:bodyPr wrap="square">
            <a:spAutoFit/>
          </a:bodyPr>
          <a:lstStyle/>
          <a:p>
            <a:pPr algn="ctr">
              <a:defRPr/>
            </a:pPr>
            <a:r>
              <a:rPr lang="ja-JP" altLang="en-US" sz="7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a:t>
            </a:r>
            <a:r>
              <a:rPr lang="en-US" altLang="ja-JP" sz="7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19</a:t>
            </a:r>
            <a:r>
              <a:rPr lang="ja-JP" altLang="en-US" sz="7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a:t>
            </a:r>
            <a:endParaRPr lang="en-US" altLang="ja-JP" sz="7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36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～その</a:t>
            </a:r>
            <a:r>
              <a:rPr lang="en-US" altLang="ja-JP" sz="3200" dirty="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3200" dirty="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黙示録のテーマ「キリストの再臨</a:t>
            </a:r>
            <a:r>
              <a:rPr lang="ja-JP" altLang="en-US" sz="3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」前半</a:t>
            </a:r>
            <a:r>
              <a:rPr lang="ja-JP" altLang="en-US" sz="3200" dirty="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a:t>
            </a:r>
            <a:r>
              <a:rPr lang="ja-JP" altLang="en-US" sz="3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序曲</a:t>
            </a:r>
            <a:r>
              <a:rPr lang="ja-JP" altLang="en-US" sz="3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rPr>
              <a:t>～</a:t>
            </a:r>
            <a:endParaRPr lang="en-US" altLang="ja-JP" sz="3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1346947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stretch>
            <a:fillRect/>
          </a:stretch>
        </p:blipFill>
        <p:spPr>
          <a:xfrm>
            <a:off x="1856358" y="159026"/>
            <a:ext cx="8427737" cy="6500191"/>
          </a:xfrm>
          <a:prstGeom prst="rect">
            <a:avLst/>
          </a:prstGeom>
        </p:spPr>
      </p:pic>
      <p:sp>
        <p:nvSpPr>
          <p:cNvPr id="11" name="星 5 10"/>
          <p:cNvSpPr/>
          <p:nvPr/>
        </p:nvSpPr>
        <p:spPr>
          <a:xfrm>
            <a:off x="1954301" y="3353553"/>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Tree>
    <p:extLst>
      <p:ext uri="{BB962C8B-B14F-4D97-AF65-F5344CB8AC3E}">
        <p14:creationId xmlns:p14="http://schemas.microsoft.com/office/powerpoint/2010/main" val="41469749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23813"/>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573207" y="642942"/>
            <a:ext cx="11054686" cy="6001643"/>
          </a:xfrm>
          <a:prstGeom prst="rect">
            <a:avLst/>
          </a:prstGeom>
          <a:noFill/>
        </p:spPr>
        <p:txBody>
          <a:bodyPr wrap="square">
            <a:spAutoFit/>
          </a:bodyPr>
          <a:lstStyle/>
          <a:p>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19:1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この後、私は、天に大群衆の大きい声のようなものが、こう言うのを聞いた。「</a:t>
            </a:r>
            <a:r>
              <a:rPr lang="ja-JP" altLang="ja-JP" sz="3200" u="sng" dirty="0">
                <a:solidFill>
                  <a:srgbClr val="FFFF00"/>
                </a:solidFill>
                <a:latin typeface="HGS創英角ﾎﾟｯﾌﾟ体" panose="040B0A00000000000000" pitchFamily="50" charset="-128"/>
                <a:ea typeface="HGS創英角ﾎﾟｯﾌﾟ体" panose="040B0A00000000000000" pitchFamily="50" charset="-128"/>
              </a:rPr>
              <a:t>ハレルヤ</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。救い、栄光、力は、われらの神のもの</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 19:2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神のさばきは真実で、正しいからである。神は不品行によって地を汚した大淫婦をさばき、ご自分のしも</a:t>
            </a:r>
            <a:r>
              <a:rPr lang="ja-JP" altLang="ja-JP" sz="3200" dirty="0" err="1">
                <a:solidFill>
                  <a:schemeClr val="bg1"/>
                </a:solidFill>
                <a:latin typeface="HGS創英角ﾎﾟｯﾌﾟ体" panose="040B0A00000000000000" pitchFamily="50" charset="-128"/>
                <a:ea typeface="HGS創英角ﾎﾟｯﾌﾟ体" panose="040B0A00000000000000" pitchFamily="50" charset="-128"/>
              </a:rPr>
              <a:t>べ</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たちの血の報復を彼女にされたからである。</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 19:3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彼らは再び言った。「</a:t>
            </a:r>
            <a:r>
              <a:rPr lang="ja-JP" altLang="ja-JP" sz="3200" u="sng" dirty="0">
                <a:solidFill>
                  <a:srgbClr val="FFFF00"/>
                </a:solidFill>
                <a:latin typeface="HGS創英角ﾎﾟｯﾌﾟ体" panose="040B0A00000000000000" pitchFamily="50" charset="-128"/>
                <a:ea typeface="HGS創英角ﾎﾟｯﾌﾟ体" panose="040B0A00000000000000" pitchFamily="50" charset="-128"/>
              </a:rPr>
              <a:t>ハレルヤ</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。彼女の煙は永遠に立ち上る。</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 19:4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すると、二十四人の長老と四つの生き物はひれ伏し、御座についておられる神を拝んで、「アーメン。</a:t>
            </a:r>
            <a:r>
              <a:rPr lang="ja-JP" altLang="ja-JP" sz="3200" u="sng" dirty="0">
                <a:solidFill>
                  <a:srgbClr val="FFFF00"/>
                </a:solidFill>
                <a:latin typeface="HGS創英角ﾎﾟｯﾌﾟ体" panose="040B0A00000000000000" pitchFamily="50" charset="-128"/>
                <a:ea typeface="HGS創英角ﾎﾟｯﾌﾟ体" panose="040B0A00000000000000" pitchFamily="50" charset="-128"/>
              </a:rPr>
              <a:t>ハレルヤ</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」と言った</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 19:5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また、御座から声が出て言った。「</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すべての、神のしも</a:t>
            </a:r>
            <a:r>
              <a:rPr lang="ja-JP" altLang="ja-JP" sz="3200" dirty="0" err="1">
                <a:solidFill>
                  <a:srgbClr val="FFFF00"/>
                </a:solidFill>
                <a:latin typeface="HGS創英角ﾎﾟｯﾌﾟ体" panose="040B0A00000000000000" pitchFamily="50" charset="-128"/>
                <a:ea typeface="HGS創英角ﾎﾟｯﾌﾟ体" panose="040B0A00000000000000" pitchFamily="50" charset="-128"/>
              </a:rPr>
              <a:t>べ</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たち。小さい者も大きい者も、神を恐れかしこむ者たちよ。われらの神を賛美せよ。</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177422" y="33290"/>
            <a:ext cx="12014578" cy="646331"/>
          </a:xfrm>
          <a:prstGeom prst="rect">
            <a:avLst/>
          </a:prstGeom>
          <a:noFill/>
        </p:spPr>
        <p:txBody>
          <a:bodyPr wrap="square">
            <a:spAutoFit/>
          </a:bodyPr>
          <a:lstStyle/>
          <a:p>
            <a:pPr>
              <a:defRPr/>
            </a:pP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56</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19</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5</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「「天における</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ハレルヤ</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の声</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40813819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409433" y="226378"/>
            <a:ext cx="11492757" cy="6124754"/>
          </a:xfrm>
          <a:prstGeom prst="rect">
            <a:avLst/>
          </a:prstGeom>
          <a:noFill/>
        </p:spPr>
        <p:txBody>
          <a:bodyPr wrap="square">
            <a:spAutoFit/>
          </a:bodyPr>
          <a:lstStyle/>
          <a:p>
            <a:pPr algn="ctr">
              <a:defRPr/>
            </a:pPr>
            <a:r>
              <a:rPr lang="ja-JP" altLang="en-US" sz="6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60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9</a:t>
            </a:r>
            <a:r>
              <a:rPr lang="ja-JP" altLang="en-US" sz="6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回</a:t>
            </a:r>
            <a:endParaRPr lang="en-US" altLang="ja-JP" sz="60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6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神戸元町聖書フォーラム</a:t>
            </a:r>
            <a:endParaRPr lang="en-US" altLang="ja-JP" sz="60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クレイ聖書解説コレクション</a:t>
            </a:r>
            <a:endParaRPr lang="en-US" altLang="ja-JP" sz="4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「ヨハネの黙示録」講</a:t>
            </a:r>
            <a:r>
              <a:rPr lang="ja-JP" altLang="en-US" sz="4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解メッセージ</a:t>
            </a:r>
            <a:endParaRPr lang="en-US" altLang="ja-JP" sz="4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a:t>
            </a:r>
            <a:r>
              <a:rPr lang="en-US" altLang="ja-JP" sz="4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19</a:t>
            </a:r>
            <a:r>
              <a:rPr lang="ja-JP" altLang="en-US" sz="4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a:t>
            </a:r>
            <a:endPar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r">
              <a:defRPr/>
            </a:pPr>
            <a:r>
              <a:rPr lang="en-US" altLang="ja-JP" sz="4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2016/9/24(</a:t>
            </a:r>
            <a:r>
              <a:rPr lang="ja-JP" altLang="en-US" sz="4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土）</a:t>
            </a:r>
            <a:endParaRPr lang="en-US" altLang="ja-JP" sz="4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3666992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29981"/>
            <a:ext cx="12192000" cy="6948000"/>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3" name="正方形/長方形 2"/>
          <p:cNvSpPr/>
          <p:nvPr/>
        </p:nvSpPr>
        <p:spPr>
          <a:xfrm>
            <a:off x="108954" y="63214"/>
            <a:ext cx="11952000" cy="6768000"/>
          </a:xfrm>
          <a:prstGeom prst="rect">
            <a:avLst/>
          </a:prstGeom>
          <a:solidFill>
            <a:schemeClr val="bg1"/>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テキスト ボックス 167"/>
          <p:cNvSpPr txBox="1"/>
          <p:nvPr/>
        </p:nvSpPr>
        <p:spPr>
          <a:xfrm>
            <a:off x="5533967" y="4861844"/>
            <a:ext cx="4320000" cy="1764000"/>
          </a:xfrm>
          <a:prstGeom prst="stripedRightArrow">
            <a:avLst>
              <a:gd name="adj1" fmla="val 100000"/>
              <a:gd name="adj2" fmla="val 9546"/>
            </a:avLst>
          </a:prstGeom>
          <a:solidFill>
            <a:srgbClr val="FF0000">
              <a:alpha val="10000"/>
            </a:srgbClr>
          </a:solidFill>
        </p:spPr>
        <p:txBody>
          <a:bodyPr wrap="square">
            <a:spAutoFit/>
          </a:bodyPr>
          <a:lstStyle/>
          <a:p>
            <a:pP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70" name="テキスト ボックス 169"/>
          <p:cNvSpPr txBox="1"/>
          <p:nvPr/>
        </p:nvSpPr>
        <p:spPr>
          <a:xfrm>
            <a:off x="5533967" y="3782554"/>
            <a:ext cx="4320000" cy="540000"/>
          </a:xfrm>
          <a:prstGeom prst="stripedRightArrow">
            <a:avLst>
              <a:gd name="adj1" fmla="val 100000"/>
              <a:gd name="adj2" fmla="val 37476"/>
            </a:avLst>
          </a:prstGeom>
          <a:solidFill>
            <a:schemeClr val="accent1">
              <a:alpha val="20000"/>
            </a:schemeClr>
          </a:solidFill>
          <a:ln>
            <a:noFill/>
          </a:ln>
        </p:spPr>
        <p:txBody>
          <a:bodyPr wrap="square">
            <a:spAutoFit/>
          </a:bodyPr>
          <a:lstStyle/>
          <a:p>
            <a:pPr algn="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86" name="テキスト ボックス 85"/>
          <p:cNvSpPr txBox="1"/>
          <p:nvPr/>
        </p:nvSpPr>
        <p:spPr>
          <a:xfrm>
            <a:off x="5533967" y="4349675"/>
            <a:ext cx="4320000" cy="468000"/>
          </a:xfrm>
          <a:prstGeom prst="stripedRightArrow">
            <a:avLst>
              <a:gd name="adj1" fmla="val 100000"/>
              <a:gd name="adj2" fmla="val 37476"/>
            </a:avLst>
          </a:prstGeom>
          <a:solidFill>
            <a:schemeClr val="tx1">
              <a:lumMod val="50000"/>
              <a:lumOff val="50000"/>
              <a:alpha val="20000"/>
            </a:schemeClr>
          </a:solidFill>
          <a:ln>
            <a:noFill/>
          </a:ln>
        </p:spPr>
        <p:txBody>
          <a:bodyPr wrap="square">
            <a:spAutoFit/>
          </a:bodyPr>
          <a:lstStyle/>
          <a:p>
            <a:pPr algn="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117436" y="37234"/>
            <a:ext cx="11952000" cy="2609538"/>
          </a:xfrm>
          <a:prstGeom prst="rect">
            <a:avLst/>
          </a:prstGeom>
        </p:spPr>
      </p:pic>
      <p:sp>
        <p:nvSpPr>
          <p:cNvPr id="204" name="角丸四角形 203"/>
          <p:cNvSpPr/>
          <p:nvPr/>
        </p:nvSpPr>
        <p:spPr>
          <a:xfrm>
            <a:off x="9101438" y="59378"/>
            <a:ext cx="1476000" cy="144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2" name="直線コネクタ 141"/>
          <p:cNvCxnSpPr/>
          <p:nvPr/>
        </p:nvCxnSpPr>
        <p:spPr>
          <a:xfrm>
            <a:off x="5802417" y="379463"/>
            <a:ext cx="0" cy="4464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a:off x="3450435" y="258639"/>
            <a:ext cx="0" cy="3744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38" name="角丸四角形 37"/>
          <p:cNvSpPr/>
          <p:nvPr/>
        </p:nvSpPr>
        <p:spPr>
          <a:xfrm>
            <a:off x="3505929" y="2080944"/>
            <a:ext cx="216000" cy="504000"/>
          </a:xfrm>
          <a:prstGeom prst="roundRect">
            <a:avLst/>
          </a:prstGeom>
          <a:solidFill>
            <a:srgbClr val="FF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0" name="角丸四角形 39"/>
          <p:cNvSpPr/>
          <p:nvPr/>
        </p:nvSpPr>
        <p:spPr>
          <a:xfrm>
            <a:off x="4879243" y="2387089"/>
            <a:ext cx="216000" cy="504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1" name="角丸四角形 40"/>
          <p:cNvSpPr/>
          <p:nvPr/>
        </p:nvSpPr>
        <p:spPr>
          <a:xfrm>
            <a:off x="5282447" y="2376125"/>
            <a:ext cx="216000" cy="504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2" name="角丸四角形 41"/>
          <p:cNvSpPr/>
          <p:nvPr/>
        </p:nvSpPr>
        <p:spPr>
          <a:xfrm>
            <a:off x="5685651" y="2377287"/>
            <a:ext cx="216000" cy="756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cxnSp>
        <p:nvCxnSpPr>
          <p:cNvPr id="5" name="直線コネクタ 4"/>
          <p:cNvCxnSpPr/>
          <p:nvPr/>
        </p:nvCxnSpPr>
        <p:spPr>
          <a:xfrm>
            <a:off x="1353530" y="1873957"/>
            <a:ext cx="0" cy="4932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9839622" y="1911166"/>
            <a:ext cx="0" cy="4896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531012" y="2055804"/>
            <a:ext cx="319717" cy="252000"/>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cxnSp>
        <p:nvCxnSpPr>
          <p:cNvPr id="13" name="直線矢印コネクタ 12"/>
          <p:cNvCxnSpPr/>
          <p:nvPr/>
        </p:nvCxnSpPr>
        <p:spPr>
          <a:xfrm>
            <a:off x="1350883" y="2302510"/>
            <a:ext cx="8496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88795" y="2071193"/>
            <a:ext cx="1072598" cy="276999"/>
          </a:xfrm>
          <a:prstGeom prst="rect">
            <a:avLst/>
          </a:prstGeom>
          <a:noFill/>
        </p:spPr>
        <p:txBody>
          <a:bodyPr wrap="square">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封印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8" name="カギ線コネクタ 27"/>
          <p:cNvCxnSpPr/>
          <p:nvPr/>
        </p:nvCxnSpPr>
        <p:spPr>
          <a:xfrm rot="5400000" flipV="1">
            <a:off x="7260843" y="311419"/>
            <a:ext cx="180000" cy="4968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p:nvPr/>
        </p:nvCxnSpPr>
        <p:spPr>
          <a:xfrm rot="5400000" flipV="1">
            <a:off x="7656843" y="952440"/>
            <a:ext cx="180000" cy="4176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5826589" y="2332924"/>
            <a:ext cx="2715287" cy="246221"/>
          </a:xfrm>
          <a:prstGeom prst="rect">
            <a:avLst/>
          </a:prstGeom>
          <a:noFill/>
        </p:spPr>
        <p:txBody>
          <a:bodyPr wrap="square">
            <a:spAutoFit/>
          </a:bodyPr>
          <a:lstStyle/>
          <a:p>
            <a:pPr>
              <a:defRPr/>
            </a:pP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⑥</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ラッパ</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災い</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鉢の裁き</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35" name="テキスト ボックス 34"/>
          <p:cNvSpPr txBox="1"/>
          <p:nvPr/>
        </p:nvSpPr>
        <p:spPr>
          <a:xfrm>
            <a:off x="318018" y="2337958"/>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ラッパ</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6" name="テキスト ボックス 35"/>
          <p:cNvSpPr txBox="1"/>
          <p:nvPr/>
        </p:nvSpPr>
        <p:spPr>
          <a:xfrm>
            <a:off x="345314" y="2606582"/>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災い</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7" name="テキスト ボックス 36"/>
          <p:cNvSpPr txBox="1"/>
          <p:nvPr/>
        </p:nvSpPr>
        <p:spPr>
          <a:xfrm>
            <a:off x="331666" y="2882076"/>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鉢</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3" name="テキスト ボックス 32"/>
          <p:cNvSpPr txBox="1"/>
          <p:nvPr/>
        </p:nvSpPr>
        <p:spPr>
          <a:xfrm>
            <a:off x="5349823" y="3088649"/>
            <a:ext cx="884259" cy="430887"/>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悪性の</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腫れ物</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4" name="テキスト ボックス 33"/>
          <p:cNvSpPr txBox="1"/>
          <p:nvPr/>
        </p:nvSpPr>
        <p:spPr>
          <a:xfrm>
            <a:off x="6053596" y="3088649"/>
            <a:ext cx="720000" cy="430887"/>
          </a:xfrm>
          <a:prstGeom prst="rect">
            <a:avLst/>
          </a:prstGeom>
          <a:noFill/>
        </p:spPr>
        <p:txBody>
          <a:bodyPr wrap="square">
            <a:spAutoFit/>
          </a:bodyPr>
          <a:lstStyle/>
          <a:p>
            <a:pPr algn="ctr">
              <a:defRPr/>
            </a:pPr>
            <a:r>
              <a:rPr lang="ja-JP" altLang="en-US" sz="1100" dirty="0">
                <a:latin typeface="ＭＳ Ｐゴシック" panose="020B0600070205080204" pitchFamily="50" charset="-128"/>
                <a:ea typeface="ＭＳ Ｐゴシック" panose="020B0600070205080204" pitchFamily="50" charset="-128"/>
                <a:cs typeface="メイリオ" panose="020B0604030504040204" pitchFamily="50" charset="-128"/>
              </a:rPr>
              <a:t>海</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9" name="テキスト ボックス 38"/>
          <p:cNvSpPr txBox="1"/>
          <p:nvPr/>
        </p:nvSpPr>
        <p:spPr>
          <a:xfrm>
            <a:off x="6637285" y="3088649"/>
            <a:ext cx="756000" cy="430887"/>
          </a:xfrm>
          <a:prstGeom prst="rect">
            <a:avLst/>
          </a:prstGeom>
          <a:noFill/>
        </p:spPr>
        <p:txBody>
          <a:bodyPr wrap="square">
            <a:spAutoFit/>
          </a:bodyPr>
          <a:lstStyle/>
          <a:p>
            <a:pPr algn="ctr">
              <a:defRPr/>
            </a:pPr>
            <a:r>
              <a:rPr lang="ja-JP" altLang="en-US" sz="1100" dirty="0">
                <a:latin typeface="ＭＳ Ｐゴシック" panose="020B0600070205080204" pitchFamily="50" charset="-128"/>
                <a:ea typeface="ＭＳ Ｐゴシック" panose="020B0600070205080204" pitchFamily="50" charset="-128"/>
                <a:cs typeface="メイリオ" panose="020B0604030504040204" pitchFamily="50" charset="-128"/>
              </a:rPr>
              <a:t>川</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3" name="テキスト ボックス 42"/>
          <p:cNvSpPr txBox="1"/>
          <p:nvPr/>
        </p:nvSpPr>
        <p:spPr>
          <a:xfrm>
            <a:off x="7227085" y="3175481"/>
            <a:ext cx="1008000" cy="261610"/>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太陽の熱</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4" name="テキスト ボックス 43"/>
          <p:cNvSpPr txBox="1"/>
          <p:nvPr/>
        </p:nvSpPr>
        <p:spPr>
          <a:xfrm>
            <a:off x="7833219"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暗黒❹</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8" name="テキスト ボックス 47"/>
          <p:cNvSpPr txBox="1"/>
          <p:nvPr/>
        </p:nvSpPr>
        <p:spPr>
          <a:xfrm>
            <a:off x="8680530" y="3148185"/>
            <a:ext cx="864000" cy="430887"/>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ハル</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マゲドン</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9" name="テキスト ボックス 48"/>
          <p:cNvSpPr txBox="1"/>
          <p:nvPr/>
        </p:nvSpPr>
        <p:spPr>
          <a:xfrm>
            <a:off x="2883210" y="2546489"/>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土地</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0" name="テキスト ボックス 49"/>
          <p:cNvSpPr txBox="1"/>
          <p:nvPr/>
        </p:nvSpPr>
        <p:spPr>
          <a:xfrm>
            <a:off x="3208552" y="2724081"/>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海</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1" name="テキスト ボックス 50"/>
          <p:cNvSpPr txBox="1"/>
          <p:nvPr/>
        </p:nvSpPr>
        <p:spPr>
          <a:xfrm>
            <a:off x="3555822" y="2901673"/>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川</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2" name="テキスト ボックス 51"/>
          <p:cNvSpPr txBox="1"/>
          <p:nvPr/>
        </p:nvSpPr>
        <p:spPr>
          <a:xfrm>
            <a:off x="3888102" y="3079265"/>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宇宙</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3" name="テキスト ボックス 52"/>
          <p:cNvSpPr txBox="1"/>
          <p:nvPr/>
        </p:nvSpPr>
        <p:spPr>
          <a:xfrm>
            <a:off x="4262670" y="3256857"/>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悪霊侵入</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4" name="テキスト ボックス 53"/>
          <p:cNvSpPr txBox="1"/>
          <p:nvPr/>
        </p:nvSpPr>
        <p:spPr>
          <a:xfrm>
            <a:off x="4238083"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暗黒❸</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5" name="テキスト ボックス 54"/>
          <p:cNvSpPr txBox="1"/>
          <p:nvPr/>
        </p:nvSpPr>
        <p:spPr>
          <a:xfrm>
            <a:off x="4377926" y="3434447"/>
            <a:ext cx="2016000" cy="415498"/>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悪霊侵入</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p>
          <a:p>
            <a:pPr algn="ctr">
              <a:defRPr/>
            </a:pP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（人類</a:t>
            </a: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900" dirty="0">
                <a:latin typeface="ＭＳ Ｐゴシック" panose="020B0600070205080204" pitchFamily="50" charset="-128"/>
                <a:ea typeface="ＭＳ Ｐゴシック" panose="020B0600070205080204" pitchFamily="50" charset="-128"/>
                <a:cs typeface="メイリオ" panose="020B0604030504040204" pitchFamily="50" charset="-128"/>
              </a:rPr>
              <a:t>死亡</a:t>
            </a: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9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2" name="テキスト ボックス 61"/>
          <p:cNvSpPr txBox="1"/>
          <p:nvPr/>
        </p:nvSpPr>
        <p:spPr>
          <a:xfrm>
            <a:off x="2631267"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暗黒❷</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63" name="直線コネクタ 62"/>
          <p:cNvCxnSpPr/>
          <p:nvPr/>
        </p:nvCxnSpPr>
        <p:spPr>
          <a:xfrm>
            <a:off x="9910134" y="1899790"/>
            <a:ext cx="0" cy="4896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6" name="カギ線コネクタ 15"/>
          <p:cNvCxnSpPr/>
          <p:nvPr/>
        </p:nvCxnSpPr>
        <p:spPr>
          <a:xfrm rot="5400000" flipH="1">
            <a:off x="8192016" y="3710659"/>
            <a:ext cx="3564000" cy="216000"/>
          </a:xfrm>
          <a:prstGeom prst="bentConnector3">
            <a:avLst>
              <a:gd name="adj1" fmla="val 11095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10081669" y="2262472"/>
            <a:ext cx="1430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10187370" y="2500605"/>
            <a:ext cx="792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地震</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5" name="テキスト ボックス 64"/>
          <p:cNvSpPr txBox="1"/>
          <p:nvPr/>
        </p:nvSpPr>
        <p:spPr>
          <a:xfrm>
            <a:off x="10187370" y="2736493"/>
            <a:ext cx="792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6" name="テキスト ボックス 65"/>
          <p:cNvSpPr txBox="1"/>
          <p:nvPr/>
        </p:nvSpPr>
        <p:spPr>
          <a:xfrm>
            <a:off x="10187370" y="2972381"/>
            <a:ext cx="1836000" cy="646331"/>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火の池へ</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偽預言者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7" name="テキスト ボックス 66"/>
          <p:cNvSpPr txBox="1"/>
          <p:nvPr/>
        </p:nvSpPr>
        <p:spPr>
          <a:xfrm>
            <a:off x="10187370" y="3813489"/>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異邦人の裁き</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8" name="テキスト ボックス 67"/>
          <p:cNvSpPr txBox="1"/>
          <p:nvPr/>
        </p:nvSpPr>
        <p:spPr>
          <a:xfrm>
            <a:off x="10187370" y="3577601"/>
            <a:ext cx="1836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サタン底知れぬ所へ</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9" name="テキスト ボックス 68"/>
          <p:cNvSpPr txBox="1"/>
          <p:nvPr/>
        </p:nvSpPr>
        <p:spPr>
          <a:xfrm>
            <a:off x="10187370" y="4034387"/>
            <a:ext cx="1836000" cy="646331"/>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6</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聖徒の復活</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旧約時代</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大患難時代</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0" name="テキスト ボックス 69"/>
          <p:cNvSpPr txBox="1"/>
          <p:nvPr/>
        </p:nvSpPr>
        <p:spPr>
          <a:xfrm>
            <a:off x="10187370" y="4639607"/>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天と地の修復</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1" name="テキスト ボックス 70"/>
          <p:cNvSpPr txBox="1"/>
          <p:nvPr/>
        </p:nvSpPr>
        <p:spPr>
          <a:xfrm>
            <a:off x="10187370" y="4875495"/>
            <a:ext cx="1836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ダビデの王座の確立</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2" name="テキスト ボックス 71"/>
          <p:cNvSpPr txBox="1"/>
          <p:nvPr/>
        </p:nvSpPr>
        <p:spPr>
          <a:xfrm>
            <a:off x="10187370" y="5096394"/>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9.</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小羊の婚宴</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婚礼</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3" name="テキスト ボックス 72"/>
          <p:cNvSpPr txBox="1"/>
          <p:nvPr/>
        </p:nvSpPr>
        <p:spPr>
          <a:xfrm>
            <a:off x="10171968" y="2141999"/>
            <a:ext cx="792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75</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日間</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4" name="直線コネクタ 73"/>
          <p:cNvCxnSpPr/>
          <p:nvPr/>
        </p:nvCxnSpPr>
        <p:spPr>
          <a:xfrm>
            <a:off x="10082827" y="5591446"/>
            <a:ext cx="1430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9199824" y="655841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8" name="直線矢印コネクタ 77"/>
          <p:cNvCxnSpPr/>
          <p:nvPr/>
        </p:nvCxnSpPr>
        <p:spPr>
          <a:xfrm>
            <a:off x="1355980" y="4763727"/>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9" name="テキスト ボックス 78"/>
          <p:cNvSpPr txBox="1"/>
          <p:nvPr/>
        </p:nvSpPr>
        <p:spPr>
          <a:xfrm>
            <a:off x="363259" y="3993517"/>
            <a:ext cx="4212652" cy="261610"/>
          </a:xfrm>
          <a:prstGeom prst="rect">
            <a:avLst/>
          </a:prstGeom>
          <a:noFill/>
        </p:spPr>
        <p:txBody>
          <a:bodyPr wrap="square">
            <a:spAutoFit/>
          </a:bodyPr>
          <a:lstStyle/>
          <a:p>
            <a:pPr>
              <a:defRPr/>
            </a:pPr>
            <a:r>
              <a:rPr lang="ja-JP" altLang="en-US"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⑤ふたりの証人       </a:t>
            </a:r>
            <a:r>
              <a:rPr lang="ja-JP" altLang="en-US" sz="1000" dirty="0" smtClean="0">
                <a:latin typeface="+mj-ea"/>
                <a:ea typeface="+mj-ea"/>
                <a:cs typeface="メイリオ" panose="020B0604030504040204" pitchFamily="50" charset="-128"/>
              </a:rPr>
              <a:t>    </a:t>
            </a:r>
            <a:r>
              <a:rPr lang="ja-JP" altLang="en-US" sz="1100" dirty="0" smtClean="0">
                <a:latin typeface="+mj-ea"/>
                <a:ea typeface="+mj-ea"/>
                <a:cs typeface="メイリオ" panose="020B0604030504040204" pitchFamily="50" charset="-128"/>
              </a:rPr>
              <a:t>エルサレム</a:t>
            </a:r>
            <a:r>
              <a:rPr lang="ja-JP" altLang="en-US" sz="1100" dirty="0">
                <a:latin typeface="+mj-ea"/>
                <a:ea typeface="+mj-ea"/>
                <a:cs typeface="メイリオ" panose="020B0604030504040204" pitchFamily="50" charset="-128"/>
              </a:rPr>
              <a:t>で</a:t>
            </a:r>
            <a:r>
              <a:rPr lang="en-US" altLang="ja-JP" sz="1100" dirty="0">
                <a:latin typeface="+mj-ea"/>
                <a:ea typeface="+mj-ea"/>
                <a:cs typeface="メイリオ" panose="020B0604030504040204" pitchFamily="50" charset="-128"/>
              </a:rPr>
              <a:t>3</a:t>
            </a:r>
            <a:r>
              <a:rPr lang="ja-JP" altLang="en-US" sz="1100" dirty="0">
                <a:latin typeface="+mj-ea"/>
                <a:ea typeface="+mj-ea"/>
                <a:cs typeface="メイリオ" panose="020B0604030504040204" pitchFamily="50" charset="-128"/>
              </a:rPr>
              <a:t>年半</a:t>
            </a:r>
            <a:r>
              <a:rPr lang="en-US" altLang="ja-JP" sz="1100" dirty="0">
                <a:latin typeface="+mj-ea"/>
                <a:ea typeface="+mj-ea"/>
                <a:cs typeface="メイリオ" panose="020B0604030504040204" pitchFamily="50" charset="-128"/>
              </a:rPr>
              <a:t>(1260</a:t>
            </a:r>
            <a:r>
              <a:rPr lang="ja-JP" altLang="en-US" sz="1100" dirty="0">
                <a:latin typeface="+mj-ea"/>
                <a:ea typeface="+mj-ea"/>
                <a:cs typeface="メイリオ" panose="020B0604030504040204" pitchFamily="50" charset="-128"/>
              </a:rPr>
              <a:t>日</a:t>
            </a:r>
            <a:r>
              <a:rPr lang="en-US" altLang="ja-JP" sz="1100" dirty="0">
                <a:latin typeface="+mj-ea"/>
                <a:ea typeface="+mj-ea"/>
                <a:cs typeface="メイリオ" panose="020B0604030504040204" pitchFamily="50" charset="-128"/>
              </a:rPr>
              <a:t>)</a:t>
            </a:r>
            <a:r>
              <a:rPr lang="ja-JP" altLang="en-US" sz="1100" dirty="0" smtClean="0">
                <a:latin typeface="+mj-ea"/>
                <a:ea typeface="+mj-ea"/>
                <a:cs typeface="メイリオ" panose="020B0604030504040204" pitchFamily="50" charset="-128"/>
              </a:rPr>
              <a:t>預言</a:t>
            </a:r>
            <a:endParaRPr lang="en-US" altLang="ja-JP" sz="1100" dirty="0">
              <a:latin typeface="+mj-ea"/>
              <a:ea typeface="+mj-ea"/>
              <a:cs typeface="メイリオ" panose="020B0604030504040204" pitchFamily="50" charset="-128"/>
            </a:endParaRPr>
          </a:p>
        </p:txBody>
      </p:sp>
      <p:sp>
        <p:nvSpPr>
          <p:cNvPr id="80" name="テキスト ボックス 79"/>
          <p:cNvSpPr txBox="1"/>
          <p:nvPr/>
        </p:nvSpPr>
        <p:spPr>
          <a:xfrm>
            <a:off x="7944677" y="3175481"/>
            <a:ext cx="1044000" cy="261610"/>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暗黒❹</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82" name="直線矢印コネクタ 81"/>
          <p:cNvCxnSpPr/>
          <p:nvPr/>
        </p:nvCxnSpPr>
        <p:spPr>
          <a:xfrm>
            <a:off x="1355980" y="4540437"/>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3" name="テキスト ボックス 82"/>
          <p:cNvSpPr txBox="1"/>
          <p:nvPr/>
        </p:nvSpPr>
        <p:spPr>
          <a:xfrm>
            <a:off x="1351081" y="4300860"/>
            <a:ext cx="4246071"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異邦人帝国の第四段階</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本の角、</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の王国」→</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89" name="直線矢印コネクタ 88"/>
          <p:cNvCxnSpPr/>
          <p:nvPr/>
        </p:nvCxnSpPr>
        <p:spPr>
          <a:xfrm>
            <a:off x="1355980" y="4238619"/>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3" name="テキスト ボックス 92"/>
          <p:cNvSpPr txBox="1"/>
          <p:nvPr/>
        </p:nvSpPr>
        <p:spPr>
          <a:xfrm>
            <a:off x="4729986" y="5040176"/>
            <a:ext cx="1728000" cy="252000"/>
          </a:xfrm>
          <a:prstGeom prst="rect">
            <a:avLst/>
          </a:prstGeom>
          <a:noFill/>
        </p:spPr>
        <p:txBody>
          <a:bodyPr wrap="square" anchor="ctr">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１</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世界大戦</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4" name="テキスト ボックス 93"/>
          <p:cNvSpPr txBox="1"/>
          <p:nvPr/>
        </p:nvSpPr>
        <p:spPr>
          <a:xfrm>
            <a:off x="4793087" y="5213204"/>
            <a:ext cx="1692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反キリストの死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6" name="テキスト ボックス 95"/>
          <p:cNvSpPr txBox="1"/>
          <p:nvPr/>
        </p:nvSpPr>
        <p:spPr>
          <a:xfrm>
            <a:off x="4738124" y="5730809"/>
            <a:ext cx="1728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反キリストの復活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7" name="テキスト ボックス 96"/>
          <p:cNvSpPr txBox="1"/>
          <p:nvPr/>
        </p:nvSpPr>
        <p:spPr>
          <a:xfrm>
            <a:off x="4800580" y="5896735"/>
            <a:ext cx="1584000" cy="252000"/>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9.3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人の王の死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8" name="テキスト ボックス 97"/>
          <p:cNvSpPr txBox="1"/>
          <p:nvPr/>
        </p:nvSpPr>
        <p:spPr>
          <a:xfrm>
            <a:off x="3845520" y="4520339"/>
            <a:ext cx="1944000" cy="261610"/>
          </a:xfrm>
          <a:prstGeom prst="rect">
            <a:avLst/>
          </a:prstGeom>
          <a:noFill/>
        </p:spPr>
        <p:txBody>
          <a:bodyPr wrap="square">
            <a:spAutoFit/>
          </a:bodyPr>
          <a:lstStyle/>
          <a:p>
            <a:pPr>
              <a:defRPr/>
            </a:pPr>
            <a:r>
              <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rPr>
              <a:t>6</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宗教組織バビロンの破壊↓</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9" name="テキスト ボックス 98"/>
          <p:cNvSpPr txBox="1"/>
          <p:nvPr/>
        </p:nvSpPr>
        <p:spPr>
          <a:xfrm>
            <a:off x="5943903" y="3920280"/>
            <a:ext cx="3384000" cy="253916"/>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地震で都</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1/10</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破壊　</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7000</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人</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死亡→恐れ・悔い改め</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00" name="テキスト ボックス 99"/>
          <p:cNvSpPr txBox="1"/>
          <p:nvPr/>
        </p:nvSpPr>
        <p:spPr>
          <a:xfrm>
            <a:off x="4221422" y="6226862"/>
            <a:ext cx="2772000" cy="180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11</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荒らす忌むべき者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1" name="テキスト ボックス 100"/>
          <p:cNvSpPr txBox="1"/>
          <p:nvPr/>
        </p:nvSpPr>
        <p:spPr>
          <a:xfrm>
            <a:off x="4478303" y="6048647"/>
            <a:ext cx="2304000" cy="252000"/>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偽預言者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2" name="テキスト ボックス 101"/>
          <p:cNvSpPr txBox="1"/>
          <p:nvPr/>
        </p:nvSpPr>
        <p:spPr>
          <a:xfrm>
            <a:off x="4880836" y="6357141"/>
            <a:ext cx="1476000" cy="276999"/>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12.666</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の数字</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3" name="テキスト ボックス 102"/>
          <p:cNvSpPr txBox="1"/>
          <p:nvPr/>
        </p:nvSpPr>
        <p:spPr>
          <a:xfrm>
            <a:off x="4708166" y="5563419"/>
            <a:ext cx="1800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ユダヤ人迫害</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07" name="直線コネクタ 106"/>
          <p:cNvCxnSpPr/>
          <p:nvPr/>
        </p:nvCxnSpPr>
        <p:spPr>
          <a:xfrm>
            <a:off x="2973623" y="258639"/>
            <a:ext cx="0" cy="2952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04" name="テキスト ボックス 103"/>
          <p:cNvSpPr txBox="1"/>
          <p:nvPr/>
        </p:nvSpPr>
        <p:spPr>
          <a:xfrm>
            <a:off x="188656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8" name="テキスト ボックス 107"/>
          <p:cNvSpPr txBox="1"/>
          <p:nvPr/>
        </p:nvSpPr>
        <p:spPr>
          <a:xfrm>
            <a:off x="220385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2" name="テキスト ボックス 111"/>
          <p:cNvSpPr txBox="1"/>
          <p:nvPr/>
        </p:nvSpPr>
        <p:spPr>
          <a:xfrm>
            <a:off x="344479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9" name="テキスト ボックス 108"/>
          <p:cNvSpPr txBox="1"/>
          <p:nvPr/>
        </p:nvSpPr>
        <p:spPr>
          <a:xfrm>
            <a:off x="2506155" y="2055804"/>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10" name="テキスト ボックス 109"/>
          <p:cNvSpPr txBox="1"/>
          <p:nvPr/>
        </p:nvSpPr>
        <p:spPr>
          <a:xfrm>
            <a:off x="280845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1" name="テキスト ボックス 110"/>
          <p:cNvSpPr txBox="1"/>
          <p:nvPr/>
        </p:nvSpPr>
        <p:spPr>
          <a:xfrm>
            <a:off x="3125741" y="2055804"/>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20" name="テキスト ボックス 119"/>
          <p:cNvSpPr txBox="1"/>
          <p:nvPr/>
        </p:nvSpPr>
        <p:spPr>
          <a:xfrm>
            <a:off x="3444792"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13" name="テキスト ボックス 112"/>
          <p:cNvSpPr txBox="1"/>
          <p:nvPr/>
        </p:nvSpPr>
        <p:spPr>
          <a:xfrm>
            <a:off x="4824252" y="2591193"/>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14" name="テキスト ボックス 113"/>
          <p:cNvSpPr txBox="1"/>
          <p:nvPr/>
        </p:nvSpPr>
        <p:spPr>
          <a:xfrm>
            <a:off x="5226068" y="2591193"/>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5" name="テキスト ボックス 114"/>
          <p:cNvSpPr txBox="1"/>
          <p:nvPr/>
        </p:nvSpPr>
        <p:spPr>
          <a:xfrm>
            <a:off x="5632094" y="2591193"/>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1" name="テキスト ボックス 120"/>
          <p:cNvSpPr txBox="1"/>
          <p:nvPr/>
        </p:nvSpPr>
        <p:spPr>
          <a:xfrm>
            <a:off x="378512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2" name="テキスト ボックス 121"/>
          <p:cNvSpPr txBox="1"/>
          <p:nvPr/>
        </p:nvSpPr>
        <p:spPr>
          <a:xfrm>
            <a:off x="411740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3" name="テキスト ボックス 122"/>
          <p:cNvSpPr txBox="1"/>
          <p:nvPr/>
        </p:nvSpPr>
        <p:spPr>
          <a:xfrm>
            <a:off x="4449684"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24" name="テキスト ボックス 123"/>
          <p:cNvSpPr txBox="1"/>
          <p:nvPr/>
        </p:nvSpPr>
        <p:spPr>
          <a:xfrm>
            <a:off x="4824252"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5" name="テキスト ボックス 124"/>
          <p:cNvSpPr txBox="1"/>
          <p:nvPr/>
        </p:nvSpPr>
        <p:spPr>
          <a:xfrm>
            <a:off x="5226068"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26" name="テキスト ボックス 125"/>
          <p:cNvSpPr txBox="1"/>
          <p:nvPr/>
        </p:nvSpPr>
        <p:spPr>
          <a:xfrm>
            <a:off x="563209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5" name="テキスト ボックス 134"/>
          <p:cNvSpPr txBox="1"/>
          <p:nvPr/>
        </p:nvSpPr>
        <p:spPr>
          <a:xfrm>
            <a:off x="5632094"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36" name="テキスト ボックス 135"/>
          <p:cNvSpPr txBox="1"/>
          <p:nvPr/>
        </p:nvSpPr>
        <p:spPr>
          <a:xfrm>
            <a:off x="6214968"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7" name="テキスト ボックス 136"/>
          <p:cNvSpPr txBox="1"/>
          <p:nvPr/>
        </p:nvSpPr>
        <p:spPr>
          <a:xfrm>
            <a:off x="6843627"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8" name="テキスト ボックス 137"/>
          <p:cNvSpPr txBox="1"/>
          <p:nvPr/>
        </p:nvSpPr>
        <p:spPr>
          <a:xfrm>
            <a:off x="7553347"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39" name="テキスト ボックス 138"/>
          <p:cNvSpPr txBox="1"/>
          <p:nvPr/>
        </p:nvSpPr>
        <p:spPr>
          <a:xfrm>
            <a:off x="8300919"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40" name="テキスト ボックス 139"/>
          <p:cNvSpPr txBox="1"/>
          <p:nvPr/>
        </p:nvSpPr>
        <p:spPr>
          <a:xfrm>
            <a:off x="8952672"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41" name="テキスト ボックス 140"/>
          <p:cNvSpPr txBox="1"/>
          <p:nvPr/>
        </p:nvSpPr>
        <p:spPr>
          <a:xfrm>
            <a:off x="9648256"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 name="テキスト ボックス 10"/>
          <p:cNvSpPr txBox="1"/>
          <p:nvPr/>
        </p:nvSpPr>
        <p:spPr>
          <a:xfrm>
            <a:off x="5320112" y="1829152"/>
            <a:ext cx="1188000" cy="261610"/>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契約破棄</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 name="テキスト ボックス 9"/>
          <p:cNvSpPr txBox="1"/>
          <p:nvPr/>
        </p:nvSpPr>
        <p:spPr>
          <a:xfrm>
            <a:off x="490754" y="1844143"/>
            <a:ext cx="972000" cy="276999"/>
          </a:xfrm>
          <a:prstGeom prst="rect">
            <a:avLst/>
          </a:prstGeom>
          <a:noFill/>
        </p:spPr>
        <p:txBody>
          <a:bodyPr wrap="square">
            <a:spAutoFit/>
          </a:bodyPr>
          <a:lstStyle/>
          <a:p>
            <a:pPr algn="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七年の契約</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9" name="直線矢印コネクタ 8"/>
          <p:cNvCxnSpPr/>
          <p:nvPr/>
        </p:nvCxnSpPr>
        <p:spPr>
          <a:xfrm>
            <a:off x="1367307" y="2071239"/>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969430" y="2297606"/>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7" name="テキスト ボックス 56"/>
          <p:cNvSpPr txBox="1"/>
          <p:nvPr/>
        </p:nvSpPr>
        <p:spPr>
          <a:xfrm>
            <a:off x="1324980" y="2488455"/>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世界大戦</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8" name="テキスト ボックス 57"/>
          <p:cNvSpPr txBox="1"/>
          <p:nvPr/>
        </p:nvSpPr>
        <p:spPr>
          <a:xfrm>
            <a:off x="1642270" y="2679304"/>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飢饉</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9" name="テキスト ボックス 58"/>
          <p:cNvSpPr txBox="1"/>
          <p:nvPr/>
        </p:nvSpPr>
        <p:spPr>
          <a:xfrm>
            <a:off x="1944573" y="2870153"/>
            <a:ext cx="1442880" cy="276999"/>
          </a:xfrm>
          <a:prstGeom prst="rect">
            <a:avLst/>
          </a:prstGeom>
          <a:noFill/>
        </p:spPr>
        <p:txBody>
          <a:bodyPr wrap="square" anchor="t" anchorCtr="0">
            <a:spAutoFit/>
          </a:bodyPr>
          <a:lstStyle/>
          <a:p>
            <a:pPr algn="ct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人類</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a:t>
            </a: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死亡</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0" name="テキスト ボックス 59"/>
          <p:cNvSpPr txBox="1"/>
          <p:nvPr/>
        </p:nvSpPr>
        <p:spPr>
          <a:xfrm>
            <a:off x="2246870" y="3061002"/>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聖徒迫害</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6" name="テキスト ボックス 105"/>
          <p:cNvSpPr txBox="1"/>
          <p:nvPr/>
        </p:nvSpPr>
        <p:spPr>
          <a:xfrm>
            <a:off x="1478385" y="-9496"/>
            <a:ext cx="4160516"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殉教者のたましい</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患難期前半に殉教した聖徒たち</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61" name="テキスト ボックス 60"/>
          <p:cNvSpPr txBox="1"/>
          <p:nvPr/>
        </p:nvSpPr>
        <p:spPr>
          <a:xfrm>
            <a:off x="2564159" y="3251850"/>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天変地異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5" name="直線矢印コネクタ 74"/>
          <p:cNvCxnSpPr/>
          <p:nvPr/>
        </p:nvCxnSpPr>
        <p:spPr>
          <a:xfrm>
            <a:off x="1355980" y="3993825"/>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221140" y="3755022"/>
            <a:ext cx="1224000" cy="261610"/>
          </a:xfrm>
          <a:prstGeom prst="rect">
            <a:avLst/>
          </a:prstGeom>
          <a:noFill/>
        </p:spPr>
        <p:txBody>
          <a:bodyPr wrap="square">
            <a:spAutoFit/>
          </a:bodyPr>
          <a:lstStyle/>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144,000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人の宣教</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nvGrpSpPr>
          <p:cNvPr id="19" name="グループ化 18"/>
          <p:cNvGrpSpPr/>
          <p:nvPr/>
        </p:nvGrpSpPr>
        <p:grpSpPr>
          <a:xfrm>
            <a:off x="2317797" y="2259536"/>
            <a:ext cx="1044000" cy="252000"/>
            <a:chOff x="2317797" y="2259536"/>
            <a:chExt cx="1044000" cy="252000"/>
          </a:xfrm>
        </p:grpSpPr>
        <p:sp>
          <p:nvSpPr>
            <p:cNvPr id="145" name="テキスト ボックス 144"/>
            <p:cNvSpPr txBox="1"/>
            <p:nvPr/>
          </p:nvSpPr>
          <p:spPr>
            <a:xfrm>
              <a:off x="2317797" y="2259536"/>
              <a:ext cx="1044000" cy="252000"/>
            </a:xfrm>
            <a:prstGeom prst="rect">
              <a:avLst/>
            </a:prstGeom>
            <a:noFill/>
          </p:spPr>
          <p:txBody>
            <a:bodyPr wrap="square">
              <a:spAutoFit/>
            </a:bodyPr>
            <a:lstStyle/>
            <a:p>
              <a:pPr algn="ctr">
                <a:defRPr/>
              </a:pPr>
              <a:r>
                <a:rPr lang="ja-JP" altLang="en-US" sz="10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前半　後半</a:t>
              </a:r>
              <a:endParaRPr lang="en-US" altLang="ja-JP" sz="10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8" name="直線コネクタ 17"/>
            <p:cNvCxnSpPr/>
            <p:nvPr/>
          </p:nvCxnSpPr>
          <p:spPr>
            <a:xfrm flipV="1">
              <a:off x="2822864" y="230840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4" name="テキスト ボックス 143"/>
          <p:cNvSpPr txBox="1"/>
          <p:nvPr/>
        </p:nvSpPr>
        <p:spPr>
          <a:xfrm>
            <a:off x="395298" y="6349262"/>
            <a:ext cx="1332000" cy="461665"/>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暗黒➊</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ヨエ</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31</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4" name="テキスト ボックス 133"/>
          <p:cNvSpPr txBox="1"/>
          <p:nvPr/>
        </p:nvSpPr>
        <p:spPr>
          <a:xfrm>
            <a:off x="-16612" y="3274108"/>
            <a:ext cx="1440000" cy="430887"/>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エリヤの活動</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マラ</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6</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51" name="テキスト ボックス 150"/>
          <p:cNvSpPr txBox="1"/>
          <p:nvPr/>
        </p:nvSpPr>
        <p:spPr>
          <a:xfrm>
            <a:off x="4296644" y="747153"/>
            <a:ext cx="1008000" cy="246221"/>
          </a:xfrm>
          <a:prstGeom prst="rect">
            <a:avLst/>
          </a:prstGeom>
          <a:noFill/>
        </p:spPr>
        <p:txBody>
          <a:bodyPr wrap="square">
            <a:spAutoFit/>
          </a:bodyPr>
          <a:lstStyle/>
          <a:p>
            <a:pPr>
              <a:defRPr/>
            </a:pPr>
            <a:r>
              <a:rPr lang="ja-JP" altLang="en-US"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一羽</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のわし</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49" name="テキスト ボックス 148"/>
          <p:cNvSpPr txBox="1"/>
          <p:nvPr/>
        </p:nvSpPr>
        <p:spPr>
          <a:xfrm>
            <a:off x="4956139" y="1336288"/>
            <a:ext cx="1297322"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③小さな巻物</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62" name="テキスト ボックス 161"/>
          <p:cNvSpPr txBox="1"/>
          <p:nvPr/>
        </p:nvSpPr>
        <p:spPr>
          <a:xfrm>
            <a:off x="4464968" y="1161136"/>
            <a:ext cx="2290595"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②第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のラッパの裁きの預言</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71" name="テキスト ボックス 170"/>
          <p:cNvSpPr txBox="1"/>
          <p:nvPr/>
        </p:nvSpPr>
        <p:spPr>
          <a:xfrm>
            <a:off x="5659149" y="4564903"/>
            <a:ext cx="4062805" cy="261610"/>
          </a:xfrm>
          <a:prstGeom prst="rect">
            <a:avLst/>
          </a:prstGeom>
          <a:noFill/>
        </p:spPr>
        <p:txBody>
          <a:bodyPr wrap="square">
            <a:spAutoFit/>
          </a:bodyPr>
          <a:lstStyle/>
          <a:p>
            <a:pPr algn="ctr">
              <a:defRPr/>
            </a:pPr>
            <a:r>
              <a:rPr lang="ja-JP" altLang="en-US" sz="1100" dirty="0">
                <a:latin typeface="ＭＳ Ｐゴシック" panose="020B0600070205080204" pitchFamily="50" charset="-128"/>
                <a:cs typeface="メイリオ" panose="020B0604030504040204" pitchFamily="50" charset="-128"/>
              </a:rPr>
              <a:t>第五段階</a:t>
            </a:r>
            <a:r>
              <a:rPr lang="en-US" altLang="ja-JP" sz="1100" dirty="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反キリストの完全な帝国主義</a:t>
            </a:r>
            <a:r>
              <a:rPr lang="en-US" altLang="ja-JP" sz="1100" dirty="0" smtClean="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　政治・経済の統合</a:t>
            </a:r>
            <a:endParaRPr lang="en-US" altLang="ja-JP" sz="1100" dirty="0">
              <a:latin typeface="ＭＳ Ｐゴシック" panose="020B0600070205080204" pitchFamily="50" charset="-128"/>
              <a:cs typeface="メイリオ" panose="020B0604030504040204" pitchFamily="50" charset="-128"/>
            </a:endParaRPr>
          </a:p>
        </p:txBody>
      </p:sp>
      <p:sp>
        <p:nvSpPr>
          <p:cNvPr id="173" name="テキスト ボックス 172"/>
          <p:cNvSpPr txBox="1"/>
          <p:nvPr/>
        </p:nvSpPr>
        <p:spPr>
          <a:xfrm>
            <a:off x="1493926" y="3755022"/>
            <a:ext cx="2052000" cy="261610"/>
          </a:xfrm>
          <a:prstGeom prst="rect">
            <a:avLst/>
          </a:prstGeom>
          <a:noFill/>
        </p:spPr>
        <p:txBody>
          <a:bodyPr wrap="square">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世界宣教・世界大のリバイバル</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74" name="テキスト ボックス 173"/>
          <p:cNvSpPr txBox="1"/>
          <p:nvPr/>
        </p:nvSpPr>
        <p:spPr>
          <a:xfrm>
            <a:off x="4075875" y="3993517"/>
            <a:ext cx="1656000" cy="261610"/>
          </a:xfrm>
          <a:prstGeom prst="rect">
            <a:avLst/>
          </a:prstGeom>
          <a:noFill/>
        </p:spPr>
        <p:txBody>
          <a:bodyPr wrap="square">
            <a:spAutoFit/>
          </a:bodyPr>
          <a:lstStyle/>
          <a:p>
            <a:pPr algn="r">
              <a:defRPr/>
            </a:pPr>
            <a:r>
              <a:rPr lang="en-US" altLang="ja-JP" sz="1100" dirty="0" smtClean="0">
                <a:latin typeface="ＭＳ Ｐゴシック" panose="020B0600070205080204" pitchFamily="50" charset="-128"/>
                <a:cs typeface="メイリオ" panose="020B0604030504040204" pitchFamily="50" charset="-128"/>
              </a:rPr>
              <a:t>7</a:t>
            </a:r>
            <a:r>
              <a:rPr lang="en-US" altLang="ja-JP" sz="1100" dirty="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ふたりの証人の</a:t>
            </a:r>
            <a:r>
              <a:rPr lang="ja-JP" altLang="en-US" sz="1100" dirty="0" smtClean="0">
                <a:latin typeface="ＭＳ Ｐゴシック" panose="020B0600070205080204" pitchFamily="50" charset="-128"/>
                <a:cs typeface="メイリオ" panose="020B0604030504040204" pitchFamily="50" charset="-128"/>
              </a:rPr>
              <a:t>死↓</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75" name="直線矢印コネクタ 174"/>
          <p:cNvCxnSpPr/>
          <p:nvPr/>
        </p:nvCxnSpPr>
        <p:spPr>
          <a:xfrm>
            <a:off x="5614536" y="4590778"/>
            <a:ext cx="4248000" cy="0"/>
          </a:xfrm>
          <a:prstGeom prst="straightConnector1">
            <a:avLst/>
          </a:prstGeom>
          <a:ln w="34925">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76" name="テキスト ボックス 175"/>
          <p:cNvSpPr txBox="1"/>
          <p:nvPr/>
        </p:nvSpPr>
        <p:spPr>
          <a:xfrm>
            <a:off x="4365626" y="2082734"/>
            <a:ext cx="2484000" cy="253916"/>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④第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神殿「杖のような測り竿」</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66" name="テキスト ボックス 165"/>
          <p:cNvSpPr txBox="1"/>
          <p:nvPr/>
        </p:nvSpPr>
        <p:spPr>
          <a:xfrm>
            <a:off x="5761812" y="3745129"/>
            <a:ext cx="3789428" cy="253916"/>
          </a:xfrm>
          <a:prstGeom prst="rect">
            <a:avLst/>
          </a:prstGeom>
          <a:noFill/>
        </p:spPr>
        <p:txBody>
          <a:bodyPr wrap="square">
            <a:spAutoFit/>
          </a:bodyPr>
          <a:lstStyle/>
          <a:p>
            <a:pPr>
              <a:defRPr/>
            </a:pP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⑤さらされた死体</a:t>
            </a:r>
            <a:r>
              <a:rPr lang="en-US" altLang="ja-JP"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三日半</a:t>
            </a:r>
            <a:r>
              <a:rPr lang="en-US" altLang="ja-JP"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→復活（第</a:t>
            </a:r>
            <a:r>
              <a:rPr lang="en-US" altLang="ja-JP"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3</a:t>
            </a: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のヨナのしるし</a:t>
            </a:r>
            <a:r>
              <a:rPr lang="en-US" altLang="ja-JP"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→昇天</a:t>
            </a:r>
            <a:endParaRPr lang="en-US" altLang="ja-JP" sz="1000" b="1" dirty="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endParaRPr>
          </a:p>
        </p:txBody>
      </p:sp>
      <p:sp>
        <p:nvSpPr>
          <p:cNvPr id="167" name="テキスト ボックス 166"/>
          <p:cNvSpPr txBox="1"/>
          <p:nvPr/>
        </p:nvSpPr>
        <p:spPr>
          <a:xfrm>
            <a:off x="5918880" y="4099976"/>
            <a:ext cx="3816000" cy="253916"/>
          </a:xfrm>
          <a:prstGeom prst="rect">
            <a:avLst/>
          </a:prstGeom>
          <a:noFill/>
        </p:spPr>
        <p:txBody>
          <a:bodyPr wrap="square">
            <a:spAutoFit/>
          </a:bodyPr>
          <a:lstStyle/>
          <a:p>
            <a:pPr>
              <a:defRPr/>
            </a:pPr>
            <a:r>
              <a:rPr lang="ja-JP" altLang="en-US"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大患難時代の最後に起こるユダヤ人の民族的救いの前奏曲</a:t>
            </a:r>
            <a:endParaRPr lang="en-US" altLang="ja-JP" sz="1000" dirty="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endParaRPr>
          </a:p>
        </p:txBody>
      </p:sp>
      <p:cxnSp>
        <p:nvCxnSpPr>
          <p:cNvPr id="21" name="カギ線コネクタ 20"/>
          <p:cNvCxnSpPr/>
          <p:nvPr/>
        </p:nvCxnSpPr>
        <p:spPr>
          <a:xfrm flipV="1">
            <a:off x="5622282" y="3880738"/>
            <a:ext cx="216000" cy="360000"/>
          </a:xfrm>
          <a:prstGeom prst="bentConnector3">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81" name="テキスト ボックス 180"/>
          <p:cNvSpPr txBox="1"/>
          <p:nvPr/>
        </p:nvSpPr>
        <p:spPr>
          <a:xfrm>
            <a:off x="6794197" y="4321513"/>
            <a:ext cx="2160000" cy="246221"/>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⑧海からの獣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反キリストの</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支配</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latin typeface="ＭＳ Ｐゴシック" panose="020B0600070205080204" pitchFamily="50" charset="-128"/>
              <a:cs typeface="メイリオ" panose="020B0604030504040204" pitchFamily="50" charset="-128"/>
            </a:endParaRPr>
          </a:p>
        </p:txBody>
      </p:sp>
      <p:cxnSp>
        <p:nvCxnSpPr>
          <p:cNvPr id="179" name="直線コネクタ 178"/>
          <p:cNvCxnSpPr/>
          <p:nvPr/>
        </p:nvCxnSpPr>
        <p:spPr>
          <a:xfrm>
            <a:off x="4783049" y="1037792"/>
            <a:ext cx="0" cy="1548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cxnSp>
        <p:nvCxnSpPr>
          <p:cNvPr id="184" name="カギ線コネクタ 183"/>
          <p:cNvCxnSpPr/>
          <p:nvPr/>
        </p:nvCxnSpPr>
        <p:spPr>
          <a:xfrm rot="10800000" flipV="1">
            <a:off x="9364000" y="3874612"/>
            <a:ext cx="108000" cy="183553"/>
          </a:xfrm>
          <a:prstGeom prst="bentConnector3">
            <a:avLst>
              <a:gd name="adj1" fmla="val -110658"/>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85" name="カギ線コネクタ 184"/>
          <p:cNvCxnSpPr/>
          <p:nvPr/>
        </p:nvCxnSpPr>
        <p:spPr>
          <a:xfrm rot="5400000">
            <a:off x="5921662" y="4124927"/>
            <a:ext cx="180000" cy="18000"/>
          </a:xfrm>
          <a:prstGeom prst="bentConnector4">
            <a:avLst>
              <a:gd name="adj1" fmla="val 6835"/>
              <a:gd name="adj2" fmla="val 934422"/>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2" name="テキスト ボックス 151"/>
          <p:cNvSpPr txBox="1"/>
          <p:nvPr/>
        </p:nvSpPr>
        <p:spPr>
          <a:xfrm>
            <a:off x="4860755" y="414924"/>
            <a:ext cx="1908000"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⑩中間期の</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宣言</a:t>
            </a:r>
            <a:endParaRPr lang="en-US" altLang="ja-JP" sz="1000" dirty="0">
              <a:latin typeface="ＭＳ Ｐゴシック" panose="020B0600070205080204" pitchFamily="50" charset="-128"/>
              <a:cs typeface="メイリオ" panose="020B0604030504040204" pitchFamily="50" charset="-128"/>
            </a:endParaRPr>
          </a:p>
        </p:txBody>
      </p:sp>
      <p:sp>
        <p:nvSpPr>
          <p:cNvPr id="153" name="テキスト ボックス 152"/>
          <p:cNvSpPr txBox="1"/>
          <p:nvPr/>
        </p:nvSpPr>
        <p:spPr>
          <a:xfrm>
            <a:off x="6800052" y="5038260"/>
            <a:ext cx="2592000" cy="246221"/>
          </a:xfrm>
          <a:prstGeom prst="rect">
            <a:avLst/>
          </a:prstGeom>
          <a:noFill/>
        </p:spPr>
        <p:txBody>
          <a:bodyPr wrap="square" anchor="ctr">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➆大患難時代のイスラエル</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54" name="テキスト ボックス 153"/>
          <p:cNvSpPr txBox="1"/>
          <p:nvPr/>
        </p:nvSpPr>
        <p:spPr>
          <a:xfrm>
            <a:off x="6800052" y="5203594"/>
            <a:ext cx="2859570" cy="261610"/>
          </a:xfrm>
          <a:prstGeom prst="rect">
            <a:avLst/>
          </a:prstGeom>
          <a:noFill/>
        </p:spPr>
        <p:txBody>
          <a:bodyPr wrap="square" anchor="ctr">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歴史的背景</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キリストの生涯を要約する幻</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p>
        </p:txBody>
      </p:sp>
      <p:sp>
        <p:nvSpPr>
          <p:cNvPr id="157" name="テキスト ボックス 156"/>
          <p:cNvSpPr txBox="1"/>
          <p:nvPr/>
        </p:nvSpPr>
        <p:spPr>
          <a:xfrm>
            <a:off x="4652206" y="5420835"/>
            <a:ext cx="5076000" cy="180000"/>
          </a:xfrm>
          <a:prstGeom prst="rect">
            <a:avLst/>
          </a:prstGeom>
          <a:noFill/>
        </p:spPr>
        <p:txBody>
          <a:bodyPr wrap="square" anchor="ctr">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地に落とされるサタン</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天の戦い</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cs typeface="メイリオ" panose="020B0604030504040204" pitchFamily="50" charset="-128"/>
              </a:rPr>
              <a:t>イスラエル</a:t>
            </a:r>
            <a:r>
              <a:rPr lang="ja-JP" altLang="en-US" sz="1200" dirty="0">
                <a:latin typeface="ＭＳ Ｐゴシック" panose="020B0600070205080204" pitchFamily="50" charset="-128"/>
                <a:cs typeface="メイリオ" panose="020B0604030504040204" pitchFamily="50" charset="-128"/>
              </a:rPr>
              <a:t>の逃避</a:t>
            </a:r>
            <a:r>
              <a:rPr lang="en-US" altLang="ja-JP" sz="1200" dirty="0">
                <a:latin typeface="ＭＳ Ｐゴシック" panose="020B0600070205080204" pitchFamily="50" charset="-128"/>
                <a:cs typeface="メイリオ" panose="020B0604030504040204" pitchFamily="50" charset="-128"/>
              </a:rPr>
              <a:t>(</a:t>
            </a:r>
            <a:r>
              <a:rPr lang="ja-JP" altLang="en-US" sz="1200" dirty="0">
                <a:latin typeface="ＭＳ Ｐゴシック" panose="020B0600070205080204" pitchFamily="50" charset="-128"/>
                <a:cs typeface="メイリオ" panose="020B0604030504040204" pitchFamily="50" charset="-128"/>
              </a:rPr>
              <a:t>荒野に逃れる女</a:t>
            </a:r>
            <a:r>
              <a:rPr lang="en-US" altLang="ja-JP" sz="1200" dirty="0" smtClean="0">
                <a:latin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61" name="テキスト ボックス 160"/>
          <p:cNvSpPr txBox="1"/>
          <p:nvPr/>
        </p:nvSpPr>
        <p:spPr>
          <a:xfrm>
            <a:off x="6800052" y="5556262"/>
            <a:ext cx="2412000" cy="261610"/>
          </a:xfrm>
          <a:prstGeom prst="rect">
            <a:avLst/>
          </a:prstGeom>
          <a:noFill/>
        </p:spPr>
        <p:txBody>
          <a:bodyPr wrap="square" anchor="ctr">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イスラエルに対するサタンの戦い</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63" name="直線コネクタ 162"/>
          <p:cNvCxnSpPr/>
          <p:nvPr/>
        </p:nvCxnSpPr>
        <p:spPr>
          <a:xfrm rot="5400000">
            <a:off x="6442774" y="5345067"/>
            <a:ext cx="0" cy="684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64" name="テキスト ボックス 163"/>
          <p:cNvSpPr txBox="1"/>
          <p:nvPr/>
        </p:nvSpPr>
        <p:spPr>
          <a:xfrm>
            <a:off x="6800052" y="5805409"/>
            <a:ext cx="1764000" cy="246221"/>
          </a:xfrm>
          <a:prstGeom prst="rect">
            <a:avLst/>
          </a:prstGeom>
          <a:noFill/>
        </p:spPr>
        <p:txBody>
          <a:bodyPr wrap="square" anchor="ctr">
            <a:spAutoFit/>
          </a:bodyPr>
          <a:lstStyle/>
          <a:p>
            <a:pPr>
              <a:defRPr/>
            </a:pPr>
            <a:r>
              <a:rPr lang="ja-JP" altLang="en-US"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⑧海からの獣</a:t>
            </a:r>
            <a:r>
              <a:rPr lang="en-US" altLang="ja-JP"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r>
              <a:rPr lang="ja-JP" altLang="en-US"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第一の獣</a:t>
            </a:r>
            <a:r>
              <a:rPr lang="en-US" altLang="ja-JP"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endParaRPr lang="en-US" altLang="ja-JP" sz="1000" dirty="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endParaRPr>
          </a:p>
        </p:txBody>
      </p:sp>
      <p:cxnSp>
        <p:nvCxnSpPr>
          <p:cNvPr id="165" name="直線コネクタ 164"/>
          <p:cNvCxnSpPr/>
          <p:nvPr/>
        </p:nvCxnSpPr>
        <p:spPr>
          <a:xfrm rot="5400000">
            <a:off x="6568774" y="5715061"/>
            <a:ext cx="0" cy="432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78" name="テキスト ボックス 177"/>
          <p:cNvSpPr txBox="1"/>
          <p:nvPr/>
        </p:nvSpPr>
        <p:spPr>
          <a:xfrm>
            <a:off x="6800052" y="6178900"/>
            <a:ext cx="1872000" cy="246221"/>
          </a:xfrm>
          <a:prstGeom prst="rect">
            <a:avLst/>
          </a:prstGeom>
          <a:noFill/>
        </p:spPr>
        <p:txBody>
          <a:bodyPr wrap="square" anchor="ctr">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⑨地からの獣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第二の獣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80" name="右中かっこ 179"/>
          <p:cNvSpPr/>
          <p:nvPr/>
        </p:nvSpPr>
        <p:spPr>
          <a:xfrm rot="16200000">
            <a:off x="5642406" y="3490607"/>
            <a:ext cx="324000" cy="2808000"/>
          </a:xfrm>
          <a:prstGeom prst="rightBrace">
            <a:avLst>
              <a:gd name="adj1" fmla="val 10340"/>
              <a:gd name="adj2" fmla="val 50000"/>
            </a:avLst>
          </a:prstGeom>
          <a:ln>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右大かっこ 21"/>
          <p:cNvSpPr/>
          <p:nvPr/>
        </p:nvSpPr>
        <p:spPr>
          <a:xfrm>
            <a:off x="6249440" y="5783208"/>
            <a:ext cx="45719" cy="288000"/>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7" name="右大かっこ 186"/>
          <p:cNvSpPr/>
          <p:nvPr/>
        </p:nvSpPr>
        <p:spPr>
          <a:xfrm>
            <a:off x="6249440" y="6114146"/>
            <a:ext cx="45719" cy="432000"/>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5" name="テキスト ボックス 194"/>
          <p:cNvSpPr txBox="1"/>
          <p:nvPr/>
        </p:nvSpPr>
        <p:spPr>
          <a:xfrm>
            <a:off x="12955" y="4982364"/>
            <a:ext cx="1440000" cy="92333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中間期の出来事</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・ちょうど中間の</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12</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の出来事</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・後半にずれ込む</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➀～➉の出来事</a:t>
            </a:r>
            <a:endParaRPr lang="en-US" altLang="ja-JP"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96" name="テキスト ボックス 195"/>
          <p:cNvSpPr txBox="1"/>
          <p:nvPr/>
        </p:nvSpPr>
        <p:spPr>
          <a:xfrm>
            <a:off x="4945113" y="6575909"/>
            <a:ext cx="1332000" cy="246221"/>
          </a:xfrm>
          <a:prstGeom prst="rect">
            <a:avLst/>
          </a:prstGeom>
          <a:noFill/>
        </p:spPr>
        <p:txBody>
          <a:bodyPr wrap="square">
            <a:spAutoFit/>
          </a:bodyPr>
          <a:lstStyle/>
          <a:p>
            <a:pPr algn="ctr">
              <a:defRPr/>
            </a:pPr>
            <a:r>
              <a:rPr lang="ja-JP" altLang="en-US" sz="10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中間点</a:t>
            </a:r>
            <a:endParaRPr lang="en-US" altLang="ja-JP" sz="10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3" name="カギ線コネクタ 22"/>
          <p:cNvCxnSpPr/>
          <p:nvPr/>
        </p:nvCxnSpPr>
        <p:spPr>
          <a:xfrm rot="10800000">
            <a:off x="8848180" y="4454516"/>
            <a:ext cx="216000" cy="1476000"/>
          </a:xfrm>
          <a:prstGeom prst="bentConnector3">
            <a:avLst>
              <a:gd name="adj1" fmla="val -276054"/>
            </a:avLst>
          </a:prstGeom>
          <a:ln>
            <a:solidFill>
              <a:schemeClr val="tx1"/>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7" name="直線コネクタ 206"/>
          <p:cNvCxnSpPr/>
          <p:nvPr/>
        </p:nvCxnSpPr>
        <p:spPr>
          <a:xfrm rot="5400000">
            <a:off x="6571046" y="6099477"/>
            <a:ext cx="0" cy="432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208" name="テキスト ボックス 207"/>
          <p:cNvSpPr txBox="1"/>
          <p:nvPr/>
        </p:nvSpPr>
        <p:spPr>
          <a:xfrm>
            <a:off x="6800052" y="6360030"/>
            <a:ext cx="2628000" cy="261610"/>
          </a:xfrm>
          <a:prstGeom prst="rect">
            <a:avLst/>
          </a:prstGeom>
          <a:noFill/>
        </p:spPr>
        <p:txBody>
          <a:bodyPr wrap="square" anchor="ctr">
            <a:spAutoFit/>
          </a:bodyPr>
          <a:lstStyle/>
          <a:p>
            <a:pPr>
              <a:defRPr/>
            </a:pPr>
            <a:r>
              <a:rPr lang="ja-JP" altLang="en-US" sz="11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獣の偶像礼拝</a:t>
            </a:r>
            <a:r>
              <a:rPr lang="ja-JP" altLang="en-US" sz="1100" dirty="0" smtClean="0">
                <a:latin typeface="ＭＳ Ｐゴシック" panose="020B0600070205080204" pitchFamily="50" charset="-128"/>
                <a:cs typeface="メイリオ" panose="020B0604030504040204" pitchFamily="50" charset="-128"/>
              </a:rPr>
              <a:t>・経済</a:t>
            </a:r>
            <a:r>
              <a:rPr lang="ja-JP" altLang="en-US" sz="1100" dirty="0">
                <a:latin typeface="ＭＳ Ｐゴシック" panose="020B0600070205080204" pitchFamily="50" charset="-128"/>
                <a:cs typeface="メイリオ" panose="020B0604030504040204" pitchFamily="50" charset="-128"/>
              </a:rPr>
              <a:t>活動の</a:t>
            </a:r>
            <a:r>
              <a:rPr lang="ja-JP" altLang="en-US" sz="1100" dirty="0" smtClean="0">
                <a:latin typeface="ＭＳ Ｐゴシック" panose="020B0600070205080204" pitchFamily="50" charset="-128"/>
                <a:cs typeface="メイリオ" panose="020B0604030504040204" pitchFamily="50" charset="-128"/>
              </a:rPr>
              <a:t>統制</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5" name="カギ線コネクタ 24"/>
          <p:cNvCxnSpPr/>
          <p:nvPr/>
        </p:nvCxnSpPr>
        <p:spPr>
          <a:xfrm rot="5400000" flipV="1">
            <a:off x="6590491" y="-655855"/>
            <a:ext cx="180000" cy="6336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9" name="テキスト ボックス 218"/>
          <p:cNvSpPr txBox="1"/>
          <p:nvPr/>
        </p:nvSpPr>
        <p:spPr>
          <a:xfrm>
            <a:off x="4829482" y="184823"/>
            <a:ext cx="1980000" cy="252000"/>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➆キリストの生涯を要約する幻</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7" name="直線コネクタ 6"/>
          <p:cNvCxnSpPr/>
          <p:nvPr/>
        </p:nvCxnSpPr>
        <p:spPr>
          <a:xfrm>
            <a:off x="5625252" y="-29533"/>
            <a:ext cx="0" cy="6984000"/>
          </a:xfrm>
          <a:prstGeom prst="line">
            <a:avLst/>
          </a:prstGeom>
          <a:ln w="6350">
            <a:solidFill>
              <a:srgbClr val="FF0066"/>
            </a:solidFill>
            <a:prstDash val="solid"/>
          </a:ln>
        </p:spPr>
        <p:style>
          <a:lnRef idx="1">
            <a:schemeClr val="accent1"/>
          </a:lnRef>
          <a:fillRef idx="0">
            <a:schemeClr val="accent1"/>
          </a:fillRef>
          <a:effectRef idx="0">
            <a:schemeClr val="accent1"/>
          </a:effectRef>
          <a:fontRef idx="minor">
            <a:schemeClr val="tx1"/>
          </a:fontRef>
        </p:style>
      </p:cxnSp>
      <p:sp>
        <p:nvSpPr>
          <p:cNvPr id="15" name="右中かっこ 14"/>
          <p:cNvSpPr/>
          <p:nvPr/>
        </p:nvSpPr>
        <p:spPr>
          <a:xfrm rot="16200000">
            <a:off x="5530725" y="4162328"/>
            <a:ext cx="180000" cy="1800000"/>
          </a:xfrm>
          <a:prstGeom prst="rightBrace">
            <a:avLst>
              <a:gd name="adj1" fmla="val 2613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3" name="テキスト ボックス 222"/>
          <p:cNvSpPr txBox="1"/>
          <p:nvPr/>
        </p:nvSpPr>
        <p:spPr>
          <a:xfrm>
            <a:off x="5638670" y="-1847"/>
            <a:ext cx="3276000" cy="246221"/>
          </a:xfrm>
          <a:prstGeom prst="rect">
            <a:avLst/>
          </a:prstGeom>
          <a:noFill/>
        </p:spPr>
        <p:txBody>
          <a:bodyPr wrap="square">
            <a:spAutoFit/>
          </a:bodyPr>
          <a:lstStyle/>
          <a:p>
            <a:pP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殉教者たちの礼拝</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患難時代後半に殉教した聖徒たち</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82" name="テキスト ボックス 181"/>
          <p:cNvSpPr txBox="1"/>
          <p:nvPr/>
        </p:nvSpPr>
        <p:spPr>
          <a:xfrm>
            <a:off x="8385266" y="3483484"/>
            <a:ext cx="1440000" cy="230832"/>
          </a:xfrm>
          <a:prstGeom prst="rect">
            <a:avLst/>
          </a:prstGeom>
          <a:noFill/>
        </p:spPr>
        <p:txBody>
          <a:bodyPr wrap="square">
            <a:spAutoFit/>
          </a:bodyPr>
          <a:lstStyle/>
          <a:p>
            <a:pPr algn="ctr">
              <a:defRPr/>
            </a:pP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ユダヤ人</a:t>
            </a: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2/3</a:t>
            </a: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死亡</a:t>
            </a: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p>
        </p:txBody>
      </p:sp>
      <p:sp>
        <p:nvSpPr>
          <p:cNvPr id="197" name="テキスト ボックス 196"/>
          <p:cNvSpPr txBox="1"/>
          <p:nvPr/>
        </p:nvSpPr>
        <p:spPr>
          <a:xfrm>
            <a:off x="9283747" y="3153664"/>
            <a:ext cx="612000" cy="307777"/>
          </a:xfrm>
          <a:prstGeom prst="rect">
            <a:avLst/>
          </a:prstGeom>
          <a:noFill/>
        </p:spPr>
        <p:txBody>
          <a:bodyPr wrap="square">
            <a:spAutoFit/>
          </a:bodyPr>
          <a:lstStyle/>
          <a:p>
            <a:pPr algn="r">
              <a:defRPr/>
            </a:pPr>
            <a:r>
              <a:rPr lang="ja-JP" altLang="en-US"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再臨</a:t>
            </a:r>
            <a:endParaRPr lang="en-US" altLang="ja-JP"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99" name="テキスト ボックス 198"/>
          <p:cNvSpPr txBox="1"/>
          <p:nvPr/>
        </p:nvSpPr>
        <p:spPr>
          <a:xfrm>
            <a:off x="8903514" y="1832963"/>
            <a:ext cx="905948" cy="400110"/>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大バビロン</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滅亡</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01" name="テキスト ボックス 200"/>
          <p:cNvSpPr txBox="1"/>
          <p:nvPr/>
        </p:nvSpPr>
        <p:spPr>
          <a:xfrm>
            <a:off x="9091341" y="2885856"/>
            <a:ext cx="792000" cy="261610"/>
          </a:xfrm>
          <a:prstGeom prst="rect">
            <a:avLst/>
          </a:prstGeom>
          <a:noFill/>
        </p:spPr>
        <p:txBody>
          <a:bodyPr wrap="square">
            <a:spAutoFit/>
          </a:bodyPr>
          <a:lstStyle/>
          <a:p>
            <a:pPr algn="ctr">
              <a:defRPr/>
            </a:pPr>
            <a:r>
              <a:rPr lang="ja-JP" altLang="en-US" sz="1050"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段階→</a:t>
            </a:r>
            <a:endParaRPr lang="en-US" altLang="ja-JP" sz="105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02" name="テキスト ボックス 201"/>
          <p:cNvSpPr txBox="1"/>
          <p:nvPr/>
        </p:nvSpPr>
        <p:spPr>
          <a:xfrm>
            <a:off x="8846280" y="1589578"/>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嘆く３組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05" name="テキスト ボックス 204"/>
          <p:cNvSpPr txBox="1"/>
          <p:nvPr/>
        </p:nvSpPr>
        <p:spPr>
          <a:xfrm>
            <a:off x="8846280" y="308962"/>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喜ぶ３組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206" name="直線コネクタ 205"/>
          <p:cNvCxnSpPr/>
          <p:nvPr/>
        </p:nvCxnSpPr>
        <p:spPr>
          <a:xfrm>
            <a:off x="9314280" y="552886"/>
            <a:ext cx="0" cy="1116000"/>
          </a:xfrm>
          <a:prstGeom prst="line">
            <a:avLst/>
          </a:prstGeom>
          <a:ln w="0">
            <a:solidFill>
              <a:srgbClr val="002060"/>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4" name="直線コネクタ 213"/>
          <p:cNvCxnSpPr/>
          <p:nvPr/>
        </p:nvCxnSpPr>
        <p:spPr>
          <a:xfrm>
            <a:off x="9302757" y="2200140"/>
            <a:ext cx="0" cy="756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pic>
        <p:nvPicPr>
          <p:cNvPr id="6" name="図 5"/>
          <p:cNvPicPr>
            <a:picLocks noChangeAspect="1"/>
          </p:cNvPicPr>
          <p:nvPr/>
        </p:nvPicPr>
        <p:blipFill>
          <a:blip r:embed="rId4"/>
          <a:stretch>
            <a:fillRect/>
          </a:stretch>
        </p:blipFill>
        <p:spPr>
          <a:xfrm>
            <a:off x="115066" y="56484"/>
            <a:ext cx="1260000" cy="295714"/>
          </a:xfrm>
          <a:prstGeom prst="rect">
            <a:avLst/>
          </a:prstGeom>
        </p:spPr>
      </p:pic>
      <p:sp>
        <p:nvSpPr>
          <p:cNvPr id="209" name="テキスト ボックス 208"/>
          <p:cNvSpPr txBox="1"/>
          <p:nvPr/>
        </p:nvSpPr>
        <p:spPr>
          <a:xfrm>
            <a:off x="8930440" y="-2664"/>
            <a:ext cx="1800000" cy="216000"/>
          </a:xfrm>
          <a:prstGeom prst="rect">
            <a:avLst/>
          </a:prstGeom>
          <a:noFill/>
        </p:spPr>
        <p:txBody>
          <a:bodyPr wrap="square">
            <a:spAutoFit/>
          </a:bodyPr>
          <a:lstStyle/>
          <a:p>
            <a:pPr algn="ctr">
              <a:defRPr/>
            </a:pPr>
            <a:r>
              <a:rPr lang="ja-JP" altLang="en-US"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天</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におけるハレルヤの声</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12" name="テキスト ボックス 211"/>
          <p:cNvSpPr txBox="1"/>
          <p:nvPr/>
        </p:nvSpPr>
        <p:spPr>
          <a:xfrm>
            <a:off x="9287552" y="163384"/>
            <a:ext cx="1008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小羊の婚姻</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18" name="角丸四角形 217"/>
          <p:cNvSpPr/>
          <p:nvPr/>
        </p:nvSpPr>
        <p:spPr>
          <a:xfrm>
            <a:off x="10372940" y="262199"/>
            <a:ext cx="1692000" cy="2739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kumimoji="1" lang="ja-JP" altLang="en-US" sz="1100" b="1" dirty="0">
                <a:solidFill>
                  <a:sysClr val="windowText" lastClr="000000"/>
                </a:solidFill>
                <a:latin typeface="+mj-ea"/>
                <a:ea typeface="+mj-ea"/>
              </a:rPr>
              <a:t>天での出来事（</a:t>
            </a:r>
            <a:r>
              <a:rPr kumimoji="1" lang="ja-JP" altLang="ja-JP" sz="1100" b="1" dirty="0">
                <a:solidFill>
                  <a:sysClr val="windowText" lastClr="000000"/>
                </a:solidFill>
                <a:effectLst/>
                <a:latin typeface="+mn-lt"/>
                <a:ea typeface="+mn-ea"/>
                <a:cs typeface="+mn-cs"/>
              </a:rPr>
              <a:t>第</a:t>
            </a:r>
            <a:r>
              <a:rPr kumimoji="1" lang="en-US" altLang="ja-JP" sz="1100" b="1" dirty="0">
                <a:solidFill>
                  <a:sysClr val="windowText" lastClr="000000"/>
                </a:solidFill>
                <a:effectLst/>
                <a:latin typeface="+mn-lt"/>
                <a:ea typeface="+mn-ea"/>
                <a:cs typeface="+mn-cs"/>
              </a:rPr>
              <a:t>3</a:t>
            </a:r>
            <a:r>
              <a:rPr kumimoji="1" lang="ja-JP" altLang="ja-JP" sz="1100" b="1" dirty="0">
                <a:solidFill>
                  <a:sysClr val="windowText" lastClr="000000"/>
                </a:solidFill>
                <a:effectLst/>
                <a:latin typeface="+mn-lt"/>
                <a:ea typeface="+mn-ea"/>
                <a:cs typeface="+mn-cs"/>
              </a:rPr>
              <a:t>の天</a:t>
            </a:r>
            <a:r>
              <a:rPr kumimoji="1" lang="ja-JP" altLang="en-US" sz="1100" b="1" dirty="0">
                <a:solidFill>
                  <a:sysClr val="windowText" lastClr="000000"/>
                </a:solidFill>
                <a:latin typeface="+mj-ea"/>
                <a:ea typeface="+mj-ea"/>
              </a:rPr>
              <a:t>）</a:t>
            </a:r>
            <a:endParaRPr kumimoji="1" lang="en-US" altLang="ja-JP" sz="1100" b="1" dirty="0">
              <a:solidFill>
                <a:sysClr val="windowText" lastClr="000000"/>
              </a:solidFill>
              <a:latin typeface="+mj-ea"/>
              <a:ea typeface="+mj-ea"/>
            </a:endParaRPr>
          </a:p>
        </p:txBody>
      </p:sp>
      <p:sp>
        <p:nvSpPr>
          <p:cNvPr id="228" name="テキスト ボックス 227"/>
          <p:cNvSpPr txBox="1"/>
          <p:nvPr/>
        </p:nvSpPr>
        <p:spPr>
          <a:xfrm>
            <a:off x="-17966" y="1880"/>
            <a:ext cx="2321961"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栄化→キリストのさばきの座</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48" name="テキスト ボックス 147"/>
          <p:cNvSpPr txBox="1"/>
          <p:nvPr/>
        </p:nvSpPr>
        <p:spPr>
          <a:xfrm>
            <a:off x="61288" y="171665"/>
            <a:ext cx="2124000" cy="400110"/>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天使と</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24</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人の長老たちの礼拝</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封印で閉じられた巻物</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29" name="角丸四角形 228"/>
          <p:cNvSpPr/>
          <p:nvPr/>
        </p:nvSpPr>
        <p:spPr>
          <a:xfrm>
            <a:off x="10375213" y="578375"/>
            <a:ext cx="1692000" cy="2739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kumimoji="1" lang="ja-JP" altLang="en-US" sz="1100" b="1" dirty="0" smtClean="0">
                <a:solidFill>
                  <a:sysClr val="windowText" lastClr="000000"/>
                </a:solidFill>
                <a:latin typeface="+mj-ea"/>
                <a:ea typeface="+mj-ea"/>
              </a:rPr>
              <a:t>地上の視点（</a:t>
            </a:r>
            <a:r>
              <a:rPr kumimoji="1" lang="ja-JP" altLang="ja-JP" sz="1100" b="1" dirty="0" smtClean="0">
                <a:solidFill>
                  <a:sysClr val="windowText" lastClr="000000"/>
                </a:solidFill>
                <a:effectLst/>
                <a:latin typeface="+mn-lt"/>
                <a:ea typeface="+mn-ea"/>
                <a:cs typeface="+mn-cs"/>
              </a:rPr>
              <a:t>第</a:t>
            </a:r>
            <a:r>
              <a:rPr lang="en-US" altLang="ja-JP" b="1" dirty="0">
                <a:solidFill>
                  <a:sysClr val="windowText" lastClr="000000"/>
                </a:solidFill>
              </a:rPr>
              <a:t>1</a:t>
            </a:r>
            <a:r>
              <a:rPr kumimoji="1" lang="ja-JP" altLang="ja-JP" sz="1100" b="1" dirty="0" smtClean="0">
                <a:solidFill>
                  <a:sysClr val="windowText" lastClr="000000"/>
                </a:solidFill>
                <a:effectLst/>
                <a:latin typeface="+mn-lt"/>
                <a:ea typeface="+mn-ea"/>
                <a:cs typeface="+mn-cs"/>
              </a:rPr>
              <a:t>の</a:t>
            </a:r>
            <a:r>
              <a:rPr kumimoji="1" lang="ja-JP" altLang="ja-JP" sz="1100" b="1" dirty="0">
                <a:solidFill>
                  <a:sysClr val="windowText" lastClr="000000"/>
                </a:solidFill>
                <a:effectLst/>
                <a:latin typeface="+mn-lt"/>
                <a:ea typeface="+mn-ea"/>
                <a:cs typeface="+mn-cs"/>
              </a:rPr>
              <a:t>天</a:t>
            </a:r>
            <a:r>
              <a:rPr kumimoji="1" lang="ja-JP" altLang="en-US" sz="1100" b="1" dirty="0">
                <a:solidFill>
                  <a:sysClr val="windowText" lastClr="000000"/>
                </a:solidFill>
                <a:latin typeface="+mj-ea"/>
                <a:ea typeface="+mj-ea"/>
              </a:rPr>
              <a:t>）</a:t>
            </a:r>
            <a:endParaRPr kumimoji="1" lang="en-US" altLang="ja-JP" sz="1100" b="1" dirty="0">
              <a:solidFill>
                <a:sysClr val="windowText" lastClr="000000"/>
              </a:solidFill>
              <a:latin typeface="+mj-ea"/>
              <a:ea typeface="+mj-ea"/>
            </a:endParaRPr>
          </a:p>
        </p:txBody>
      </p:sp>
      <p:pic>
        <p:nvPicPr>
          <p:cNvPr id="17" name="図 16"/>
          <p:cNvPicPr>
            <a:picLocks noChangeAspect="1"/>
          </p:cNvPicPr>
          <p:nvPr/>
        </p:nvPicPr>
        <p:blipFill>
          <a:blip r:embed="rId5"/>
          <a:stretch>
            <a:fillRect/>
          </a:stretch>
        </p:blipFill>
        <p:spPr>
          <a:xfrm>
            <a:off x="153480" y="617508"/>
            <a:ext cx="864000" cy="264283"/>
          </a:xfrm>
          <a:prstGeom prst="rect">
            <a:avLst/>
          </a:prstGeom>
        </p:spPr>
      </p:pic>
      <p:sp>
        <p:nvSpPr>
          <p:cNvPr id="231" name="テキスト ボックス 230"/>
          <p:cNvSpPr txBox="1"/>
          <p:nvPr/>
        </p:nvSpPr>
        <p:spPr>
          <a:xfrm>
            <a:off x="675014" y="1058255"/>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（出迎え）</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32" name="テキスト ボックス 231"/>
          <p:cNvSpPr txBox="1"/>
          <p:nvPr/>
        </p:nvSpPr>
        <p:spPr>
          <a:xfrm>
            <a:off x="22192" y="1524556"/>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（婚約）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86" name="テキスト ボックス 185"/>
          <p:cNvSpPr txBox="1"/>
          <p:nvPr/>
        </p:nvSpPr>
        <p:spPr>
          <a:xfrm>
            <a:off x="1707836" y="5190903"/>
            <a:ext cx="2952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シオンの山</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千年王国</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の小羊と</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14.4</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万人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98" name="テキスト ボックス 197"/>
          <p:cNvSpPr txBox="1"/>
          <p:nvPr/>
        </p:nvSpPr>
        <p:spPr>
          <a:xfrm>
            <a:off x="1959836" y="5370842"/>
            <a:ext cx="2700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永遠の福音</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御使いによる世界宣教</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00" name="テキスト ボックス 199"/>
          <p:cNvSpPr txBox="1"/>
          <p:nvPr/>
        </p:nvSpPr>
        <p:spPr>
          <a:xfrm>
            <a:off x="2355836" y="5550781"/>
            <a:ext cx="230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ⅲ</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バビロンの崩壊の幻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03" name="テキスト ボックス 202"/>
          <p:cNvSpPr txBox="1"/>
          <p:nvPr/>
        </p:nvSpPr>
        <p:spPr>
          <a:xfrm>
            <a:off x="1995836" y="5730720"/>
            <a:ext cx="266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ⅳ</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獣の刻印と像</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聖徒への励まし</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0" name="テキスト ボックス 209"/>
          <p:cNvSpPr txBox="1"/>
          <p:nvPr/>
        </p:nvSpPr>
        <p:spPr>
          <a:xfrm>
            <a:off x="2355836" y="5910659"/>
            <a:ext cx="230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ⅴ</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殉教者たちへの励まし</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1" name="テキスト ボックス 210"/>
          <p:cNvSpPr txBox="1"/>
          <p:nvPr/>
        </p:nvSpPr>
        <p:spPr>
          <a:xfrm>
            <a:off x="2355836" y="6090598"/>
            <a:ext cx="2304000" cy="216000"/>
          </a:xfrm>
          <a:prstGeom prst="rect">
            <a:avLst/>
          </a:prstGeom>
          <a:noFill/>
        </p:spPr>
        <p:txBody>
          <a:bodyPr wrap="square" anchor="ctr">
            <a:spAutoFit/>
          </a:bodyPr>
          <a:lstStyle/>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ⅵ</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主の刈り取り・リバイバル</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3" name="テキスト ボックス 212"/>
          <p:cNvSpPr txBox="1"/>
          <p:nvPr/>
        </p:nvSpPr>
        <p:spPr>
          <a:xfrm>
            <a:off x="2247836" y="6270540"/>
            <a:ext cx="2412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ⅶ</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踏まれる酒</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ぶね</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ケデロンの谷</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5" name="テキスト ボックス 214"/>
          <p:cNvSpPr txBox="1"/>
          <p:nvPr/>
        </p:nvSpPr>
        <p:spPr>
          <a:xfrm>
            <a:off x="2694523" y="5010964"/>
            <a:ext cx="1908000" cy="216000"/>
          </a:xfrm>
          <a:prstGeom prst="rect">
            <a:avLst/>
          </a:prstGeom>
          <a:noFill/>
        </p:spPr>
        <p:txBody>
          <a:bodyPr wrap="square" anchor="ctr">
            <a:spAutoFit/>
          </a:bodyPr>
          <a:lstStyle/>
          <a:p>
            <a:pPr algn="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⑩中間期の</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宣言</a:t>
            </a:r>
            <a:endParaRPr lang="en-US" altLang="ja-JP" sz="1000" dirty="0">
              <a:latin typeface="ＭＳ Ｐゴシック" panose="020B0600070205080204" pitchFamily="50" charset="-128"/>
              <a:cs typeface="メイリオ" panose="020B0604030504040204" pitchFamily="50" charset="-128"/>
            </a:endParaRPr>
          </a:p>
        </p:txBody>
      </p:sp>
      <p:sp>
        <p:nvSpPr>
          <p:cNvPr id="216" name="右中かっこ 215"/>
          <p:cNvSpPr/>
          <p:nvPr/>
        </p:nvSpPr>
        <p:spPr>
          <a:xfrm rot="5400000" flipV="1">
            <a:off x="5519349" y="5679508"/>
            <a:ext cx="180000" cy="1800000"/>
          </a:xfrm>
          <a:prstGeom prst="rightBrace">
            <a:avLst>
              <a:gd name="adj1" fmla="val 2613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3" name="テキスト ボックス 182"/>
          <p:cNvSpPr txBox="1"/>
          <p:nvPr/>
        </p:nvSpPr>
        <p:spPr>
          <a:xfrm>
            <a:off x="4818007" y="983544"/>
            <a:ext cx="1620000" cy="252000"/>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➀</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強い</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御使い</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七つの雷</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88" name="テキスト ボックス 187"/>
          <p:cNvSpPr txBox="1"/>
          <p:nvPr/>
        </p:nvSpPr>
        <p:spPr>
          <a:xfrm>
            <a:off x="3747" y="4300860"/>
            <a:ext cx="1440000"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第</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の異邦人帝国</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89" name="テキスト ボックス 188"/>
          <p:cNvSpPr txBox="1"/>
          <p:nvPr/>
        </p:nvSpPr>
        <p:spPr>
          <a:xfrm>
            <a:off x="1106" y="4520339"/>
            <a:ext cx="1440000"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宗教的バビロン</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90" name="テキスト ボックス 189"/>
          <p:cNvSpPr txBox="1"/>
          <p:nvPr/>
        </p:nvSpPr>
        <p:spPr>
          <a:xfrm>
            <a:off x="3023119" y="301723"/>
            <a:ext cx="1188000"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半時間の静けさ</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191" name="直線コネクタ 190"/>
          <p:cNvCxnSpPr/>
          <p:nvPr/>
        </p:nvCxnSpPr>
        <p:spPr>
          <a:xfrm>
            <a:off x="3614144" y="521309"/>
            <a:ext cx="0" cy="1620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9267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3" name="図 2"/>
          <p:cNvPicPr>
            <a:picLocks noChangeAspect="1"/>
          </p:cNvPicPr>
          <p:nvPr/>
        </p:nvPicPr>
        <p:blipFill>
          <a:blip r:embed="rId3"/>
          <a:stretch>
            <a:fillRect/>
          </a:stretch>
        </p:blipFill>
        <p:spPr>
          <a:xfrm>
            <a:off x="1813389" y="159027"/>
            <a:ext cx="8513152" cy="6500190"/>
          </a:xfrm>
          <a:prstGeom prst="rect">
            <a:avLst/>
          </a:prstGeom>
        </p:spPr>
      </p:pic>
      <p:sp>
        <p:nvSpPr>
          <p:cNvPr id="11" name="星 5 10"/>
          <p:cNvSpPr/>
          <p:nvPr/>
        </p:nvSpPr>
        <p:spPr>
          <a:xfrm>
            <a:off x="1934127" y="3569251"/>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Tree>
    <p:extLst>
      <p:ext uri="{BB962C8B-B14F-4D97-AF65-F5344CB8AC3E}">
        <p14:creationId xmlns:p14="http://schemas.microsoft.com/office/powerpoint/2010/main" val="16319536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23813"/>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573207" y="783618"/>
            <a:ext cx="11054686" cy="3539430"/>
          </a:xfrm>
          <a:prstGeom prst="rect">
            <a:avLst/>
          </a:prstGeom>
          <a:noFill/>
        </p:spPr>
        <p:txBody>
          <a:bodyPr wrap="square">
            <a:spAutoFit/>
          </a:bodyPr>
          <a:lstStyle/>
          <a:p>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19:6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また、私は大群衆の声、大水の音、激しい雷鳴のようなものが、こう言うのを聞いた。「</a:t>
            </a:r>
            <a:r>
              <a:rPr lang="ja-JP" altLang="ja-JP" sz="3200" u="sng" dirty="0">
                <a:solidFill>
                  <a:srgbClr val="FFFF00"/>
                </a:solidFill>
                <a:latin typeface="HGS創英角ﾎﾟｯﾌﾟ体" panose="040B0A00000000000000" pitchFamily="50" charset="-128"/>
                <a:ea typeface="HGS創英角ﾎﾟｯﾌﾟ体" panose="040B0A00000000000000" pitchFamily="50" charset="-128"/>
              </a:rPr>
              <a:t>ハレルヤ</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。万物の支配者である、われらの神である主は王と</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なられた</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19:7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私たちは喜び楽しみ、神をほめたたえよう。</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小羊の婚姻</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の時が来て、花嫁はその用意ができたのだから</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19:8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花嫁は、光り輝く、きよい麻布の衣を着ることを許された。その麻布とは、</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聖徒たちの正しい行い</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である。」</a:t>
            </a:r>
          </a:p>
        </p:txBody>
      </p:sp>
      <p:sp>
        <p:nvSpPr>
          <p:cNvPr id="20" name="テキスト ボックス 19"/>
          <p:cNvSpPr txBox="1"/>
          <p:nvPr/>
        </p:nvSpPr>
        <p:spPr>
          <a:xfrm>
            <a:off x="177422" y="33290"/>
            <a:ext cx="12014578" cy="646331"/>
          </a:xfrm>
          <a:prstGeom prst="rect">
            <a:avLst/>
          </a:prstGeom>
          <a:noFill/>
        </p:spPr>
        <p:txBody>
          <a:bodyPr wrap="square">
            <a:spAutoFit/>
          </a:bodyPr>
          <a:lstStyle/>
          <a:p>
            <a:pPr>
              <a:defRPr/>
            </a:pP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57</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19</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6</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8</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「小羊の婚姻</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7318591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6" name="図 5"/>
          <p:cNvPicPr>
            <a:picLocks noChangeAspect="1"/>
          </p:cNvPicPr>
          <p:nvPr/>
        </p:nvPicPr>
        <p:blipFill>
          <a:blip r:embed="rId3"/>
          <a:stretch>
            <a:fillRect/>
          </a:stretch>
        </p:blipFill>
        <p:spPr>
          <a:xfrm>
            <a:off x="178130" y="2067180"/>
            <a:ext cx="11847663" cy="4674814"/>
          </a:xfrm>
          <a:prstGeom prst="rect">
            <a:avLst/>
          </a:prstGeom>
        </p:spPr>
      </p:pic>
      <p:sp>
        <p:nvSpPr>
          <p:cNvPr id="8" name="テキスト ボックス 7"/>
          <p:cNvSpPr txBox="1"/>
          <p:nvPr/>
        </p:nvSpPr>
        <p:spPr>
          <a:xfrm>
            <a:off x="8154850" y="2270717"/>
            <a:ext cx="3178691" cy="646331"/>
          </a:xfrm>
          <a:prstGeom prst="rect">
            <a:avLst/>
          </a:prstGeom>
          <a:noFill/>
        </p:spPr>
        <p:txBody>
          <a:bodyPr wrap="square">
            <a:spAutoFit/>
          </a:bodyPr>
          <a:lstStyle/>
          <a:p>
            <a:pPr>
              <a:defRPr/>
            </a:pPr>
            <a:r>
              <a:rPr lang="ja-JP" altLang="en-US" sz="1200" dirty="0" smtClean="0">
                <a:latin typeface="+mj-ea"/>
                <a:ea typeface="+mj-ea"/>
                <a:cs typeface="メイリオ" panose="020B0604030504040204" pitchFamily="50" charset="-128"/>
              </a:rPr>
              <a:t>第</a:t>
            </a:r>
            <a:r>
              <a:rPr lang="ja-JP" altLang="en-US" sz="1200" dirty="0">
                <a:latin typeface="+mj-ea"/>
                <a:ea typeface="+mj-ea"/>
                <a:cs typeface="メイリオ" panose="020B0604030504040204" pitchFamily="50" charset="-128"/>
              </a:rPr>
              <a:t>一</a:t>
            </a:r>
            <a:r>
              <a:rPr lang="ja-JP" altLang="en-US" sz="1200" dirty="0" smtClean="0">
                <a:latin typeface="+mj-ea"/>
                <a:ea typeface="+mj-ea"/>
                <a:cs typeface="メイリオ" panose="020B0604030504040204" pitchFamily="50" charset="-128"/>
              </a:rPr>
              <a:t>の復活は、神からの</a:t>
            </a:r>
            <a:r>
              <a:rPr lang="ja-JP" altLang="en-US" sz="1200" u="sng" dirty="0" smtClean="0">
                <a:latin typeface="+mj-ea"/>
                <a:ea typeface="+mj-ea"/>
                <a:cs typeface="メイリオ" panose="020B0604030504040204" pitchFamily="50" charset="-128"/>
              </a:rPr>
              <a:t>栄誉</a:t>
            </a:r>
            <a:r>
              <a:rPr lang="ja-JP" altLang="en-US" sz="1200" dirty="0" smtClean="0">
                <a:latin typeface="+mj-ea"/>
                <a:ea typeface="+mj-ea"/>
                <a:cs typeface="メイリオ" panose="020B0604030504040204" pitchFamily="50" charset="-128"/>
              </a:rPr>
              <a:t>を受けるため</a:t>
            </a:r>
            <a:endParaRPr lang="en-US" altLang="ja-JP" sz="1200" dirty="0" smtClean="0">
              <a:latin typeface="+mj-ea"/>
              <a:ea typeface="+mj-ea"/>
              <a:cs typeface="メイリオ" panose="020B0604030504040204" pitchFamily="50" charset="-128"/>
            </a:endParaRPr>
          </a:p>
          <a:p>
            <a:pPr>
              <a:defRPr/>
            </a:pPr>
            <a:endParaRPr lang="en-US" altLang="ja-JP" sz="1200" u="sng" dirty="0" smtClean="0">
              <a:latin typeface="+mj-ea"/>
              <a:ea typeface="+mj-ea"/>
              <a:cs typeface="メイリオ" panose="020B0604030504040204" pitchFamily="50" charset="-128"/>
            </a:endParaRPr>
          </a:p>
          <a:p>
            <a:pPr>
              <a:defRPr/>
            </a:pPr>
            <a:r>
              <a:rPr lang="ja-JP" altLang="en-US" sz="1200" dirty="0" smtClean="0">
                <a:latin typeface="+mj-ea"/>
                <a:ea typeface="+mj-ea"/>
                <a:cs typeface="メイリオ" panose="020B0604030504040204" pitchFamily="50" charset="-128"/>
              </a:rPr>
              <a:t>第</a:t>
            </a:r>
            <a:r>
              <a:rPr lang="ja-JP" altLang="en-US" sz="1200" dirty="0">
                <a:latin typeface="+mj-ea"/>
                <a:ea typeface="+mj-ea"/>
                <a:cs typeface="メイリオ" panose="020B0604030504040204" pitchFamily="50" charset="-128"/>
              </a:rPr>
              <a:t>二</a:t>
            </a:r>
            <a:r>
              <a:rPr lang="ja-JP" altLang="en-US" sz="1200" dirty="0" smtClean="0">
                <a:latin typeface="+mj-ea"/>
                <a:ea typeface="+mj-ea"/>
                <a:cs typeface="メイリオ" panose="020B0604030504040204" pitchFamily="50" charset="-128"/>
              </a:rPr>
              <a:t>の復活は、</a:t>
            </a:r>
            <a:r>
              <a:rPr lang="ja-JP" altLang="en-US" sz="1200" u="sng" dirty="0" smtClean="0">
                <a:latin typeface="+mj-ea"/>
                <a:ea typeface="+mj-ea"/>
                <a:cs typeface="メイリオ" panose="020B0604030504040204" pitchFamily="50" charset="-128"/>
              </a:rPr>
              <a:t>裁き</a:t>
            </a:r>
            <a:r>
              <a:rPr lang="ja-JP" altLang="en-US" sz="1200" dirty="0" smtClean="0">
                <a:latin typeface="+mj-ea"/>
                <a:ea typeface="+mj-ea"/>
                <a:cs typeface="メイリオ" panose="020B0604030504040204" pitchFamily="50" charset="-128"/>
              </a:rPr>
              <a:t>を受けるため</a:t>
            </a:r>
            <a:endParaRPr lang="en-US" altLang="ja-JP" sz="1200" dirty="0">
              <a:latin typeface="+mj-ea"/>
              <a:ea typeface="+mj-ea"/>
              <a:cs typeface="メイリオ" panose="020B0604030504040204" pitchFamily="50" charset="-128"/>
            </a:endParaRPr>
          </a:p>
        </p:txBody>
      </p:sp>
      <p:sp>
        <p:nvSpPr>
          <p:cNvPr id="2" name="星 5 1"/>
          <p:cNvSpPr/>
          <p:nvPr/>
        </p:nvSpPr>
        <p:spPr>
          <a:xfrm>
            <a:off x="800591" y="4633556"/>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星 5 11"/>
          <p:cNvSpPr/>
          <p:nvPr/>
        </p:nvSpPr>
        <p:spPr>
          <a:xfrm>
            <a:off x="3507684" y="4949466"/>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星 5 12"/>
          <p:cNvSpPr/>
          <p:nvPr/>
        </p:nvSpPr>
        <p:spPr>
          <a:xfrm>
            <a:off x="4873839" y="5446451"/>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星 5 14"/>
          <p:cNvSpPr/>
          <p:nvPr/>
        </p:nvSpPr>
        <p:spPr>
          <a:xfrm>
            <a:off x="7943539" y="2270771"/>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星 5 15"/>
          <p:cNvSpPr/>
          <p:nvPr/>
        </p:nvSpPr>
        <p:spPr>
          <a:xfrm>
            <a:off x="7979165" y="2705243"/>
            <a:ext cx="180000" cy="180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星 5 16"/>
          <p:cNvSpPr/>
          <p:nvPr/>
        </p:nvSpPr>
        <p:spPr>
          <a:xfrm>
            <a:off x="9379121" y="4885796"/>
            <a:ext cx="180000" cy="180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4"/>
          <a:stretch>
            <a:fillRect/>
          </a:stretch>
        </p:blipFill>
        <p:spPr>
          <a:xfrm>
            <a:off x="178130" y="941892"/>
            <a:ext cx="11847663" cy="1281255"/>
          </a:xfrm>
          <a:prstGeom prst="rect">
            <a:avLst/>
          </a:prstGeom>
        </p:spPr>
      </p:pic>
      <p:sp>
        <p:nvSpPr>
          <p:cNvPr id="18" name="星 5 17"/>
          <p:cNvSpPr/>
          <p:nvPr/>
        </p:nvSpPr>
        <p:spPr>
          <a:xfrm>
            <a:off x="5146417" y="6231569"/>
            <a:ext cx="180000" cy="180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星 5 18"/>
          <p:cNvSpPr/>
          <p:nvPr/>
        </p:nvSpPr>
        <p:spPr>
          <a:xfrm>
            <a:off x="9051418" y="6229591"/>
            <a:ext cx="180000" cy="180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52068" y="-16904"/>
            <a:ext cx="12139931" cy="923330"/>
          </a:xfrm>
          <a:prstGeom prst="rect">
            <a:avLst/>
          </a:prstGeom>
          <a:noFill/>
        </p:spPr>
        <p:txBody>
          <a:bodyPr wrap="square">
            <a:spAutoFit/>
          </a:bodyPr>
          <a:lstStyle/>
          <a:p>
            <a:pPr algn="ctr">
              <a:defRPr/>
            </a:pP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ユダヤ式婚姻・婚宴</a:t>
            </a:r>
            <a:endParaRPr lang="en-US" altLang="ja-JP" sz="5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30" name="角丸四角形 29"/>
          <p:cNvSpPr/>
          <p:nvPr/>
        </p:nvSpPr>
        <p:spPr>
          <a:xfrm>
            <a:off x="2965986" y="3806119"/>
            <a:ext cx="684000" cy="252000"/>
          </a:xfrm>
          <a:prstGeom prst="round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矢印コネクタ 32"/>
          <p:cNvCxnSpPr/>
          <p:nvPr/>
        </p:nvCxnSpPr>
        <p:spPr>
          <a:xfrm rot="16200000">
            <a:off x="3452227" y="3059042"/>
            <a:ext cx="2232000" cy="0"/>
          </a:xfrm>
          <a:prstGeom prst="straightConnector1">
            <a:avLst/>
          </a:prstGeom>
          <a:ln w="19050">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4" name="角丸四角形 33"/>
          <p:cNvSpPr/>
          <p:nvPr/>
        </p:nvSpPr>
        <p:spPr>
          <a:xfrm>
            <a:off x="4159088" y="2565410"/>
            <a:ext cx="828000" cy="252000"/>
          </a:xfrm>
          <a:prstGeom prst="roundRect">
            <a:avLst/>
          </a:prstGeom>
          <a:solidFill>
            <a:srgbClr val="FFFF00">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2739487" y="3756148"/>
            <a:ext cx="1083008" cy="338554"/>
          </a:xfrm>
          <a:prstGeom prst="rect">
            <a:avLst/>
          </a:prstGeom>
          <a:noFill/>
        </p:spPr>
        <p:txBody>
          <a:bodyPr wrap="square">
            <a:spAutoFit/>
          </a:bodyPr>
          <a:lstStyle/>
          <a:p>
            <a:pPr algn="ctr">
              <a:defRPr/>
            </a:pPr>
            <a:r>
              <a:rPr lang="ja-JP" altLang="en-US" sz="16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➀婚約</a:t>
            </a:r>
            <a:endParaRPr lang="en-US" altLang="ja-JP" sz="16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2" name="テキスト ボックス 21"/>
          <p:cNvSpPr txBox="1"/>
          <p:nvPr/>
        </p:nvSpPr>
        <p:spPr>
          <a:xfrm>
            <a:off x="4032355" y="2509123"/>
            <a:ext cx="1051344" cy="338554"/>
          </a:xfrm>
          <a:prstGeom prst="rect">
            <a:avLst/>
          </a:prstGeom>
          <a:noFill/>
        </p:spPr>
        <p:txBody>
          <a:bodyPr wrap="square">
            <a:spAutoFit/>
          </a:bodyPr>
          <a:lstStyle/>
          <a:p>
            <a:pPr algn="ctr">
              <a:defRPr/>
            </a:pPr>
            <a:r>
              <a:rPr lang="ja-JP" altLang="en-US" sz="16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②出迎え</a:t>
            </a:r>
            <a:endParaRPr lang="en-US" altLang="ja-JP" sz="16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9" name="角丸四角形 28"/>
          <p:cNvSpPr/>
          <p:nvPr/>
        </p:nvSpPr>
        <p:spPr>
          <a:xfrm>
            <a:off x="4015251" y="1374538"/>
            <a:ext cx="1116000" cy="504000"/>
          </a:xfrm>
          <a:prstGeom prst="roundRect">
            <a:avLst/>
          </a:prstGeom>
          <a:solidFill>
            <a:srgbClr val="FFFF00">
              <a:alpha val="9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3572166" y="1329957"/>
            <a:ext cx="1994789" cy="584775"/>
          </a:xfrm>
          <a:prstGeom prst="rect">
            <a:avLst/>
          </a:prstGeom>
          <a:noFill/>
        </p:spPr>
        <p:txBody>
          <a:bodyPr wrap="square">
            <a:spAutoFit/>
          </a:bodyPr>
          <a:lstStyle/>
          <a:p>
            <a:pPr algn="ctr">
              <a:defRPr/>
            </a:pPr>
            <a:r>
              <a:rPr lang="ja-JP" altLang="en-US" sz="16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聖化の完成</a:t>
            </a:r>
            <a:endParaRPr lang="en-US" altLang="ja-JP" sz="1600" b="1"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6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（栄化）</a:t>
            </a:r>
            <a:endParaRPr lang="en-US" altLang="ja-JP" sz="16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8" name="角丸四角形 27"/>
          <p:cNvSpPr/>
          <p:nvPr/>
        </p:nvSpPr>
        <p:spPr>
          <a:xfrm>
            <a:off x="3728155" y="1065191"/>
            <a:ext cx="1728000" cy="252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3559528" y="1004483"/>
            <a:ext cx="2009061" cy="338554"/>
          </a:xfrm>
          <a:prstGeom prst="rect">
            <a:avLst/>
          </a:prstGeom>
          <a:noFill/>
        </p:spPr>
        <p:txBody>
          <a:bodyPr wrap="square">
            <a:spAutoFit/>
          </a:bodyPr>
          <a:lstStyle/>
          <a:p>
            <a:pPr algn="ctr">
              <a:defRPr/>
            </a:pPr>
            <a:r>
              <a:rPr lang="ja-JP" altLang="en-US" sz="16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キリストの裁きの座</a:t>
            </a:r>
            <a:endParaRPr lang="en-US" altLang="ja-JP" sz="16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7" name="角丸四角形 26"/>
          <p:cNvSpPr/>
          <p:nvPr/>
        </p:nvSpPr>
        <p:spPr>
          <a:xfrm>
            <a:off x="5275087" y="1424582"/>
            <a:ext cx="1296000" cy="252000"/>
          </a:xfrm>
          <a:prstGeom prst="roundRect">
            <a:avLst/>
          </a:prstGeom>
          <a:solidFill>
            <a:srgbClr val="FFFF00">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5080479" y="1376108"/>
            <a:ext cx="1640899" cy="338554"/>
          </a:xfrm>
          <a:prstGeom prst="rect">
            <a:avLst/>
          </a:prstGeom>
          <a:noFill/>
        </p:spPr>
        <p:txBody>
          <a:bodyPr wrap="square">
            <a:spAutoFit/>
          </a:bodyPr>
          <a:lstStyle/>
          <a:p>
            <a:pPr algn="ctr">
              <a:defRPr/>
            </a:pPr>
            <a:r>
              <a:rPr lang="ja-JP" altLang="en-US" sz="16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③小羊の婚姻</a:t>
            </a:r>
            <a:endParaRPr lang="en-US" altLang="ja-JP" sz="16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1" name="角丸四角形 30"/>
          <p:cNvSpPr/>
          <p:nvPr/>
        </p:nvSpPr>
        <p:spPr>
          <a:xfrm>
            <a:off x="5398827" y="4523674"/>
            <a:ext cx="1368000" cy="252000"/>
          </a:xfrm>
          <a:prstGeom prst="roundRect">
            <a:avLst/>
          </a:prstGeom>
          <a:solidFill>
            <a:srgbClr val="FFFF00">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5244069" y="4496562"/>
            <a:ext cx="1668379" cy="338554"/>
          </a:xfrm>
          <a:prstGeom prst="rect">
            <a:avLst/>
          </a:prstGeom>
          <a:noFill/>
        </p:spPr>
        <p:txBody>
          <a:bodyPr wrap="square">
            <a:spAutoFit/>
          </a:bodyPr>
          <a:lstStyle/>
          <a:p>
            <a:pPr algn="ctr">
              <a:defRPr/>
            </a:pPr>
            <a:r>
              <a:rPr lang="ja-JP" altLang="en-US" sz="1600" b="1" dirty="0">
                <a:latin typeface="ＭＳ Ｐゴシック" panose="020B0600070205080204" pitchFamily="50" charset="-128"/>
                <a:ea typeface="ＭＳ Ｐゴシック" panose="020B0600070205080204" pitchFamily="50" charset="-128"/>
                <a:cs typeface="メイリオ" panose="020B0604030504040204" pitchFamily="50" charset="-128"/>
              </a:rPr>
              <a:t>④</a:t>
            </a:r>
            <a:r>
              <a:rPr lang="ja-JP" altLang="en-US" sz="16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小羊の婚宴</a:t>
            </a:r>
            <a:endParaRPr lang="en-US" altLang="ja-JP" sz="16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32" name="直線矢印コネクタ 31"/>
          <p:cNvCxnSpPr/>
          <p:nvPr/>
        </p:nvCxnSpPr>
        <p:spPr>
          <a:xfrm>
            <a:off x="1666369" y="4241224"/>
            <a:ext cx="2920621" cy="0"/>
          </a:xfrm>
          <a:prstGeom prst="straightConnector1">
            <a:avLst/>
          </a:prstGeom>
          <a:ln w="19050">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a:off x="4581994" y="1910309"/>
            <a:ext cx="1368000" cy="0"/>
          </a:xfrm>
          <a:prstGeom prst="straightConnector1">
            <a:avLst/>
          </a:prstGeom>
          <a:ln w="19050">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rot="5400000">
            <a:off x="4743066" y="3163304"/>
            <a:ext cx="2340000" cy="0"/>
          </a:xfrm>
          <a:prstGeom prst="straightConnector1">
            <a:avLst/>
          </a:prstGeom>
          <a:ln w="19050">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62477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4" name="図 3"/>
          <p:cNvPicPr>
            <a:picLocks noChangeAspect="1"/>
          </p:cNvPicPr>
          <p:nvPr/>
        </p:nvPicPr>
        <p:blipFill>
          <a:blip r:embed="rId3"/>
          <a:stretch>
            <a:fillRect/>
          </a:stretch>
        </p:blipFill>
        <p:spPr>
          <a:xfrm>
            <a:off x="163774" y="102499"/>
            <a:ext cx="11846256" cy="6571255"/>
          </a:xfrm>
          <a:prstGeom prst="rect">
            <a:avLst/>
          </a:prstGeom>
        </p:spPr>
      </p:pic>
    </p:spTree>
    <p:extLst>
      <p:ext uri="{BB962C8B-B14F-4D97-AF65-F5344CB8AC3E}">
        <p14:creationId xmlns:p14="http://schemas.microsoft.com/office/powerpoint/2010/main" val="33920249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1380648" y="3717795"/>
            <a:ext cx="9649072" cy="2062103"/>
          </a:xfrm>
          <a:prstGeom prst="rect">
            <a:avLst/>
          </a:prstGeom>
          <a:noFill/>
        </p:spPr>
        <p:txBody>
          <a:bodyPr wrap="square">
            <a:spAutoFit/>
          </a:bodyPr>
          <a:lstStyle/>
          <a:p>
            <a:r>
              <a:rPr lang="ja-JP" altLang="en-US" sz="32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5</a:t>
            </a:r>
            <a:r>
              <a:rPr lang="ja-JP" altLang="en-US" sz="3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10</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なぜ</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なら、私たちはみな、キリストのさばきの座に現れて、善であれ悪であれ、各自その肉体にあってした行為に応じて</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報いを受ける</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ことになるからです</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859298" y="3100934"/>
            <a:ext cx="9906000" cy="646331"/>
          </a:xfrm>
          <a:prstGeom prst="rect">
            <a:avLst/>
          </a:prstGeom>
          <a:noFill/>
        </p:spPr>
        <p:txBody>
          <a:bodyPr wrap="square">
            <a:spAutoFit/>
          </a:bodyPr>
          <a:lstStyle/>
          <a:p>
            <a:pPr>
              <a:defRPr/>
            </a:pP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Ⅱ</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コリント</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5:10</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5" name="テキスト ボックス 4"/>
          <p:cNvSpPr txBox="1"/>
          <p:nvPr/>
        </p:nvSpPr>
        <p:spPr>
          <a:xfrm>
            <a:off x="95533" y="134380"/>
            <a:ext cx="11996383" cy="2400657"/>
          </a:xfrm>
          <a:prstGeom prst="rect">
            <a:avLst/>
          </a:prstGeom>
          <a:noFill/>
        </p:spPr>
        <p:txBody>
          <a:bodyPr wrap="square">
            <a:spAutoFit/>
          </a:bodyPr>
          <a:lstStyle/>
          <a:p>
            <a:pPr algn="ctr">
              <a:defRPr/>
            </a:pPr>
            <a:r>
              <a:rPr lang="ja-JP" altLang="en-US"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キリストのさばきの座</a:t>
            </a:r>
            <a:endParaRPr lang="en-US" altLang="ja-JP"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～パウロが告白する希望～</a:t>
            </a:r>
            <a:endParaRPr lang="en-US" altLang="ja-JP" sz="3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～「主に喜ばれること」「</a:t>
            </a:r>
            <a:r>
              <a:rPr lang="ja-JP" altLang="en-US" sz="3200" dirty="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主の前での清算</a:t>
            </a:r>
            <a:r>
              <a:rPr lang="ja-JP" altLang="en-US" sz="3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～最大</a:t>
            </a:r>
            <a:r>
              <a:rPr lang="ja-JP" altLang="en-US" sz="3200" dirty="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a:t>
            </a:r>
            <a:r>
              <a:rPr lang="ja-JP" altLang="en-US" sz="3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関心事であり、それを楽しみにしながら生きていた～</a:t>
            </a:r>
            <a:endParaRPr lang="en-US" altLang="ja-JP" sz="3200" dirty="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056179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569729" y="2764057"/>
            <a:ext cx="11150221" cy="3539430"/>
          </a:xfrm>
          <a:prstGeom prst="rect">
            <a:avLst/>
          </a:prstGeom>
          <a:noFill/>
        </p:spPr>
        <p:txBody>
          <a:bodyPr wrap="square">
            <a:spAutoFit/>
          </a:bodyPr>
          <a:lstStyle/>
          <a:p>
            <a:r>
              <a:rPr lang="ja-JP" altLang="en-US" sz="32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 </a:t>
            </a:r>
            <a:r>
              <a:rPr lang="en-US" altLang="ja-JP" sz="32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3</a:t>
            </a:r>
            <a:r>
              <a:rPr lang="ja-JP" altLang="en-US" sz="3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10</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与えられた</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神の恵みによって、私は賢い建築家のように、土台を据えました。そして、ほかの人がその上に家を建てています。しかし、どのように建てるかについてはそれぞれが注意しなければなりません</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3</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11</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と</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いうのは、だれも、すでに据えられている土台のほかに、ほかの物を据えることはできないからです。その土台とはイエス・キリストです</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124228" y="1989325"/>
            <a:ext cx="9906000" cy="646331"/>
          </a:xfrm>
          <a:prstGeom prst="rect">
            <a:avLst/>
          </a:prstGeom>
          <a:noFill/>
        </p:spPr>
        <p:txBody>
          <a:bodyPr wrap="square">
            <a:spAutoFit/>
          </a:bodyPr>
          <a:lstStyle/>
          <a:p>
            <a:pPr>
              <a:defRPr/>
            </a:pP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Ⅰ</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コリント</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3:10</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15</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5" name="テキスト ボックス 4"/>
          <p:cNvSpPr txBox="1"/>
          <p:nvPr/>
        </p:nvSpPr>
        <p:spPr>
          <a:xfrm>
            <a:off x="547309" y="148028"/>
            <a:ext cx="10942824" cy="1538883"/>
          </a:xfrm>
          <a:prstGeom prst="rect">
            <a:avLst/>
          </a:prstGeom>
          <a:noFill/>
        </p:spPr>
        <p:txBody>
          <a:bodyPr wrap="square">
            <a:spAutoFit/>
          </a:bodyPr>
          <a:lstStyle/>
          <a:p>
            <a:pPr algn="ctr">
              <a:defRPr/>
            </a:pPr>
            <a:r>
              <a:rPr lang="ja-JP" altLang="en-US"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キリストという土台の上に建てる</a:t>
            </a:r>
            <a:endParaRPr lang="en-US" altLang="ja-JP"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40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賢い建築家（パウロ）の教会建設の</a:t>
            </a:r>
            <a:r>
              <a:rPr lang="ja-JP" altLang="en-US" sz="4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秘訣～</a:t>
            </a:r>
            <a:endParaRPr lang="en-US" altLang="ja-JP" sz="40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40295854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436728" y="442191"/>
            <a:ext cx="11150221" cy="4031873"/>
          </a:xfrm>
          <a:prstGeom prst="rect">
            <a:avLst/>
          </a:prstGeom>
          <a:noFill/>
        </p:spPr>
        <p:txBody>
          <a:bodyPr wrap="square">
            <a:spAutoFit/>
          </a:bodyPr>
          <a:lstStyle/>
          <a:p>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3</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12</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もし、だれかがこの土台の上に、金、銀、宝石、木、草、わらなどで建てるなら</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3</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13</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各人</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の働きは明瞭になります。その日がそれを明らかにするのです。というのは、その日は火とともに現れ、この火がその力で各人の働きの真価をためすからです</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 3</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14</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もし</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だれかの建てた建物が残れば、その人は</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報いを受けます</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 3</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15</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もし</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だれかの建てた建物が焼ければ、その人は損害を受けますが、自分自身は、火の中をくぐるようにして助かります</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8512166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673285" y="3880160"/>
            <a:ext cx="11150221" cy="584775"/>
          </a:xfrm>
          <a:prstGeom prst="rect">
            <a:avLst/>
          </a:prstGeom>
          <a:noFill/>
        </p:spPr>
        <p:txBody>
          <a:bodyPr wrap="square">
            <a:spAutoFit/>
          </a:bodyPr>
          <a:lstStyle/>
          <a:p>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*エペ</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4</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11</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6</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272954" y="1989325"/>
            <a:ext cx="9906000" cy="646331"/>
          </a:xfrm>
          <a:prstGeom prst="rect">
            <a:avLst/>
          </a:prstGeom>
          <a:noFill/>
        </p:spPr>
        <p:txBody>
          <a:bodyPr wrap="square">
            <a:spAutoFit/>
          </a:bodyPr>
          <a:lstStyle/>
          <a:p>
            <a:pPr>
              <a:defRPr/>
            </a:pP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⑴メシアのみからだとは、普遍的教会</a:t>
            </a:r>
            <a:endParaRPr lang="en-US" altLang="ja-JP" sz="36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5" name="テキスト ボックス 4"/>
          <p:cNvSpPr txBox="1"/>
          <p:nvPr/>
        </p:nvSpPr>
        <p:spPr>
          <a:xfrm>
            <a:off x="547309" y="148028"/>
            <a:ext cx="10942824" cy="1538883"/>
          </a:xfrm>
          <a:prstGeom prst="rect">
            <a:avLst/>
          </a:prstGeom>
          <a:noFill/>
        </p:spPr>
        <p:txBody>
          <a:bodyPr wrap="square">
            <a:spAutoFit/>
          </a:bodyPr>
          <a:lstStyle/>
          <a:p>
            <a:pPr algn="ctr">
              <a:defRPr/>
            </a:pP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地域教会の存在目的のひとつ</a:t>
            </a:r>
            <a:endPar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～メシアのみからだである教会を建て上げる～</a:t>
            </a:r>
            <a:endParaRPr lang="en-US" altLang="ja-JP" sz="40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6" name="テキスト ボックス 5"/>
          <p:cNvSpPr txBox="1"/>
          <p:nvPr/>
        </p:nvSpPr>
        <p:spPr>
          <a:xfrm>
            <a:off x="272954" y="3110719"/>
            <a:ext cx="11919045" cy="646331"/>
          </a:xfrm>
          <a:prstGeom prst="rect">
            <a:avLst/>
          </a:prstGeom>
          <a:noFill/>
        </p:spPr>
        <p:txBody>
          <a:bodyPr wrap="square">
            <a:spAutoFit/>
          </a:bodyPr>
          <a:lstStyle/>
          <a:p>
            <a:pPr>
              <a:defRPr/>
            </a:pP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⑵普遍的教会は、地域教会の真の信者から成る</a:t>
            </a:r>
            <a:endParaRPr lang="en-US" altLang="ja-JP" sz="36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7" name="テキスト ボックス 6"/>
          <p:cNvSpPr txBox="1"/>
          <p:nvPr/>
        </p:nvSpPr>
        <p:spPr>
          <a:xfrm>
            <a:off x="272954" y="4655200"/>
            <a:ext cx="11919045" cy="1200329"/>
          </a:xfrm>
          <a:prstGeom prst="rect">
            <a:avLst/>
          </a:prstGeom>
          <a:noFill/>
        </p:spPr>
        <p:txBody>
          <a:bodyPr wrap="square">
            <a:spAutoFit/>
          </a:bodyPr>
          <a:lstStyle/>
          <a:p>
            <a:pPr>
              <a:defRPr/>
            </a:pP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⑶</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建て上げるとは、信者たちがみことばを学び</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異なった教えに惑わされなくなること。</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7736578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stretch>
            <a:fillRect/>
          </a:stretch>
        </p:blipFill>
        <p:spPr>
          <a:xfrm>
            <a:off x="2027151" y="159026"/>
            <a:ext cx="8137700" cy="6539948"/>
          </a:xfrm>
          <a:prstGeom prst="rect">
            <a:avLst/>
          </a:prstGeom>
        </p:spPr>
      </p:pic>
      <p:sp>
        <p:nvSpPr>
          <p:cNvPr id="11" name="星 5 10"/>
          <p:cNvSpPr/>
          <p:nvPr/>
        </p:nvSpPr>
        <p:spPr>
          <a:xfrm>
            <a:off x="2135285" y="3710773"/>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Tree>
    <p:extLst>
      <p:ext uri="{BB962C8B-B14F-4D97-AF65-F5344CB8AC3E}">
        <p14:creationId xmlns:p14="http://schemas.microsoft.com/office/powerpoint/2010/main" val="3818769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150125" y="50836"/>
            <a:ext cx="11900848" cy="6278642"/>
          </a:xfrm>
          <a:prstGeom prst="rect">
            <a:avLst/>
          </a:prstGeom>
          <a:noFill/>
        </p:spPr>
        <p:txBody>
          <a:bodyPr wrap="square">
            <a:spAutoFit/>
          </a:bodyPr>
          <a:lstStyle/>
          <a:p>
            <a:pPr algn="ctr">
              <a:defRPr/>
            </a:pPr>
            <a:r>
              <a:rPr lang="ja-JP" altLang="en-US" sz="6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お願い！</a:t>
            </a:r>
            <a:endParaRPr lang="en-US" altLang="ja-JP" sz="6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10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このパワーポイント資料は</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en-US" altLang="ja-JP"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Clay </a:t>
            </a:r>
            <a:r>
              <a:rPr lang="ja-JP" altLang="en-US"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クレイ</a:t>
            </a:r>
            <a:r>
              <a:rPr lang="ja-JP" altLang="en-US" sz="54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聖書解説</a:t>
            </a:r>
            <a:r>
              <a:rPr lang="ja-JP" altLang="en-US"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コレクション</a:t>
            </a:r>
            <a:endParaRPr lang="en-US" altLang="ja-JP"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54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ヨハネの黙示録</a:t>
            </a:r>
            <a:r>
              <a:rPr lang="ja-JP" altLang="en-US"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を基に作成しております。</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1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ハーベスト・タイム・</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ミニストリーズから発売の</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2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電子版</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か</a:t>
            </a:r>
            <a:r>
              <a:rPr lang="ja-JP" altLang="en-US" sz="2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紙版テキスト</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と合わせて</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必</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ずご参照・ご活用下さい！</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1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*神戸聖書フォーラムでまとめ買いしております。</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お求めの際はお気軽にお声掛け下さい。</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40720878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23813"/>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573207" y="783618"/>
            <a:ext cx="11054686" cy="3539430"/>
          </a:xfrm>
          <a:prstGeom prst="rect">
            <a:avLst/>
          </a:prstGeom>
          <a:noFill/>
        </p:spPr>
        <p:txBody>
          <a:bodyPr wrap="square">
            <a:spAutoFit/>
          </a:bodyPr>
          <a:lstStyle/>
          <a:p>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 19:9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御使いは私に「</a:t>
            </a:r>
            <a:r>
              <a:rPr lang="ja-JP" altLang="ja-JP" sz="3200" u="sng" dirty="0">
                <a:solidFill>
                  <a:srgbClr val="FFFF00"/>
                </a:solidFill>
                <a:latin typeface="HGS創英角ﾎﾟｯﾌﾟ体" panose="040B0A00000000000000" pitchFamily="50" charset="-128"/>
                <a:ea typeface="HGS創英角ﾎﾟｯﾌﾟ体" panose="040B0A00000000000000" pitchFamily="50" charset="-128"/>
              </a:rPr>
              <a:t>小羊の婚宴</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に招かれた者は幸いだ</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、と書きなさい」と言い、また、「これは神の真実のことばです」と言った。</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 19:10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そこで、私は彼を拝もうとして、その足もとにひれ伏した。すると、彼は私に言った。「いけません。私は、あなたや、イエスのあかしを堅く保っているあなたの兄弟たちと同じしも</a:t>
            </a:r>
            <a:r>
              <a:rPr lang="ja-JP" altLang="ja-JP" sz="3200" dirty="0" err="1">
                <a:solidFill>
                  <a:schemeClr val="bg1"/>
                </a:solidFill>
                <a:latin typeface="HGS創英角ﾎﾟｯﾌﾟ体" panose="040B0A00000000000000" pitchFamily="50" charset="-128"/>
                <a:ea typeface="HGS創英角ﾎﾟｯﾌﾟ体" panose="040B0A00000000000000" pitchFamily="50" charset="-128"/>
              </a:rPr>
              <a:t>べです</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。神を拝みなさい。イエスのあかしは預言の霊です。</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177422" y="33290"/>
            <a:ext cx="12014578" cy="646331"/>
          </a:xfrm>
          <a:prstGeom prst="rect">
            <a:avLst/>
          </a:prstGeom>
          <a:noFill/>
        </p:spPr>
        <p:txBody>
          <a:bodyPr wrap="square">
            <a:spAutoFit/>
          </a:bodyPr>
          <a:lstStyle/>
          <a:p>
            <a:pPr>
              <a:defRPr/>
            </a:pP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58</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19</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9</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10</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「小羊の婚宴</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9229969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29981"/>
            <a:ext cx="12192000" cy="6948000"/>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3" name="正方形/長方形 2"/>
          <p:cNvSpPr/>
          <p:nvPr/>
        </p:nvSpPr>
        <p:spPr>
          <a:xfrm>
            <a:off x="108954" y="63214"/>
            <a:ext cx="11952000" cy="6768000"/>
          </a:xfrm>
          <a:prstGeom prst="rect">
            <a:avLst/>
          </a:prstGeom>
          <a:solidFill>
            <a:schemeClr val="bg1"/>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7" name="角丸四角形 226"/>
          <p:cNvSpPr/>
          <p:nvPr/>
        </p:nvSpPr>
        <p:spPr>
          <a:xfrm>
            <a:off x="10252809" y="4077557"/>
            <a:ext cx="972000" cy="576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7" name="角丸四角形 216"/>
          <p:cNvSpPr/>
          <p:nvPr/>
        </p:nvSpPr>
        <p:spPr>
          <a:xfrm>
            <a:off x="10180025" y="5178474"/>
            <a:ext cx="1476000" cy="144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テキスト ボックス 167"/>
          <p:cNvSpPr txBox="1"/>
          <p:nvPr/>
        </p:nvSpPr>
        <p:spPr>
          <a:xfrm>
            <a:off x="5533967" y="4861844"/>
            <a:ext cx="4320000" cy="1764000"/>
          </a:xfrm>
          <a:prstGeom prst="stripedRightArrow">
            <a:avLst>
              <a:gd name="adj1" fmla="val 100000"/>
              <a:gd name="adj2" fmla="val 9546"/>
            </a:avLst>
          </a:prstGeom>
          <a:solidFill>
            <a:srgbClr val="FF0000">
              <a:alpha val="10000"/>
            </a:srgbClr>
          </a:solidFill>
        </p:spPr>
        <p:txBody>
          <a:bodyPr wrap="square">
            <a:spAutoFit/>
          </a:bodyPr>
          <a:lstStyle/>
          <a:p>
            <a:pP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70" name="テキスト ボックス 169"/>
          <p:cNvSpPr txBox="1"/>
          <p:nvPr/>
        </p:nvSpPr>
        <p:spPr>
          <a:xfrm>
            <a:off x="5533967" y="3782554"/>
            <a:ext cx="4320000" cy="540000"/>
          </a:xfrm>
          <a:prstGeom prst="stripedRightArrow">
            <a:avLst>
              <a:gd name="adj1" fmla="val 100000"/>
              <a:gd name="adj2" fmla="val 37476"/>
            </a:avLst>
          </a:prstGeom>
          <a:solidFill>
            <a:schemeClr val="accent1">
              <a:alpha val="20000"/>
            </a:schemeClr>
          </a:solidFill>
          <a:ln>
            <a:noFill/>
          </a:ln>
        </p:spPr>
        <p:txBody>
          <a:bodyPr wrap="square">
            <a:spAutoFit/>
          </a:bodyPr>
          <a:lstStyle/>
          <a:p>
            <a:pPr algn="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86" name="テキスト ボックス 85"/>
          <p:cNvSpPr txBox="1"/>
          <p:nvPr/>
        </p:nvSpPr>
        <p:spPr>
          <a:xfrm>
            <a:off x="5533967" y="4349675"/>
            <a:ext cx="4320000" cy="468000"/>
          </a:xfrm>
          <a:prstGeom prst="stripedRightArrow">
            <a:avLst>
              <a:gd name="adj1" fmla="val 100000"/>
              <a:gd name="adj2" fmla="val 37476"/>
            </a:avLst>
          </a:prstGeom>
          <a:solidFill>
            <a:schemeClr val="tx1">
              <a:lumMod val="50000"/>
              <a:lumOff val="50000"/>
              <a:alpha val="20000"/>
            </a:schemeClr>
          </a:solidFill>
          <a:ln>
            <a:noFill/>
          </a:ln>
        </p:spPr>
        <p:txBody>
          <a:bodyPr wrap="square">
            <a:spAutoFit/>
          </a:bodyPr>
          <a:lstStyle/>
          <a:p>
            <a:pPr algn="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117436" y="37234"/>
            <a:ext cx="11952000" cy="2609538"/>
          </a:xfrm>
          <a:prstGeom prst="rect">
            <a:avLst/>
          </a:prstGeom>
        </p:spPr>
      </p:pic>
      <p:sp>
        <p:nvSpPr>
          <p:cNvPr id="204" name="角丸四角形 203"/>
          <p:cNvSpPr/>
          <p:nvPr/>
        </p:nvSpPr>
        <p:spPr>
          <a:xfrm>
            <a:off x="9101438" y="59378"/>
            <a:ext cx="1476000" cy="144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2" name="直線コネクタ 141"/>
          <p:cNvCxnSpPr/>
          <p:nvPr/>
        </p:nvCxnSpPr>
        <p:spPr>
          <a:xfrm>
            <a:off x="5802417" y="379463"/>
            <a:ext cx="0" cy="4464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a:off x="3450435" y="258639"/>
            <a:ext cx="0" cy="3744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38" name="角丸四角形 37"/>
          <p:cNvSpPr/>
          <p:nvPr/>
        </p:nvSpPr>
        <p:spPr>
          <a:xfrm>
            <a:off x="3505929" y="2080944"/>
            <a:ext cx="216000" cy="504000"/>
          </a:xfrm>
          <a:prstGeom prst="roundRect">
            <a:avLst/>
          </a:prstGeom>
          <a:solidFill>
            <a:srgbClr val="FF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0" name="角丸四角形 39"/>
          <p:cNvSpPr/>
          <p:nvPr/>
        </p:nvSpPr>
        <p:spPr>
          <a:xfrm>
            <a:off x="4879243" y="2387089"/>
            <a:ext cx="216000" cy="504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1" name="角丸四角形 40"/>
          <p:cNvSpPr/>
          <p:nvPr/>
        </p:nvSpPr>
        <p:spPr>
          <a:xfrm>
            <a:off x="5282447" y="2376125"/>
            <a:ext cx="216000" cy="504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2" name="角丸四角形 41"/>
          <p:cNvSpPr/>
          <p:nvPr/>
        </p:nvSpPr>
        <p:spPr>
          <a:xfrm>
            <a:off x="5685651" y="2377287"/>
            <a:ext cx="216000" cy="756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cxnSp>
        <p:nvCxnSpPr>
          <p:cNvPr id="5" name="直線コネクタ 4"/>
          <p:cNvCxnSpPr/>
          <p:nvPr/>
        </p:nvCxnSpPr>
        <p:spPr>
          <a:xfrm>
            <a:off x="1353530" y="1873957"/>
            <a:ext cx="0" cy="4932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9839622" y="1911166"/>
            <a:ext cx="0" cy="4896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531012" y="2055804"/>
            <a:ext cx="319717" cy="252000"/>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cxnSp>
        <p:nvCxnSpPr>
          <p:cNvPr id="13" name="直線矢印コネクタ 12"/>
          <p:cNvCxnSpPr/>
          <p:nvPr/>
        </p:nvCxnSpPr>
        <p:spPr>
          <a:xfrm>
            <a:off x="1350883" y="2302510"/>
            <a:ext cx="8496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88795" y="2071193"/>
            <a:ext cx="1072598" cy="276999"/>
          </a:xfrm>
          <a:prstGeom prst="rect">
            <a:avLst/>
          </a:prstGeom>
          <a:noFill/>
        </p:spPr>
        <p:txBody>
          <a:bodyPr wrap="square">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封印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8" name="カギ線コネクタ 27"/>
          <p:cNvCxnSpPr/>
          <p:nvPr/>
        </p:nvCxnSpPr>
        <p:spPr>
          <a:xfrm rot="5400000" flipV="1">
            <a:off x="7260843" y="311419"/>
            <a:ext cx="180000" cy="4968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p:nvPr/>
        </p:nvCxnSpPr>
        <p:spPr>
          <a:xfrm rot="5400000" flipV="1">
            <a:off x="7656843" y="952440"/>
            <a:ext cx="180000" cy="4176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5826589" y="2332924"/>
            <a:ext cx="2715287" cy="246221"/>
          </a:xfrm>
          <a:prstGeom prst="rect">
            <a:avLst/>
          </a:prstGeom>
          <a:noFill/>
        </p:spPr>
        <p:txBody>
          <a:bodyPr wrap="square">
            <a:spAutoFit/>
          </a:bodyPr>
          <a:lstStyle/>
          <a:p>
            <a:pPr>
              <a:defRPr/>
            </a:pP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⑥</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ラッパ</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災い</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鉢の裁き</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35" name="テキスト ボックス 34"/>
          <p:cNvSpPr txBox="1"/>
          <p:nvPr/>
        </p:nvSpPr>
        <p:spPr>
          <a:xfrm>
            <a:off x="318018" y="2337958"/>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ラッパ</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6" name="テキスト ボックス 35"/>
          <p:cNvSpPr txBox="1"/>
          <p:nvPr/>
        </p:nvSpPr>
        <p:spPr>
          <a:xfrm>
            <a:off x="345314" y="2606582"/>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災い</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7" name="テキスト ボックス 36"/>
          <p:cNvSpPr txBox="1"/>
          <p:nvPr/>
        </p:nvSpPr>
        <p:spPr>
          <a:xfrm>
            <a:off x="331666" y="2882076"/>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鉢</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3" name="テキスト ボックス 32"/>
          <p:cNvSpPr txBox="1"/>
          <p:nvPr/>
        </p:nvSpPr>
        <p:spPr>
          <a:xfrm>
            <a:off x="5349823" y="3088649"/>
            <a:ext cx="884259" cy="430887"/>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悪性の</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腫れ物</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4" name="テキスト ボックス 33"/>
          <p:cNvSpPr txBox="1"/>
          <p:nvPr/>
        </p:nvSpPr>
        <p:spPr>
          <a:xfrm>
            <a:off x="6053596" y="3088649"/>
            <a:ext cx="720000" cy="430887"/>
          </a:xfrm>
          <a:prstGeom prst="rect">
            <a:avLst/>
          </a:prstGeom>
          <a:noFill/>
        </p:spPr>
        <p:txBody>
          <a:bodyPr wrap="square">
            <a:spAutoFit/>
          </a:bodyPr>
          <a:lstStyle/>
          <a:p>
            <a:pPr algn="ctr">
              <a:defRPr/>
            </a:pPr>
            <a:r>
              <a:rPr lang="ja-JP" altLang="en-US" sz="1100" dirty="0">
                <a:latin typeface="ＭＳ Ｐゴシック" panose="020B0600070205080204" pitchFamily="50" charset="-128"/>
                <a:ea typeface="ＭＳ Ｐゴシック" panose="020B0600070205080204" pitchFamily="50" charset="-128"/>
                <a:cs typeface="メイリオ" panose="020B0604030504040204" pitchFamily="50" charset="-128"/>
              </a:rPr>
              <a:t>海</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9" name="テキスト ボックス 38"/>
          <p:cNvSpPr txBox="1"/>
          <p:nvPr/>
        </p:nvSpPr>
        <p:spPr>
          <a:xfrm>
            <a:off x="6637285" y="3088649"/>
            <a:ext cx="756000" cy="430887"/>
          </a:xfrm>
          <a:prstGeom prst="rect">
            <a:avLst/>
          </a:prstGeom>
          <a:noFill/>
        </p:spPr>
        <p:txBody>
          <a:bodyPr wrap="square">
            <a:spAutoFit/>
          </a:bodyPr>
          <a:lstStyle/>
          <a:p>
            <a:pPr algn="ctr">
              <a:defRPr/>
            </a:pPr>
            <a:r>
              <a:rPr lang="ja-JP" altLang="en-US" sz="1100" dirty="0">
                <a:latin typeface="ＭＳ Ｐゴシック" panose="020B0600070205080204" pitchFamily="50" charset="-128"/>
                <a:ea typeface="ＭＳ Ｐゴシック" panose="020B0600070205080204" pitchFamily="50" charset="-128"/>
                <a:cs typeface="メイリオ" panose="020B0604030504040204" pitchFamily="50" charset="-128"/>
              </a:rPr>
              <a:t>川</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3" name="テキスト ボックス 42"/>
          <p:cNvSpPr txBox="1"/>
          <p:nvPr/>
        </p:nvSpPr>
        <p:spPr>
          <a:xfrm>
            <a:off x="7227085" y="3175481"/>
            <a:ext cx="1008000" cy="261610"/>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太陽の熱</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4" name="テキスト ボックス 43"/>
          <p:cNvSpPr txBox="1"/>
          <p:nvPr/>
        </p:nvSpPr>
        <p:spPr>
          <a:xfrm>
            <a:off x="7833219"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暗黒❹</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8" name="テキスト ボックス 47"/>
          <p:cNvSpPr txBox="1"/>
          <p:nvPr/>
        </p:nvSpPr>
        <p:spPr>
          <a:xfrm>
            <a:off x="8680530" y="3148185"/>
            <a:ext cx="864000" cy="430887"/>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ハル</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マゲドン</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9" name="テキスト ボックス 48"/>
          <p:cNvSpPr txBox="1"/>
          <p:nvPr/>
        </p:nvSpPr>
        <p:spPr>
          <a:xfrm>
            <a:off x="2883210" y="2546489"/>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土地</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0" name="テキスト ボックス 49"/>
          <p:cNvSpPr txBox="1"/>
          <p:nvPr/>
        </p:nvSpPr>
        <p:spPr>
          <a:xfrm>
            <a:off x="3208552" y="2724081"/>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海</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1" name="テキスト ボックス 50"/>
          <p:cNvSpPr txBox="1"/>
          <p:nvPr/>
        </p:nvSpPr>
        <p:spPr>
          <a:xfrm>
            <a:off x="3555822" y="2901673"/>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川</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2" name="テキスト ボックス 51"/>
          <p:cNvSpPr txBox="1"/>
          <p:nvPr/>
        </p:nvSpPr>
        <p:spPr>
          <a:xfrm>
            <a:off x="3888102" y="3079265"/>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宇宙</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3" name="テキスト ボックス 52"/>
          <p:cNvSpPr txBox="1"/>
          <p:nvPr/>
        </p:nvSpPr>
        <p:spPr>
          <a:xfrm>
            <a:off x="4262670" y="3256857"/>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悪霊侵入</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4" name="テキスト ボックス 53"/>
          <p:cNvSpPr txBox="1"/>
          <p:nvPr/>
        </p:nvSpPr>
        <p:spPr>
          <a:xfrm>
            <a:off x="4238083"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暗黒❸</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5" name="テキスト ボックス 54"/>
          <p:cNvSpPr txBox="1"/>
          <p:nvPr/>
        </p:nvSpPr>
        <p:spPr>
          <a:xfrm>
            <a:off x="4377926" y="3434447"/>
            <a:ext cx="2016000" cy="415498"/>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悪霊侵入</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p>
          <a:p>
            <a:pPr algn="ctr">
              <a:defRPr/>
            </a:pP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（人類</a:t>
            </a: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900" dirty="0">
                <a:latin typeface="ＭＳ Ｐゴシック" panose="020B0600070205080204" pitchFamily="50" charset="-128"/>
                <a:ea typeface="ＭＳ Ｐゴシック" panose="020B0600070205080204" pitchFamily="50" charset="-128"/>
                <a:cs typeface="メイリオ" panose="020B0604030504040204" pitchFamily="50" charset="-128"/>
              </a:rPr>
              <a:t>死亡</a:t>
            </a: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9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2" name="テキスト ボックス 61"/>
          <p:cNvSpPr txBox="1"/>
          <p:nvPr/>
        </p:nvSpPr>
        <p:spPr>
          <a:xfrm>
            <a:off x="2631267"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暗黒❷</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63" name="直線コネクタ 62"/>
          <p:cNvCxnSpPr/>
          <p:nvPr/>
        </p:nvCxnSpPr>
        <p:spPr>
          <a:xfrm>
            <a:off x="9910134" y="1899790"/>
            <a:ext cx="0" cy="4896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6" name="カギ線コネクタ 15"/>
          <p:cNvCxnSpPr/>
          <p:nvPr/>
        </p:nvCxnSpPr>
        <p:spPr>
          <a:xfrm rot="5400000" flipH="1">
            <a:off x="8192016" y="3710659"/>
            <a:ext cx="3564000" cy="216000"/>
          </a:xfrm>
          <a:prstGeom prst="bentConnector3">
            <a:avLst>
              <a:gd name="adj1" fmla="val 11095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10081669" y="2262472"/>
            <a:ext cx="1430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10187370" y="2500605"/>
            <a:ext cx="792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地震</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5" name="テキスト ボックス 64"/>
          <p:cNvSpPr txBox="1"/>
          <p:nvPr/>
        </p:nvSpPr>
        <p:spPr>
          <a:xfrm>
            <a:off x="10187370" y="2736493"/>
            <a:ext cx="792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6" name="テキスト ボックス 65"/>
          <p:cNvSpPr txBox="1"/>
          <p:nvPr/>
        </p:nvSpPr>
        <p:spPr>
          <a:xfrm>
            <a:off x="10187370" y="2972381"/>
            <a:ext cx="1836000" cy="646331"/>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火の池へ</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偽預言者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7" name="テキスト ボックス 66"/>
          <p:cNvSpPr txBox="1"/>
          <p:nvPr/>
        </p:nvSpPr>
        <p:spPr>
          <a:xfrm>
            <a:off x="10187370" y="3813489"/>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異邦人の裁き</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8" name="テキスト ボックス 67"/>
          <p:cNvSpPr txBox="1"/>
          <p:nvPr/>
        </p:nvSpPr>
        <p:spPr>
          <a:xfrm>
            <a:off x="10187370" y="3577601"/>
            <a:ext cx="1836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サタン底知れぬ所へ</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9" name="テキスト ボックス 68"/>
          <p:cNvSpPr txBox="1"/>
          <p:nvPr/>
        </p:nvSpPr>
        <p:spPr>
          <a:xfrm>
            <a:off x="10187370" y="4034387"/>
            <a:ext cx="1836000" cy="646331"/>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6</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聖徒の復活</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旧約時代</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大患難時代</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0" name="テキスト ボックス 69"/>
          <p:cNvSpPr txBox="1"/>
          <p:nvPr/>
        </p:nvSpPr>
        <p:spPr>
          <a:xfrm>
            <a:off x="10187370" y="4639607"/>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天と地の修復</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1" name="テキスト ボックス 70"/>
          <p:cNvSpPr txBox="1"/>
          <p:nvPr/>
        </p:nvSpPr>
        <p:spPr>
          <a:xfrm>
            <a:off x="10187370" y="4875495"/>
            <a:ext cx="1836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ダビデの王座の確立</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2" name="テキスト ボックス 71"/>
          <p:cNvSpPr txBox="1"/>
          <p:nvPr/>
        </p:nvSpPr>
        <p:spPr>
          <a:xfrm>
            <a:off x="10187370" y="5096394"/>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9.</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小羊の婚宴</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婚礼</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3" name="テキスト ボックス 72"/>
          <p:cNvSpPr txBox="1"/>
          <p:nvPr/>
        </p:nvSpPr>
        <p:spPr>
          <a:xfrm>
            <a:off x="10171968" y="2141999"/>
            <a:ext cx="792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75</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日間</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4" name="直線コネクタ 73"/>
          <p:cNvCxnSpPr/>
          <p:nvPr/>
        </p:nvCxnSpPr>
        <p:spPr>
          <a:xfrm>
            <a:off x="10082827" y="5591446"/>
            <a:ext cx="1430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9199824" y="655841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8" name="直線矢印コネクタ 77"/>
          <p:cNvCxnSpPr/>
          <p:nvPr/>
        </p:nvCxnSpPr>
        <p:spPr>
          <a:xfrm>
            <a:off x="1355980" y="4763727"/>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9" name="テキスト ボックス 78"/>
          <p:cNvSpPr txBox="1"/>
          <p:nvPr/>
        </p:nvSpPr>
        <p:spPr>
          <a:xfrm>
            <a:off x="363259" y="3993517"/>
            <a:ext cx="4212652" cy="261610"/>
          </a:xfrm>
          <a:prstGeom prst="rect">
            <a:avLst/>
          </a:prstGeom>
          <a:noFill/>
        </p:spPr>
        <p:txBody>
          <a:bodyPr wrap="square">
            <a:spAutoFit/>
          </a:bodyPr>
          <a:lstStyle/>
          <a:p>
            <a:pPr>
              <a:defRPr/>
            </a:pPr>
            <a:r>
              <a:rPr lang="ja-JP" altLang="en-US"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⑤ふたりの証人       </a:t>
            </a:r>
            <a:r>
              <a:rPr lang="ja-JP" altLang="en-US" sz="1000" dirty="0" smtClean="0">
                <a:latin typeface="+mj-ea"/>
                <a:ea typeface="+mj-ea"/>
                <a:cs typeface="メイリオ" panose="020B0604030504040204" pitchFamily="50" charset="-128"/>
              </a:rPr>
              <a:t>    </a:t>
            </a:r>
            <a:r>
              <a:rPr lang="ja-JP" altLang="en-US" sz="1100" dirty="0" smtClean="0">
                <a:latin typeface="+mj-ea"/>
                <a:ea typeface="+mj-ea"/>
                <a:cs typeface="メイリオ" panose="020B0604030504040204" pitchFamily="50" charset="-128"/>
              </a:rPr>
              <a:t>エルサレム</a:t>
            </a:r>
            <a:r>
              <a:rPr lang="ja-JP" altLang="en-US" sz="1100" dirty="0">
                <a:latin typeface="+mj-ea"/>
                <a:ea typeface="+mj-ea"/>
                <a:cs typeface="メイリオ" panose="020B0604030504040204" pitchFamily="50" charset="-128"/>
              </a:rPr>
              <a:t>で</a:t>
            </a:r>
            <a:r>
              <a:rPr lang="en-US" altLang="ja-JP" sz="1100" dirty="0">
                <a:latin typeface="+mj-ea"/>
                <a:ea typeface="+mj-ea"/>
                <a:cs typeface="メイリオ" panose="020B0604030504040204" pitchFamily="50" charset="-128"/>
              </a:rPr>
              <a:t>3</a:t>
            </a:r>
            <a:r>
              <a:rPr lang="ja-JP" altLang="en-US" sz="1100" dirty="0">
                <a:latin typeface="+mj-ea"/>
                <a:ea typeface="+mj-ea"/>
                <a:cs typeface="メイリオ" panose="020B0604030504040204" pitchFamily="50" charset="-128"/>
              </a:rPr>
              <a:t>年半</a:t>
            </a:r>
            <a:r>
              <a:rPr lang="en-US" altLang="ja-JP" sz="1100" dirty="0">
                <a:latin typeface="+mj-ea"/>
                <a:ea typeface="+mj-ea"/>
                <a:cs typeface="メイリオ" panose="020B0604030504040204" pitchFamily="50" charset="-128"/>
              </a:rPr>
              <a:t>(1260</a:t>
            </a:r>
            <a:r>
              <a:rPr lang="ja-JP" altLang="en-US" sz="1100" dirty="0">
                <a:latin typeface="+mj-ea"/>
                <a:ea typeface="+mj-ea"/>
                <a:cs typeface="メイリオ" panose="020B0604030504040204" pitchFamily="50" charset="-128"/>
              </a:rPr>
              <a:t>日</a:t>
            </a:r>
            <a:r>
              <a:rPr lang="en-US" altLang="ja-JP" sz="1100" dirty="0">
                <a:latin typeface="+mj-ea"/>
                <a:ea typeface="+mj-ea"/>
                <a:cs typeface="メイリオ" panose="020B0604030504040204" pitchFamily="50" charset="-128"/>
              </a:rPr>
              <a:t>)</a:t>
            </a:r>
            <a:r>
              <a:rPr lang="ja-JP" altLang="en-US" sz="1100" dirty="0" smtClean="0">
                <a:latin typeface="+mj-ea"/>
                <a:ea typeface="+mj-ea"/>
                <a:cs typeface="メイリオ" panose="020B0604030504040204" pitchFamily="50" charset="-128"/>
              </a:rPr>
              <a:t>預言</a:t>
            </a:r>
            <a:endParaRPr lang="en-US" altLang="ja-JP" sz="1100" dirty="0">
              <a:latin typeface="+mj-ea"/>
              <a:ea typeface="+mj-ea"/>
              <a:cs typeface="メイリオ" panose="020B0604030504040204" pitchFamily="50" charset="-128"/>
            </a:endParaRPr>
          </a:p>
        </p:txBody>
      </p:sp>
      <p:sp>
        <p:nvSpPr>
          <p:cNvPr id="80" name="テキスト ボックス 79"/>
          <p:cNvSpPr txBox="1"/>
          <p:nvPr/>
        </p:nvSpPr>
        <p:spPr>
          <a:xfrm>
            <a:off x="7944677" y="3175481"/>
            <a:ext cx="1044000" cy="261610"/>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暗黒❹</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82" name="直線矢印コネクタ 81"/>
          <p:cNvCxnSpPr/>
          <p:nvPr/>
        </p:nvCxnSpPr>
        <p:spPr>
          <a:xfrm>
            <a:off x="1355980" y="4540437"/>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3" name="テキスト ボックス 82"/>
          <p:cNvSpPr txBox="1"/>
          <p:nvPr/>
        </p:nvSpPr>
        <p:spPr>
          <a:xfrm>
            <a:off x="1351081" y="4300860"/>
            <a:ext cx="4246071"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異邦人帝国の第四段階</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本の角、</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の王国」→</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89" name="直線矢印コネクタ 88"/>
          <p:cNvCxnSpPr/>
          <p:nvPr/>
        </p:nvCxnSpPr>
        <p:spPr>
          <a:xfrm>
            <a:off x="1355980" y="4238619"/>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3" name="テキスト ボックス 92"/>
          <p:cNvSpPr txBox="1"/>
          <p:nvPr/>
        </p:nvSpPr>
        <p:spPr>
          <a:xfrm>
            <a:off x="4729986" y="5040176"/>
            <a:ext cx="1728000" cy="252000"/>
          </a:xfrm>
          <a:prstGeom prst="rect">
            <a:avLst/>
          </a:prstGeom>
          <a:noFill/>
        </p:spPr>
        <p:txBody>
          <a:bodyPr wrap="square" anchor="ctr">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１</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世界大戦</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4" name="テキスト ボックス 93"/>
          <p:cNvSpPr txBox="1"/>
          <p:nvPr/>
        </p:nvSpPr>
        <p:spPr>
          <a:xfrm>
            <a:off x="4793087" y="5213204"/>
            <a:ext cx="1692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反キリストの死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6" name="テキスト ボックス 95"/>
          <p:cNvSpPr txBox="1"/>
          <p:nvPr/>
        </p:nvSpPr>
        <p:spPr>
          <a:xfrm>
            <a:off x="4738124" y="5730809"/>
            <a:ext cx="1728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反キリストの復活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7" name="テキスト ボックス 96"/>
          <p:cNvSpPr txBox="1"/>
          <p:nvPr/>
        </p:nvSpPr>
        <p:spPr>
          <a:xfrm>
            <a:off x="4800580" y="5896735"/>
            <a:ext cx="1584000" cy="252000"/>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9.3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人の王の死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8" name="テキスト ボックス 97"/>
          <p:cNvSpPr txBox="1"/>
          <p:nvPr/>
        </p:nvSpPr>
        <p:spPr>
          <a:xfrm>
            <a:off x="3845520" y="4520339"/>
            <a:ext cx="1944000" cy="261610"/>
          </a:xfrm>
          <a:prstGeom prst="rect">
            <a:avLst/>
          </a:prstGeom>
          <a:noFill/>
        </p:spPr>
        <p:txBody>
          <a:bodyPr wrap="square">
            <a:spAutoFit/>
          </a:bodyPr>
          <a:lstStyle/>
          <a:p>
            <a:pPr>
              <a:defRPr/>
            </a:pPr>
            <a:r>
              <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rPr>
              <a:t>6</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宗教組織バビロンの破壊↓</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9" name="テキスト ボックス 98"/>
          <p:cNvSpPr txBox="1"/>
          <p:nvPr/>
        </p:nvSpPr>
        <p:spPr>
          <a:xfrm>
            <a:off x="5943903" y="3920280"/>
            <a:ext cx="3384000" cy="253916"/>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地震で都</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1/10</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破壊　</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7000</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人</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死亡→恐れ・悔い改め</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00" name="テキスト ボックス 99"/>
          <p:cNvSpPr txBox="1"/>
          <p:nvPr/>
        </p:nvSpPr>
        <p:spPr>
          <a:xfrm>
            <a:off x="4221422" y="6226862"/>
            <a:ext cx="2772000" cy="180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11</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荒らす忌むべき者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1" name="テキスト ボックス 100"/>
          <p:cNvSpPr txBox="1"/>
          <p:nvPr/>
        </p:nvSpPr>
        <p:spPr>
          <a:xfrm>
            <a:off x="4478303" y="6048647"/>
            <a:ext cx="2304000" cy="252000"/>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偽預言者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2" name="テキスト ボックス 101"/>
          <p:cNvSpPr txBox="1"/>
          <p:nvPr/>
        </p:nvSpPr>
        <p:spPr>
          <a:xfrm>
            <a:off x="4880836" y="6357141"/>
            <a:ext cx="1476000" cy="276999"/>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12.666</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の数字</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3" name="テキスト ボックス 102"/>
          <p:cNvSpPr txBox="1"/>
          <p:nvPr/>
        </p:nvSpPr>
        <p:spPr>
          <a:xfrm>
            <a:off x="4708166" y="5563419"/>
            <a:ext cx="1800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ユダヤ人迫害</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07" name="直線コネクタ 106"/>
          <p:cNvCxnSpPr/>
          <p:nvPr/>
        </p:nvCxnSpPr>
        <p:spPr>
          <a:xfrm>
            <a:off x="2973623" y="258639"/>
            <a:ext cx="0" cy="2952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04" name="テキスト ボックス 103"/>
          <p:cNvSpPr txBox="1"/>
          <p:nvPr/>
        </p:nvSpPr>
        <p:spPr>
          <a:xfrm>
            <a:off x="188656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8" name="テキスト ボックス 107"/>
          <p:cNvSpPr txBox="1"/>
          <p:nvPr/>
        </p:nvSpPr>
        <p:spPr>
          <a:xfrm>
            <a:off x="220385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2" name="テキスト ボックス 111"/>
          <p:cNvSpPr txBox="1"/>
          <p:nvPr/>
        </p:nvSpPr>
        <p:spPr>
          <a:xfrm>
            <a:off x="344479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9" name="テキスト ボックス 108"/>
          <p:cNvSpPr txBox="1"/>
          <p:nvPr/>
        </p:nvSpPr>
        <p:spPr>
          <a:xfrm>
            <a:off x="2506155" y="2055804"/>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10" name="テキスト ボックス 109"/>
          <p:cNvSpPr txBox="1"/>
          <p:nvPr/>
        </p:nvSpPr>
        <p:spPr>
          <a:xfrm>
            <a:off x="280845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1" name="テキスト ボックス 110"/>
          <p:cNvSpPr txBox="1"/>
          <p:nvPr/>
        </p:nvSpPr>
        <p:spPr>
          <a:xfrm>
            <a:off x="3125741" y="2055804"/>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20" name="テキスト ボックス 119"/>
          <p:cNvSpPr txBox="1"/>
          <p:nvPr/>
        </p:nvSpPr>
        <p:spPr>
          <a:xfrm>
            <a:off x="3444792"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13" name="テキスト ボックス 112"/>
          <p:cNvSpPr txBox="1"/>
          <p:nvPr/>
        </p:nvSpPr>
        <p:spPr>
          <a:xfrm>
            <a:off x="4824252" y="2591193"/>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14" name="テキスト ボックス 113"/>
          <p:cNvSpPr txBox="1"/>
          <p:nvPr/>
        </p:nvSpPr>
        <p:spPr>
          <a:xfrm>
            <a:off x="5226068" y="2591193"/>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5" name="テキスト ボックス 114"/>
          <p:cNvSpPr txBox="1"/>
          <p:nvPr/>
        </p:nvSpPr>
        <p:spPr>
          <a:xfrm>
            <a:off x="5632094" y="2591193"/>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1" name="テキスト ボックス 120"/>
          <p:cNvSpPr txBox="1"/>
          <p:nvPr/>
        </p:nvSpPr>
        <p:spPr>
          <a:xfrm>
            <a:off x="378512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2" name="テキスト ボックス 121"/>
          <p:cNvSpPr txBox="1"/>
          <p:nvPr/>
        </p:nvSpPr>
        <p:spPr>
          <a:xfrm>
            <a:off x="411740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3" name="テキスト ボックス 122"/>
          <p:cNvSpPr txBox="1"/>
          <p:nvPr/>
        </p:nvSpPr>
        <p:spPr>
          <a:xfrm>
            <a:off x="4449684"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24" name="テキスト ボックス 123"/>
          <p:cNvSpPr txBox="1"/>
          <p:nvPr/>
        </p:nvSpPr>
        <p:spPr>
          <a:xfrm>
            <a:off x="4824252"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5" name="テキスト ボックス 124"/>
          <p:cNvSpPr txBox="1"/>
          <p:nvPr/>
        </p:nvSpPr>
        <p:spPr>
          <a:xfrm>
            <a:off x="5226068"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26" name="テキスト ボックス 125"/>
          <p:cNvSpPr txBox="1"/>
          <p:nvPr/>
        </p:nvSpPr>
        <p:spPr>
          <a:xfrm>
            <a:off x="563209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5" name="テキスト ボックス 134"/>
          <p:cNvSpPr txBox="1"/>
          <p:nvPr/>
        </p:nvSpPr>
        <p:spPr>
          <a:xfrm>
            <a:off x="5632094"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36" name="テキスト ボックス 135"/>
          <p:cNvSpPr txBox="1"/>
          <p:nvPr/>
        </p:nvSpPr>
        <p:spPr>
          <a:xfrm>
            <a:off x="6214968"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7" name="テキスト ボックス 136"/>
          <p:cNvSpPr txBox="1"/>
          <p:nvPr/>
        </p:nvSpPr>
        <p:spPr>
          <a:xfrm>
            <a:off x="6843627"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8" name="テキスト ボックス 137"/>
          <p:cNvSpPr txBox="1"/>
          <p:nvPr/>
        </p:nvSpPr>
        <p:spPr>
          <a:xfrm>
            <a:off x="7553347"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39" name="テキスト ボックス 138"/>
          <p:cNvSpPr txBox="1"/>
          <p:nvPr/>
        </p:nvSpPr>
        <p:spPr>
          <a:xfrm>
            <a:off x="8300919"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40" name="テキスト ボックス 139"/>
          <p:cNvSpPr txBox="1"/>
          <p:nvPr/>
        </p:nvSpPr>
        <p:spPr>
          <a:xfrm>
            <a:off x="8952672"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41" name="テキスト ボックス 140"/>
          <p:cNvSpPr txBox="1"/>
          <p:nvPr/>
        </p:nvSpPr>
        <p:spPr>
          <a:xfrm>
            <a:off x="9648256"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 name="テキスト ボックス 10"/>
          <p:cNvSpPr txBox="1"/>
          <p:nvPr/>
        </p:nvSpPr>
        <p:spPr>
          <a:xfrm>
            <a:off x="5320112" y="1829152"/>
            <a:ext cx="1188000" cy="261610"/>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契約破棄</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 name="テキスト ボックス 9"/>
          <p:cNvSpPr txBox="1"/>
          <p:nvPr/>
        </p:nvSpPr>
        <p:spPr>
          <a:xfrm>
            <a:off x="490754" y="1844143"/>
            <a:ext cx="972000" cy="276999"/>
          </a:xfrm>
          <a:prstGeom prst="rect">
            <a:avLst/>
          </a:prstGeom>
          <a:noFill/>
        </p:spPr>
        <p:txBody>
          <a:bodyPr wrap="square">
            <a:spAutoFit/>
          </a:bodyPr>
          <a:lstStyle/>
          <a:p>
            <a:pPr algn="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七年の契約</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9" name="直線矢印コネクタ 8"/>
          <p:cNvCxnSpPr/>
          <p:nvPr/>
        </p:nvCxnSpPr>
        <p:spPr>
          <a:xfrm>
            <a:off x="1367307" y="2071239"/>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969430" y="2297606"/>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7" name="テキスト ボックス 56"/>
          <p:cNvSpPr txBox="1"/>
          <p:nvPr/>
        </p:nvSpPr>
        <p:spPr>
          <a:xfrm>
            <a:off x="1324980" y="2488455"/>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世界大戦</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8" name="テキスト ボックス 57"/>
          <p:cNvSpPr txBox="1"/>
          <p:nvPr/>
        </p:nvSpPr>
        <p:spPr>
          <a:xfrm>
            <a:off x="1642270" y="2679304"/>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飢饉</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9" name="テキスト ボックス 58"/>
          <p:cNvSpPr txBox="1"/>
          <p:nvPr/>
        </p:nvSpPr>
        <p:spPr>
          <a:xfrm>
            <a:off x="1944573" y="2870153"/>
            <a:ext cx="1442880" cy="276999"/>
          </a:xfrm>
          <a:prstGeom prst="rect">
            <a:avLst/>
          </a:prstGeom>
          <a:noFill/>
        </p:spPr>
        <p:txBody>
          <a:bodyPr wrap="square" anchor="t" anchorCtr="0">
            <a:spAutoFit/>
          </a:bodyPr>
          <a:lstStyle/>
          <a:p>
            <a:pPr algn="ct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人類</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a:t>
            </a: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死亡</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0" name="テキスト ボックス 59"/>
          <p:cNvSpPr txBox="1"/>
          <p:nvPr/>
        </p:nvSpPr>
        <p:spPr>
          <a:xfrm>
            <a:off x="2246870" y="3061002"/>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聖徒迫害</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6" name="テキスト ボックス 105"/>
          <p:cNvSpPr txBox="1"/>
          <p:nvPr/>
        </p:nvSpPr>
        <p:spPr>
          <a:xfrm>
            <a:off x="1478385" y="-9496"/>
            <a:ext cx="4160516"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殉教者のたましい</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患難期前半に殉教した聖徒たち</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61" name="テキスト ボックス 60"/>
          <p:cNvSpPr txBox="1"/>
          <p:nvPr/>
        </p:nvSpPr>
        <p:spPr>
          <a:xfrm>
            <a:off x="2564159" y="3251850"/>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天変地異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5" name="直線矢印コネクタ 74"/>
          <p:cNvCxnSpPr/>
          <p:nvPr/>
        </p:nvCxnSpPr>
        <p:spPr>
          <a:xfrm>
            <a:off x="1355980" y="3993825"/>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221140" y="3755022"/>
            <a:ext cx="1224000" cy="261610"/>
          </a:xfrm>
          <a:prstGeom prst="rect">
            <a:avLst/>
          </a:prstGeom>
          <a:noFill/>
        </p:spPr>
        <p:txBody>
          <a:bodyPr wrap="square">
            <a:spAutoFit/>
          </a:bodyPr>
          <a:lstStyle/>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144,000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人の宣教</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nvGrpSpPr>
          <p:cNvPr id="19" name="グループ化 18"/>
          <p:cNvGrpSpPr/>
          <p:nvPr/>
        </p:nvGrpSpPr>
        <p:grpSpPr>
          <a:xfrm>
            <a:off x="2317797" y="2259536"/>
            <a:ext cx="1044000" cy="252000"/>
            <a:chOff x="2317797" y="2259536"/>
            <a:chExt cx="1044000" cy="252000"/>
          </a:xfrm>
        </p:grpSpPr>
        <p:sp>
          <p:nvSpPr>
            <p:cNvPr id="145" name="テキスト ボックス 144"/>
            <p:cNvSpPr txBox="1"/>
            <p:nvPr/>
          </p:nvSpPr>
          <p:spPr>
            <a:xfrm>
              <a:off x="2317797" y="2259536"/>
              <a:ext cx="1044000" cy="252000"/>
            </a:xfrm>
            <a:prstGeom prst="rect">
              <a:avLst/>
            </a:prstGeom>
            <a:noFill/>
          </p:spPr>
          <p:txBody>
            <a:bodyPr wrap="square">
              <a:spAutoFit/>
            </a:bodyPr>
            <a:lstStyle/>
            <a:p>
              <a:pPr algn="ctr">
                <a:defRPr/>
              </a:pPr>
              <a:r>
                <a:rPr lang="ja-JP" altLang="en-US" sz="10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前半　後半</a:t>
              </a:r>
              <a:endParaRPr lang="en-US" altLang="ja-JP" sz="10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8" name="直線コネクタ 17"/>
            <p:cNvCxnSpPr/>
            <p:nvPr/>
          </p:nvCxnSpPr>
          <p:spPr>
            <a:xfrm flipV="1">
              <a:off x="2822864" y="230840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4" name="テキスト ボックス 143"/>
          <p:cNvSpPr txBox="1"/>
          <p:nvPr/>
        </p:nvSpPr>
        <p:spPr>
          <a:xfrm>
            <a:off x="395298" y="6349262"/>
            <a:ext cx="1332000" cy="461665"/>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暗黒➊</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ヨエ</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31</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4" name="テキスト ボックス 133"/>
          <p:cNvSpPr txBox="1"/>
          <p:nvPr/>
        </p:nvSpPr>
        <p:spPr>
          <a:xfrm>
            <a:off x="-16612" y="3274108"/>
            <a:ext cx="1440000" cy="430887"/>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エリヤの活動</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マラ</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6</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51" name="テキスト ボックス 150"/>
          <p:cNvSpPr txBox="1"/>
          <p:nvPr/>
        </p:nvSpPr>
        <p:spPr>
          <a:xfrm>
            <a:off x="4296644" y="747153"/>
            <a:ext cx="1008000" cy="246221"/>
          </a:xfrm>
          <a:prstGeom prst="rect">
            <a:avLst/>
          </a:prstGeom>
          <a:noFill/>
        </p:spPr>
        <p:txBody>
          <a:bodyPr wrap="square">
            <a:spAutoFit/>
          </a:bodyPr>
          <a:lstStyle/>
          <a:p>
            <a:pPr>
              <a:defRPr/>
            </a:pPr>
            <a:r>
              <a:rPr lang="ja-JP" altLang="en-US"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一羽</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のわし</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49" name="テキスト ボックス 148"/>
          <p:cNvSpPr txBox="1"/>
          <p:nvPr/>
        </p:nvSpPr>
        <p:spPr>
          <a:xfrm>
            <a:off x="4969785" y="1336288"/>
            <a:ext cx="1297322"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③小さな巻物</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62" name="テキスト ボックス 161"/>
          <p:cNvSpPr txBox="1"/>
          <p:nvPr/>
        </p:nvSpPr>
        <p:spPr>
          <a:xfrm>
            <a:off x="4478614" y="1161136"/>
            <a:ext cx="2290595"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②第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のラッパの裁きの預言</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71" name="テキスト ボックス 170"/>
          <p:cNvSpPr txBox="1"/>
          <p:nvPr/>
        </p:nvSpPr>
        <p:spPr>
          <a:xfrm>
            <a:off x="5659149" y="4564903"/>
            <a:ext cx="4062805" cy="261610"/>
          </a:xfrm>
          <a:prstGeom prst="rect">
            <a:avLst/>
          </a:prstGeom>
          <a:noFill/>
        </p:spPr>
        <p:txBody>
          <a:bodyPr wrap="square">
            <a:spAutoFit/>
          </a:bodyPr>
          <a:lstStyle/>
          <a:p>
            <a:pPr algn="ctr">
              <a:defRPr/>
            </a:pPr>
            <a:r>
              <a:rPr lang="ja-JP" altLang="en-US" sz="1100" dirty="0">
                <a:latin typeface="ＭＳ Ｐゴシック" panose="020B0600070205080204" pitchFamily="50" charset="-128"/>
                <a:cs typeface="メイリオ" panose="020B0604030504040204" pitchFamily="50" charset="-128"/>
              </a:rPr>
              <a:t>第五段階</a:t>
            </a:r>
            <a:r>
              <a:rPr lang="en-US" altLang="ja-JP" sz="1100" dirty="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反キリストの完全な帝国主義</a:t>
            </a:r>
            <a:r>
              <a:rPr lang="en-US" altLang="ja-JP" sz="1100" dirty="0" smtClean="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　政治・経済の統合</a:t>
            </a:r>
            <a:endParaRPr lang="en-US" altLang="ja-JP" sz="1100" dirty="0">
              <a:latin typeface="ＭＳ Ｐゴシック" panose="020B0600070205080204" pitchFamily="50" charset="-128"/>
              <a:cs typeface="メイリオ" panose="020B0604030504040204" pitchFamily="50" charset="-128"/>
            </a:endParaRPr>
          </a:p>
        </p:txBody>
      </p:sp>
      <p:sp>
        <p:nvSpPr>
          <p:cNvPr id="173" name="テキスト ボックス 172"/>
          <p:cNvSpPr txBox="1"/>
          <p:nvPr/>
        </p:nvSpPr>
        <p:spPr>
          <a:xfrm>
            <a:off x="1493926" y="3755022"/>
            <a:ext cx="2052000" cy="261610"/>
          </a:xfrm>
          <a:prstGeom prst="rect">
            <a:avLst/>
          </a:prstGeom>
          <a:noFill/>
        </p:spPr>
        <p:txBody>
          <a:bodyPr wrap="square">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世界宣教・世界大のリバイバル</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74" name="テキスト ボックス 173"/>
          <p:cNvSpPr txBox="1"/>
          <p:nvPr/>
        </p:nvSpPr>
        <p:spPr>
          <a:xfrm>
            <a:off x="4075875" y="3993517"/>
            <a:ext cx="1656000" cy="261610"/>
          </a:xfrm>
          <a:prstGeom prst="rect">
            <a:avLst/>
          </a:prstGeom>
          <a:noFill/>
        </p:spPr>
        <p:txBody>
          <a:bodyPr wrap="square">
            <a:spAutoFit/>
          </a:bodyPr>
          <a:lstStyle/>
          <a:p>
            <a:pPr algn="r">
              <a:defRPr/>
            </a:pPr>
            <a:r>
              <a:rPr lang="en-US" altLang="ja-JP" sz="1100" dirty="0" smtClean="0">
                <a:latin typeface="ＭＳ Ｐゴシック" panose="020B0600070205080204" pitchFamily="50" charset="-128"/>
                <a:cs typeface="メイリオ" panose="020B0604030504040204" pitchFamily="50" charset="-128"/>
              </a:rPr>
              <a:t>7</a:t>
            </a:r>
            <a:r>
              <a:rPr lang="en-US" altLang="ja-JP" sz="1100" dirty="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ふたりの証人の</a:t>
            </a:r>
            <a:r>
              <a:rPr lang="ja-JP" altLang="en-US" sz="1100" dirty="0" smtClean="0">
                <a:latin typeface="ＭＳ Ｐゴシック" panose="020B0600070205080204" pitchFamily="50" charset="-128"/>
                <a:cs typeface="メイリオ" panose="020B0604030504040204" pitchFamily="50" charset="-128"/>
              </a:rPr>
              <a:t>死↓</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75" name="直線矢印コネクタ 174"/>
          <p:cNvCxnSpPr/>
          <p:nvPr/>
        </p:nvCxnSpPr>
        <p:spPr>
          <a:xfrm>
            <a:off x="5614536" y="4590778"/>
            <a:ext cx="4248000" cy="0"/>
          </a:xfrm>
          <a:prstGeom prst="straightConnector1">
            <a:avLst/>
          </a:prstGeom>
          <a:ln w="34925">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76" name="テキスト ボックス 175"/>
          <p:cNvSpPr txBox="1"/>
          <p:nvPr/>
        </p:nvSpPr>
        <p:spPr>
          <a:xfrm>
            <a:off x="4365626" y="2082734"/>
            <a:ext cx="2484000" cy="253916"/>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④第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神殿「杖のような測り竿」</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66" name="テキスト ボックス 165"/>
          <p:cNvSpPr txBox="1"/>
          <p:nvPr/>
        </p:nvSpPr>
        <p:spPr>
          <a:xfrm>
            <a:off x="5761812" y="3745129"/>
            <a:ext cx="3789428" cy="253916"/>
          </a:xfrm>
          <a:prstGeom prst="rect">
            <a:avLst/>
          </a:prstGeom>
          <a:noFill/>
        </p:spPr>
        <p:txBody>
          <a:bodyPr wrap="square">
            <a:spAutoFit/>
          </a:bodyPr>
          <a:lstStyle/>
          <a:p>
            <a:pPr>
              <a:defRPr/>
            </a:pP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⑤さらされた死体</a:t>
            </a:r>
            <a:r>
              <a:rPr lang="en-US" altLang="ja-JP"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三日半</a:t>
            </a:r>
            <a:r>
              <a:rPr lang="en-US" altLang="ja-JP"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→復活（第</a:t>
            </a:r>
            <a:r>
              <a:rPr lang="en-US" altLang="ja-JP"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3</a:t>
            </a: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のヨナのしるし</a:t>
            </a:r>
            <a:r>
              <a:rPr lang="en-US" altLang="ja-JP"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→昇天</a:t>
            </a:r>
            <a:endParaRPr lang="en-US" altLang="ja-JP" sz="1000" b="1" dirty="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endParaRPr>
          </a:p>
        </p:txBody>
      </p:sp>
      <p:sp>
        <p:nvSpPr>
          <p:cNvPr id="167" name="テキスト ボックス 166"/>
          <p:cNvSpPr txBox="1"/>
          <p:nvPr/>
        </p:nvSpPr>
        <p:spPr>
          <a:xfrm>
            <a:off x="5918880" y="4099976"/>
            <a:ext cx="3816000" cy="253916"/>
          </a:xfrm>
          <a:prstGeom prst="rect">
            <a:avLst/>
          </a:prstGeom>
          <a:noFill/>
        </p:spPr>
        <p:txBody>
          <a:bodyPr wrap="square">
            <a:spAutoFit/>
          </a:bodyPr>
          <a:lstStyle/>
          <a:p>
            <a:pPr>
              <a:defRPr/>
            </a:pPr>
            <a:r>
              <a:rPr lang="ja-JP" altLang="en-US"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大患難時代の最後に起こるユダヤ人の民族的救いの前奏曲</a:t>
            </a:r>
            <a:endParaRPr lang="en-US" altLang="ja-JP" sz="1000" dirty="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endParaRPr>
          </a:p>
        </p:txBody>
      </p:sp>
      <p:cxnSp>
        <p:nvCxnSpPr>
          <p:cNvPr id="21" name="カギ線コネクタ 20"/>
          <p:cNvCxnSpPr/>
          <p:nvPr/>
        </p:nvCxnSpPr>
        <p:spPr>
          <a:xfrm flipV="1">
            <a:off x="5622282" y="3880738"/>
            <a:ext cx="216000" cy="360000"/>
          </a:xfrm>
          <a:prstGeom prst="bentConnector3">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81" name="テキスト ボックス 180"/>
          <p:cNvSpPr txBox="1"/>
          <p:nvPr/>
        </p:nvSpPr>
        <p:spPr>
          <a:xfrm>
            <a:off x="6794197" y="4321513"/>
            <a:ext cx="2160000" cy="246221"/>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⑧海からの獣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反キリストの</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支配</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latin typeface="ＭＳ Ｐゴシック" panose="020B0600070205080204" pitchFamily="50" charset="-128"/>
              <a:cs typeface="メイリオ" panose="020B0604030504040204" pitchFamily="50" charset="-128"/>
            </a:endParaRPr>
          </a:p>
        </p:txBody>
      </p:sp>
      <p:cxnSp>
        <p:nvCxnSpPr>
          <p:cNvPr id="179" name="直線コネクタ 178"/>
          <p:cNvCxnSpPr/>
          <p:nvPr/>
        </p:nvCxnSpPr>
        <p:spPr>
          <a:xfrm>
            <a:off x="4783049" y="1037792"/>
            <a:ext cx="0" cy="1548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cxnSp>
        <p:nvCxnSpPr>
          <p:cNvPr id="184" name="カギ線コネクタ 183"/>
          <p:cNvCxnSpPr/>
          <p:nvPr/>
        </p:nvCxnSpPr>
        <p:spPr>
          <a:xfrm rot="10800000" flipV="1">
            <a:off x="9364000" y="3874612"/>
            <a:ext cx="108000" cy="183553"/>
          </a:xfrm>
          <a:prstGeom prst="bentConnector3">
            <a:avLst>
              <a:gd name="adj1" fmla="val -110658"/>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85" name="カギ線コネクタ 184"/>
          <p:cNvCxnSpPr/>
          <p:nvPr/>
        </p:nvCxnSpPr>
        <p:spPr>
          <a:xfrm rot="5400000">
            <a:off x="5921662" y="4124927"/>
            <a:ext cx="180000" cy="18000"/>
          </a:xfrm>
          <a:prstGeom prst="bentConnector4">
            <a:avLst>
              <a:gd name="adj1" fmla="val 6835"/>
              <a:gd name="adj2" fmla="val 934422"/>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2" name="テキスト ボックス 151"/>
          <p:cNvSpPr txBox="1"/>
          <p:nvPr/>
        </p:nvSpPr>
        <p:spPr>
          <a:xfrm>
            <a:off x="4860755" y="414924"/>
            <a:ext cx="1908000"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⑩中間期の</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宣言</a:t>
            </a:r>
            <a:endParaRPr lang="en-US" altLang="ja-JP" sz="1000" dirty="0">
              <a:latin typeface="ＭＳ Ｐゴシック" panose="020B0600070205080204" pitchFamily="50" charset="-128"/>
              <a:cs typeface="メイリオ" panose="020B0604030504040204" pitchFamily="50" charset="-128"/>
            </a:endParaRPr>
          </a:p>
        </p:txBody>
      </p:sp>
      <p:sp>
        <p:nvSpPr>
          <p:cNvPr id="153" name="テキスト ボックス 152"/>
          <p:cNvSpPr txBox="1"/>
          <p:nvPr/>
        </p:nvSpPr>
        <p:spPr>
          <a:xfrm>
            <a:off x="6800052" y="5038260"/>
            <a:ext cx="2592000" cy="246221"/>
          </a:xfrm>
          <a:prstGeom prst="rect">
            <a:avLst/>
          </a:prstGeom>
          <a:noFill/>
        </p:spPr>
        <p:txBody>
          <a:bodyPr wrap="square" anchor="ctr">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➆大患難時代のイスラエル</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54" name="テキスト ボックス 153"/>
          <p:cNvSpPr txBox="1"/>
          <p:nvPr/>
        </p:nvSpPr>
        <p:spPr>
          <a:xfrm>
            <a:off x="6800052" y="5203594"/>
            <a:ext cx="2859570" cy="261610"/>
          </a:xfrm>
          <a:prstGeom prst="rect">
            <a:avLst/>
          </a:prstGeom>
          <a:noFill/>
        </p:spPr>
        <p:txBody>
          <a:bodyPr wrap="square" anchor="ctr">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歴史的背景</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キリストの生涯を要約する幻</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p>
        </p:txBody>
      </p:sp>
      <p:sp>
        <p:nvSpPr>
          <p:cNvPr id="157" name="テキスト ボックス 156"/>
          <p:cNvSpPr txBox="1"/>
          <p:nvPr/>
        </p:nvSpPr>
        <p:spPr>
          <a:xfrm>
            <a:off x="4652206" y="5420835"/>
            <a:ext cx="5076000" cy="180000"/>
          </a:xfrm>
          <a:prstGeom prst="rect">
            <a:avLst/>
          </a:prstGeom>
          <a:noFill/>
        </p:spPr>
        <p:txBody>
          <a:bodyPr wrap="square" anchor="ctr">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地に落とされるサタン</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天の戦い</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cs typeface="メイリオ" panose="020B0604030504040204" pitchFamily="50" charset="-128"/>
              </a:rPr>
              <a:t>イスラエル</a:t>
            </a:r>
            <a:r>
              <a:rPr lang="ja-JP" altLang="en-US" sz="1200" dirty="0">
                <a:latin typeface="ＭＳ Ｐゴシック" panose="020B0600070205080204" pitchFamily="50" charset="-128"/>
                <a:cs typeface="メイリオ" panose="020B0604030504040204" pitchFamily="50" charset="-128"/>
              </a:rPr>
              <a:t>の逃避</a:t>
            </a:r>
            <a:r>
              <a:rPr lang="en-US" altLang="ja-JP" sz="1200" dirty="0">
                <a:latin typeface="ＭＳ Ｐゴシック" panose="020B0600070205080204" pitchFamily="50" charset="-128"/>
                <a:cs typeface="メイリオ" panose="020B0604030504040204" pitchFamily="50" charset="-128"/>
              </a:rPr>
              <a:t>(</a:t>
            </a:r>
            <a:r>
              <a:rPr lang="ja-JP" altLang="en-US" sz="1200" dirty="0">
                <a:latin typeface="ＭＳ Ｐゴシック" panose="020B0600070205080204" pitchFamily="50" charset="-128"/>
                <a:cs typeface="メイリオ" panose="020B0604030504040204" pitchFamily="50" charset="-128"/>
              </a:rPr>
              <a:t>荒野に逃れる女</a:t>
            </a:r>
            <a:r>
              <a:rPr lang="en-US" altLang="ja-JP" sz="1200" dirty="0" smtClean="0">
                <a:latin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61" name="テキスト ボックス 160"/>
          <p:cNvSpPr txBox="1"/>
          <p:nvPr/>
        </p:nvSpPr>
        <p:spPr>
          <a:xfrm>
            <a:off x="6800052" y="5556262"/>
            <a:ext cx="2412000" cy="261610"/>
          </a:xfrm>
          <a:prstGeom prst="rect">
            <a:avLst/>
          </a:prstGeom>
          <a:noFill/>
        </p:spPr>
        <p:txBody>
          <a:bodyPr wrap="square" anchor="ctr">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イスラエルに対するサタンの戦い</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63" name="直線コネクタ 162"/>
          <p:cNvCxnSpPr/>
          <p:nvPr/>
        </p:nvCxnSpPr>
        <p:spPr>
          <a:xfrm rot="5400000">
            <a:off x="6442774" y="5345067"/>
            <a:ext cx="0" cy="684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64" name="テキスト ボックス 163"/>
          <p:cNvSpPr txBox="1"/>
          <p:nvPr/>
        </p:nvSpPr>
        <p:spPr>
          <a:xfrm>
            <a:off x="6800052" y="5805409"/>
            <a:ext cx="1764000" cy="246221"/>
          </a:xfrm>
          <a:prstGeom prst="rect">
            <a:avLst/>
          </a:prstGeom>
          <a:noFill/>
        </p:spPr>
        <p:txBody>
          <a:bodyPr wrap="square" anchor="ctr">
            <a:spAutoFit/>
          </a:bodyPr>
          <a:lstStyle/>
          <a:p>
            <a:pPr>
              <a:defRPr/>
            </a:pPr>
            <a:r>
              <a:rPr lang="ja-JP" altLang="en-US"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⑧海からの獣</a:t>
            </a:r>
            <a:r>
              <a:rPr lang="en-US" altLang="ja-JP"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r>
              <a:rPr lang="ja-JP" altLang="en-US"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第一の獣</a:t>
            </a:r>
            <a:r>
              <a:rPr lang="en-US" altLang="ja-JP"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endParaRPr lang="en-US" altLang="ja-JP" sz="1000" dirty="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endParaRPr>
          </a:p>
        </p:txBody>
      </p:sp>
      <p:cxnSp>
        <p:nvCxnSpPr>
          <p:cNvPr id="165" name="直線コネクタ 164"/>
          <p:cNvCxnSpPr/>
          <p:nvPr/>
        </p:nvCxnSpPr>
        <p:spPr>
          <a:xfrm rot="5400000">
            <a:off x="6568774" y="5715061"/>
            <a:ext cx="0" cy="432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78" name="テキスト ボックス 177"/>
          <p:cNvSpPr txBox="1"/>
          <p:nvPr/>
        </p:nvSpPr>
        <p:spPr>
          <a:xfrm>
            <a:off x="6800052" y="6178900"/>
            <a:ext cx="1872000" cy="246221"/>
          </a:xfrm>
          <a:prstGeom prst="rect">
            <a:avLst/>
          </a:prstGeom>
          <a:noFill/>
        </p:spPr>
        <p:txBody>
          <a:bodyPr wrap="square" anchor="ctr">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⑨地からの獣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第二の獣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80" name="右中かっこ 179"/>
          <p:cNvSpPr/>
          <p:nvPr/>
        </p:nvSpPr>
        <p:spPr>
          <a:xfrm rot="16200000">
            <a:off x="5642406" y="3490607"/>
            <a:ext cx="324000" cy="2808000"/>
          </a:xfrm>
          <a:prstGeom prst="rightBrace">
            <a:avLst>
              <a:gd name="adj1" fmla="val 10340"/>
              <a:gd name="adj2" fmla="val 50000"/>
            </a:avLst>
          </a:prstGeom>
          <a:ln>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右大かっこ 21"/>
          <p:cNvSpPr/>
          <p:nvPr/>
        </p:nvSpPr>
        <p:spPr>
          <a:xfrm>
            <a:off x="6249440" y="5783208"/>
            <a:ext cx="45719" cy="288000"/>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7" name="右大かっこ 186"/>
          <p:cNvSpPr/>
          <p:nvPr/>
        </p:nvSpPr>
        <p:spPr>
          <a:xfrm>
            <a:off x="6249440" y="6114146"/>
            <a:ext cx="45719" cy="432000"/>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5" name="テキスト ボックス 194"/>
          <p:cNvSpPr txBox="1"/>
          <p:nvPr/>
        </p:nvSpPr>
        <p:spPr>
          <a:xfrm>
            <a:off x="12955" y="4982364"/>
            <a:ext cx="1440000" cy="92333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中間期の出来事</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・ちょうど中間の</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12</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の出来事</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・後半にずれ込む</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➀～➉の出来事</a:t>
            </a:r>
            <a:endParaRPr lang="en-US" altLang="ja-JP"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96" name="テキスト ボックス 195"/>
          <p:cNvSpPr txBox="1"/>
          <p:nvPr/>
        </p:nvSpPr>
        <p:spPr>
          <a:xfrm>
            <a:off x="4945113" y="6575909"/>
            <a:ext cx="1332000" cy="246221"/>
          </a:xfrm>
          <a:prstGeom prst="rect">
            <a:avLst/>
          </a:prstGeom>
          <a:noFill/>
        </p:spPr>
        <p:txBody>
          <a:bodyPr wrap="square">
            <a:spAutoFit/>
          </a:bodyPr>
          <a:lstStyle/>
          <a:p>
            <a:pPr algn="ctr">
              <a:defRPr/>
            </a:pPr>
            <a:r>
              <a:rPr lang="ja-JP" altLang="en-US" sz="10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中間点</a:t>
            </a:r>
            <a:endParaRPr lang="en-US" altLang="ja-JP" sz="10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3" name="カギ線コネクタ 22"/>
          <p:cNvCxnSpPr/>
          <p:nvPr/>
        </p:nvCxnSpPr>
        <p:spPr>
          <a:xfrm rot="10800000">
            <a:off x="8848180" y="4454516"/>
            <a:ext cx="216000" cy="1476000"/>
          </a:xfrm>
          <a:prstGeom prst="bentConnector3">
            <a:avLst>
              <a:gd name="adj1" fmla="val -276054"/>
            </a:avLst>
          </a:prstGeom>
          <a:ln>
            <a:solidFill>
              <a:schemeClr val="tx1"/>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7" name="直線コネクタ 206"/>
          <p:cNvCxnSpPr/>
          <p:nvPr/>
        </p:nvCxnSpPr>
        <p:spPr>
          <a:xfrm rot="5400000">
            <a:off x="6571046" y="6099477"/>
            <a:ext cx="0" cy="432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208" name="テキスト ボックス 207"/>
          <p:cNvSpPr txBox="1"/>
          <p:nvPr/>
        </p:nvSpPr>
        <p:spPr>
          <a:xfrm>
            <a:off x="6800052" y="6360030"/>
            <a:ext cx="2628000" cy="261610"/>
          </a:xfrm>
          <a:prstGeom prst="rect">
            <a:avLst/>
          </a:prstGeom>
          <a:noFill/>
        </p:spPr>
        <p:txBody>
          <a:bodyPr wrap="square" anchor="ctr">
            <a:spAutoFit/>
          </a:bodyPr>
          <a:lstStyle/>
          <a:p>
            <a:pPr>
              <a:defRPr/>
            </a:pPr>
            <a:r>
              <a:rPr lang="ja-JP" altLang="en-US" sz="11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獣の偶像礼拝</a:t>
            </a:r>
            <a:r>
              <a:rPr lang="ja-JP" altLang="en-US" sz="1100" dirty="0" smtClean="0">
                <a:latin typeface="ＭＳ Ｐゴシック" panose="020B0600070205080204" pitchFamily="50" charset="-128"/>
                <a:cs typeface="メイリオ" panose="020B0604030504040204" pitchFamily="50" charset="-128"/>
              </a:rPr>
              <a:t>・経済</a:t>
            </a:r>
            <a:r>
              <a:rPr lang="ja-JP" altLang="en-US" sz="1100" dirty="0">
                <a:latin typeface="ＭＳ Ｐゴシック" panose="020B0600070205080204" pitchFamily="50" charset="-128"/>
                <a:cs typeface="メイリオ" panose="020B0604030504040204" pitchFamily="50" charset="-128"/>
              </a:rPr>
              <a:t>活動の</a:t>
            </a:r>
            <a:r>
              <a:rPr lang="ja-JP" altLang="en-US" sz="1100" dirty="0" smtClean="0">
                <a:latin typeface="ＭＳ Ｐゴシック" panose="020B0600070205080204" pitchFamily="50" charset="-128"/>
                <a:cs typeface="メイリオ" panose="020B0604030504040204" pitchFamily="50" charset="-128"/>
              </a:rPr>
              <a:t>統制</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5" name="カギ線コネクタ 24"/>
          <p:cNvCxnSpPr/>
          <p:nvPr/>
        </p:nvCxnSpPr>
        <p:spPr>
          <a:xfrm rot="5400000" flipV="1">
            <a:off x="6590491" y="-655855"/>
            <a:ext cx="180000" cy="6336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9" name="テキスト ボックス 218"/>
          <p:cNvSpPr txBox="1"/>
          <p:nvPr/>
        </p:nvSpPr>
        <p:spPr>
          <a:xfrm>
            <a:off x="4829482" y="184823"/>
            <a:ext cx="1980000" cy="252000"/>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➆キリストの生涯を要約する幻</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7" name="直線コネクタ 6"/>
          <p:cNvCxnSpPr/>
          <p:nvPr/>
        </p:nvCxnSpPr>
        <p:spPr>
          <a:xfrm>
            <a:off x="5625252" y="-29533"/>
            <a:ext cx="0" cy="6984000"/>
          </a:xfrm>
          <a:prstGeom prst="line">
            <a:avLst/>
          </a:prstGeom>
          <a:ln w="6350">
            <a:solidFill>
              <a:srgbClr val="FF0066"/>
            </a:solidFill>
            <a:prstDash val="solid"/>
          </a:ln>
        </p:spPr>
        <p:style>
          <a:lnRef idx="1">
            <a:schemeClr val="accent1"/>
          </a:lnRef>
          <a:fillRef idx="0">
            <a:schemeClr val="accent1"/>
          </a:fillRef>
          <a:effectRef idx="0">
            <a:schemeClr val="accent1"/>
          </a:effectRef>
          <a:fontRef idx="minor">
            <a:schemeClr val="tx1"/>
          </a:fontRef>
        </p:style>
      </p:cxnSp>
      <p:sp>
        <p:nvSpPr>
          <p:cNvPr id="15" name="右中かっこ 14"/>
          <p:cNvSpPr/>
          <p:nvPr/>
        </p:nvSpPr>
        <p:spPr>
          <a:xfrm rot="16200000">
            <a:off x="5530725" y="4162328"/>
            <a:ext cx="180000" cy="1800000"/>
          </a:xfrm>
          <a:prstGeom prst="rightBrace">
            <a:avLst>
              <a:gd name="adj1" fmla="val 2613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3" name="テキスト ボックス 222"/>
          <p:cNvSpPr txBox="1"/>
          <p:nvPr/>
        </p:nvSpPr>
        <p:spPr>
          <a:xfrm>
            <a:off x="5638670" y="-1847"/>
            <a:ext cx="3276000" cy="246221"/>
          </a:xfrm>
          <a:prstGeom prst="rect">
            <a:avLst/>
          </a:prstGeom>
          <a:noFill/>
        </p:spPr>
        <p:txBody>
          <a:bodyPr wrap="square">
            <a:spAutoFit/>
          </a:bodyPr>
          <a:lstStyle/>
          <a:p>
            <a:pP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殉教者たちの礼拝</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患難時代後半に殉教した聖徒たち</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82" name="テキスト ボックス 181"/>
          <p:cNvSpPr txBox="1"/>
          <p:nvPr/>
        </p:nvSpPr>
        <p:spPr>
          <a:xfrm>
            <a:off x="8385266" y="3483484"/>
            <a:ext cx="1440000" cy="230832"/>
          </a:xfrm>
          <a:prstGeom prst="rect">
            <a:avLst/>
          </a:prstGeom>
          <a:noFill/>
        </p:spPr>
        <p:txBody>
          <a:bodyPr wrap="square">
            <a:spAutoFit/>
          </a:bodyPr>
          <a:lstStyle/>
          <a:p>
            <a:pPr algn="ctr">
              <a:defRPr/>
            </a:pP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ユダヤ人</a:t>
            </a: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2/3</a:t>
            </a: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死亡</a:t>
            </a: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p>
        </p:txBody>
      </p:sp>
      <p:sp>
        <p:nvSpPr>
          <p:cNvPr id="197" name="テキスト ボックス 196"/>
          <p:cNvSpPr txBox="1"/>
          <p:nvPr/>
        </p:nvSpPr>
        <p:spPr>
          <a:xfrm>
            <a:off x="9283747" y="3153664"/>
            <a:ext cx="612000" cy="307777"/>
          </a:xfrm>
          <a:prstGeom prst="rect">
            <a:avLst/>
          </a:prstGeom>
          <a:noFill/>
        </p:spPr>
        <p:txBody>
          <a:bodyPr wrap="square">
            <a:spAutoFit/>
          </a:bodyPr>
          <a:lstStyle/>
          <a:p>
            <a:pPr algn="r">
              <a:defRPr/>
            </a:pPr>
            <a:r>
              <a:rPr lang="ja-JP" altLang="en-US"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再臨</a:t>
            </a:r>
            <a:endParaRPr lang="en-US" altLang="ja-JP"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99" name="テキスト ボックス 198"/>
          <p:cNvSpPr txBox="1"/>
          <p:nvPr/>
        </p:nvSpPr>
        <p:spPr>
          <a:xfrm>
            <a:off x="8903514" y="1832963"/>
            <a:ext cx="905948" cy="400110"/>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大バビロン</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滅亡</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01" name="テキスト ボックス 200"/>
          <p:cNvSpPr txBox="1"/>
          <p:nvPr/>
        </p:nvSpPr>
        <p:spPr>
          <a:xfrm>
            <a:off x="9091341" y="2885856"/>
            <a:ext cx="792000" cy="261610"/>
          </a:xfrm>
          <a:prstGeom prst="rect">
            <a:avLst/>
          </a:prstGeom>
          <a:noFill/>
        </p:spPr>
        <p:txBody>
          <a:bodyPr wrap="square">
            <a:spAutoFit/>
          </a:bodyPr>
          <a:lstStyle/>
          <a:p>
            <a:pPr algn="ctr">
              <a:defRPr/>
            </a:pPr>
            <a:r>
              <a:rPr lang="ja-JP" altLang="en-US" sz="1050"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段階→</a:t>
            </a:r>
            <a:endParaRPr lang="en-US" altLang="ja-JP" sz="105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02" name="テキスト ボックス 201"/>
          <p:cNvSpPr txBox="1"/>
          <p:nvPr/>
        </p:nvSpPr>
        <p:spPr>
          <a:xfrm>
            <a:off x="8846280" y="1589578"/>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嘆く３組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05" name="テキスト ボックス 204"/>
          <p:cNvSpPr txBox="1"/>
          <p:nvPr/>
        </p:nvSpPr>
        <p:spPr>
          <a:xfrm>
            <a:off x="8846280" y="308962"/>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喜ぶ３組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206" name="直線コネクタ 205"/>
          <p:cNvCxnSpPr/>
          <p:nvPr/>
        </p:nvCxnSpPr>
        <p:spPr>
          <a:xfrm>
            <a:off x="9314280" y="552886"/>
            <a:ext cx="0" cy="1116000"/>
          </a:xfrm>
          <a:prstGeom prst="line">
            <a:avLst/>
          </a:prstGeom>
          <a:ln w="0">
            <a:solidFill>
              <a:srgbClr val="002060"/>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4" name="直線コネクタ 213"/>
          <p:cNvCxnSpPr/>
          <p:nvPr/>
        </p:nvCxnSpPr>
        <p:spPr>
          <a:xfrm>
            <a:off x="9302757" y="2200140"/>
            <a:ext cx="0" cy="756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pic>
        <p:nvPicPr>
          <p:cNvPr id="6" name="図 5"/>
          <p:cNvPicPr>
            <a:picLocks noChangeAspect="1"/>
          </p:cNvPicPr>
          <p:nvPr/>
        </p:nvPicPr>
        <p:blipFill>
          <a:blip r:embed="rId4"/>
          <a:stretch>
            <a:fillRect/>
          </a:stretch>
        </p:blipFill>
        <p:spPr>
          <a:xfrm>
            <a:off x="115066" y="56484"/>
            <a:ext cx="1260000" cy="295714"/>
          </a:xfrm>
          <a:prstGeom prst="rect">
            <a:avLst/>
          </a:prstGeom>
        </p:spPr>
      </p:pic>
      <p:sp>
        <p:nvSpPr>
          <p:cNvPr id="230" name="角丸四角形 229"/>
          <p:cNvSpPr/>
          <p:nvPr/>
        </p:nvSpPr>
        <p:spPr>
          <a:xfrm>
            <a:off x="235305" y="39787"/>
            <a:ext cx="1800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テキスト ボックス 208"/>
          <p:cNvSpPr txBox="1"/>
          <p:nvPr/>
        </p:nvSpPr>
        <p:spPr>
          <a:xfrm>
            <a:off x="8930440" y="-2664"/>
            <a:ext cx="1800000" cy="216000"/>
          </a:xfrm>
          <a:prstGeom prst="rect">
            <a:avLst/>
          </a:prstGeom>
          <a:noFill/>
        </p:spPr>
        <p:txBody>
          <a:bodyPr wrap="square">
            <a:spAutoFit/>
          </a:bodyPr>
          <a:lstStyle/>
          <a:p>
            <a:pPr algn="ctr">
              <a:defRPr/>
            </a:pPr>
            <a:r>
              <a:rPr lang="ja-JP" altLang="en-US"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天</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におけるハレルヤの声</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15" name="角丸四角形 214"/>
          <p:cNvSpPr/>
          <p:nvPr/>
        </p:nvSpPr>
        <p:spPr>
          <a:xfrm>
            <a:off x="9431258" y="225426"/>
            <a:ext cx="756000" cy="144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テキスト ボックス 211"/>
          <p:cNvSpPr txBox="1"/>
          <p:nvPr/>
        </p:nvSpPr>
        <p:spPr>
          <a:xfrm>
            <a:off x="9287552" y="163384"/>
            <a:ext cx="1008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小羊の婚姻</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18" name="角丸四角形 217"/>
          <p:cNvSpPr/>
          <p:nvPr/>
        </p:nvSpPr>
        <p:spPr>
          <a:xfrm>
            <a:off x="10372940" y="262199"/>
            <a:ext cx="1692000" cy="2739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kumimoji="1" lang="ja-JP" altLang="en-US" sz="1100" b="1" dirty="0">
                <a:solidFill>
                  <a:sysClr val="windowText" lastClr="000000"/>
                </a:solidFill>
                <a:latin typeface="+mj-ea"/>
                <a:ea typeface="+mj-ea"/>
              </a:rPr>
              <a:t>天での出来事（</a:t>
            </a:r>
            <a:r>
              <a:rPr kumimoji="1" lang="ja-JP" altLang="ja-JP" sz="1100" b="1" dirty="0">
                <a:solidFill>
                  <a:sysClr val="windowText" lastClr="000000"/>
                </a:solidFill>
                <a:effectLst/>
                <a:latin typeface="+mn-lt"/>
                <a:ea typeface="+mn-ea"/>
                <a:cs typeface="+mn-cs"/>
              </a:rPr>
              <a:t>第</a:t>
            </a:r>
            <a:r>
              <a:rPr kumimoji="1" lang="en-US" altLang="ja-JP" sz="1100" b="1" dirty="0">
                <a:solidFill>
                  <a:sysClr val="windowText" lastClr="000000"/>
                </a:solidFill>
                <a:effectLst/>
                <a:latin typeface="+mn-lt"/>
                <a:ea typeface="+mn-ea"/>
                <a:cs typeface="+mn-cs"/>
              </a:rPr>
              <a:t>3</a:t>
            </a:r>
            <a:r>
              <a:rPr kumimoji="1" lang="ja-JP" altLang="ja-JP" sz="1100" b="1" dirty="0">
                <a:solidFill>
                  <a:sysClr val="windowText" lastClr="000000"/>
                </a:solidFill>
                <a:effectLst/>
                <a:latin typeface="+mn-lt"/>
                <a:ea typeface="+mn-ea"/>
                <a:cs typeface="+mn-cs"/>
              </a:rPr>
              <a:t>の天</a:t>
            </a:r>
            <a:r>
              <a:rPr kumimoji="1" lang="ja-JP" altLang="en-US" sz="1100" b="1" dirty="0">
                <a:solidFill>
                  <a:sysClr val="windowText" lastClr="000000"/>
                </a:solidFill>
                <a:latin typeface="+mj-ea"/>
                <a:ea typeface="+mj-ea"/>
              </a:rPr>
              <a:t>）</a:t>
            </a:r>
            <a:endParaRPr kumimoji="1" lang="en-US" altLang="ja-JP" sz="1100" b="1" dirty="0">
              <a:solidFill>
                <a:sysClr val="windowText" lastClr="000000"/>
              </a:solidFill>
              <a:latin typeface="+mj-ea"/>
              <a:ea typeface="+mj-ea"/>
            </a:endParaRPr>
          </a:p>
        </p:txBody>
      </p:sp>
      <p:sp>
        <p:nvSpPr>
          <p:cNvPr id="233" name="角丸四角形 232"/>
          <p:cNvSpPr/>
          <p:nvPr/>
        </p:nvSpPr>
        <p:spPr>
          <a:xfrm>
            <a:off x="861697" y="1101292"/>
            <a:ext cx="576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8" name="テキスト ボックス 227"/>
          <p:cNvSpPr txBox="1"/>
          <p:nvPr/>
        </p:nvSpPr>
        <p:spPr>
          <a:xfrm>
            <a:off x="-17966" y="1880"/>
            <a:ext cx="2321961"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栄化→キリストのさばきの座</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48" name="テキスト ボックス 147"/>
          <p:cNvSpPr txBox="1"/>
          <p:nvPr/>
        </p:nvSpPr>
        <p:spPr>
          <a:xfrm>
            <a:off x="61288" y="171665"/>
            <a:ext cx="2124000" cy="400110"/>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天使と</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24</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人の長老たちの礼拝</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封印で閉じられた巻物</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29" name="角丸四角形 228"/>
          <p:cNvSpPr/>
          <p:nvPr/>
        </p:nvSpPr>
        <p:spPr>
          <a:xfrm>
            <a:off x="10375213" y="578375"/>
            <a:ext cx="1692000" cy="2739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kumimoji="1" lang="ja-JP" altLang="en-US" sz="1100" b="1" dirty="0" smtClean="0">
                <a:solidFill>
                  <a:sysClr val="windowText" lastClr="000000"/>
                </a:solidFill>
                <a:latin typeface="+mj-ea"/>
                <a:ea typeface="+mj-ea"/>
              </a:rPr>
              <a:t>地上の視点（</a:t>
            </a:r>
            <a:r>
              <a:rPr kumimoji="1" lang="ja-JP" altLang="ja-JP" sz="1100" b="1" dirty="0" smtClean="0">
                <a:solidFill>
                  <a:sysClr val="windowText" lastClr="000000"/>
                </a:solidFill>
                <a:effectLst/>
                <a:latin typeface="+mn-lt"/>
                <a:ea typeface="+mn-ea"/>
                <a:cs typeface="+mn-cs"/>
              </a:rPr>
              <a:t>第</a:t>
            </a:r>
            <a:r>
              <a:rPr lang="en-US" altLang="ja-JP" b="1" dirty="0">
                <a:solidFill>
                  <a:sysClr val="windowText" lastClr="000000"/>
                </a:solidFill>
              </a:rPr>
              <a:t>1</a:t>
            </a:r>
            <a:r>
              <a:rPr kumimoji="1" lang="ja-JP" altLang="ja-JP" sz="1100" b="1" dirty="0" smtClean="0">
                <a:solidFill>
                  <a:sysClr val="windowText" lastClr="000000"/>
                </a:solidFill>
                <a:effectLst/>
                <a:latin typeface="+mn-lt"/>
                <a:ea typeface="+mn-ea"/>
                <a:cs typeface="+mn-cs"/>
              </a:rPr>
              <a:t>の</a:t>
            </a:r>
            <a:r>
              <a:rPr kumimoji="1" lang="ja-JP" altLang="ja-JP" sz="1100" b="1" dirty="0">
                <a:solidFill>
                  <a:sysClr val="windowText" lastClr="000000"/>
                </a:solidFill>
                <a:effectLst/>
                <a:latin typeface="+mn-lt"/>
                <a:ea typeface="+mn-ea"/>
                <a:cs typeface="+mn-cs"/>
              </a:rPr>
              <a:t>天</a:t>
            </a:r>
            <a:r>
              <a:rPr kumimoji="1" lang="ja-JP" altLang="en-US" sz="1100" b="1" dirty="0">
                <a:solidFill>
                  <a:sysClr val="windowText" lastClr="000000"/>
                </a:solidFill>
                <a:latin typeface="+mj-ea"/>
                <a:ea typeface="+mj-ea"/>
              </a:rPr>
              <a:t>）</a:t>
            </a:r>
            <a:endParaRPr kumimoji="1" lang="en-US" altLang="ja-JP" sz="1100" b="1" dirty="0">
              <a:solidFill>
                <a:sysClr val="windowText" lastClr="000000"/>
              </a:solidFill>
              <a:latin typeface="+mj-ea"/>
              <a:ea typeface="+mj-ea"/>
            </a:endParaRPr>
          </a:p>
        </p:txBody>
      </p:sp>
      <p:pic>
        <p:nvPicPr>
          <p:cNvPr id="17" name="図 16"/>
          <p:cNvPicPr>
            <a:picLocks noChangeAspect="1"/>
          </p:cNvPicPr>
          <p:nvPr/>
        </p:nvPicPr>
        <p:blipFill>
          <a:blip r:embed="rId5"/>
          <a:stretch>
            <a:fillRect/>
          </a:stretch>
        </p:blipFill>
        <p:spPr>
          <a:xfrm>
            <a:off x="153480" y="617508"/>
            <a:ext cx="864000" cy="264283"/>
          </a:xfrm>
          <a:prstGeom prst="rect">
            <a:avLst/>
          </a:prstGeom>
        </p:spPr>
      </p:pic>
      <p:sp>
        <p:nvSpPr>
          <p:cNvPr id="231" name="テキスト ボックス 230"/>
          <p:cNvSpPr txBox="1"/>
          <p:nvPr/>
        </p:nvSpPr>
        <p:spPr>
          <a:xfrm>
            <a:off x="675014" y="1058255"/>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（出迎え）</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34" name="角丸四角形 233"/>
          <p:cNvSpPr/>
          <p:nvPr/>
        </p:nvSpPr>
        <p:spPr>
          <a:xfrm>
            <a:off x="208871" y="1581241"/>
            <a:ext cx="576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2" name="テキスト ボックス 231"/>
          <p:cNvSpPr txBox="1"/>
          <p:nvPr/>
        </p:nvSpPr>
        <p:spPr>
          <a:xfrm>
            <a:off x="22192" y="1524556"/>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（婚約）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86" name="テキスト ボックス 185"/>
          <p:cNvSpPr txBox="1"/>
          <p:nvPr/>
        </p:nvSpPr>
        <p:spPr>
          <a:xfrm>
            <a:off x="1707836" y="5190903"/>
            <a:ext cx="2952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シオンの山</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千年王国</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の小羊と</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14.4</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万人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98" name="テキスト ボックス 197"/>
          <p:cNvSpPr txBox="1"/>
          <p:nvPr/>
        </p:nvSpPr>
        <p:spPr>
          <a:xfrm>
            <a:off x="1959836" y="5370842"/>
            <a:ext cx="2700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永遠の福音</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御使いによる世界宣教</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00" name="テキスト ボックス 199"/>
          <p:cNvSpPr txBox="1"/>
          <p:nvPr/>
        </p:nvSpPr>
        <p:spPr>
          <a:xfrm>
            <a:off x="2355836" y="5550781"/>
            <a:ext cx="230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ⅲ</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バビロンの崩壊の幻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03" name="テキスト ボックス 202"/>
          <p:cNvSpPr txBox="1"/>
          <p:nvPr/>
        </p:nvSpPr>
        <p:spPr>
          <a:xfrm>
            <a:off x="1995836" y="5730720"/>
            <a:ext cx="266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ⅳ</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獣の刻印と像</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聖徒への励まし</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0" name="テキスト ボックス 209"/>
          <p:cNvSpPr txBox="1"/>
          <p:nvPr/>
        </p:nvSpPr>
        <p:spPr>
          <a:xfrm>
            <a:off x="2355836" y="5910659"/>
            <a:ext cx="230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ⅴ</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殉教者たちへの励まし</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1" name="テキスト ボックス 210"/>
          <p:cNvSpPr txBox="1"/>
          <p:nvPr/>
        </p:nvSpPr>
        <p:spPr>
          <a:xfrm>
            <a:off x="2355836" y="6090598"/>
            <a:ext cx="2304000" cy="216000"/>
          </a:xfrm>
          <a:prstGeom prst="rect">
            <a:avLst/>
          </a:prstGeom>
          <a:noFill/>
        </p:spPr>
        <p:txBody>
          <a:bodyPr wrap="square" anchor="ctr">
            <a:spAutoFit/>
          </a:bodyPr>
          <a:lstStyle/>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ⅵ</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主の刈り取り・リバイバル</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3" name="テキスト ボックス 212"/>
          <p:cNvSpPr txBox="1"/>
          <p:nvPr/>
        </p:nvSpPr>
        <p:spPr>
          <a:xfrm>
            <a:off x="2247836" y="6270540"/>
            <a:ext cx="2412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ⅶ</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踏まれる酒</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ぶね</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ケデロンの谷</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6" name="テキスト ボックス 215"/>
          <p:cNvSpPr txBox="1"/>
          <p:nvPr/>
        </p:nvSpPr>
        <p:spPr>
          <a:xfrm>
            <a:off x="2694523" y="5010964"/>
            <a:ext cx="1908000" cy="216000"/>
          </a:xfrm>
          <a:prstGeom prst="rect">
            <a:avLst/>
          </a:prstGeom>
          <a:noFill/>
        </p:spPr>
        <p:txBody>
          <a:bodyPr wrap="square" anchor="ctr">
            <a:spAutoFit/>
          </a:bodyPr>
          <a:lstStyle/>
          <a:p>
            <a:pPr algn="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⑩中間期の</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宣言</a:t>
            </a:r>
            <a:endParaRPr lang="en-US" altLang="ja-JP" sz="1000" dirty="0">
              <a:latin typeface="ＭＳ Ｐゴシック" panose="020B0600070205080204" pitchFamily="50" charset="-128"/>
              <a:cs typeface="メイリオ" panose="020B0604030504040204" pitchFamily="50" charset="-128"/>
            </a:endParaRPr>
          </a:p>
        </p:txBody>
      </p:sp>
      <p:sp>
        <p:nvSpPr>
          <p:cNvPr id="220" name="右中かっこ 219"/>
          <p:cNvSpPr/>
          <p:nvPr/>
        </p:nvSpPr>
        <p:spPr>
          <a:xfrm rot="5400000" flipV="1">
            <a:off x="5519349" y="5679508"/>
            <a:ext cx="180000" cy="1800000"/>
          </a:xfrm>
          <a:prstGeom prst="rightBrace">
            <a:avLst>
              <a:gd name="adj1" fmla="val 2613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8" name="テキスト ボックス 187"/>
          <p:cNvSpPr txBox="1"/>
          <p:nvPr/>
        </p:nvSpPr>
        <p:spPr>
          <a:xfrm>
            <a:off x="4818007" y="983544"/>
            <a:ext cx="1620000" cy="252000"/>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➀</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強い</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御使い</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七つの雷</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89" name="テキスト ボックス 188"/>
          <p:cNvSpPr txBox="1"/>
          <p:nvPr/>
        </p:nvSpPr>
        <p:spPr>
          <a:xfrm>
            <a:off x="3747" y="4300860"/>
            <a:ext cx="1440000"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第</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の異邦人帝国</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90" name="テキスト ボックス 189"/>
          <p:cNvSpPr txBox="1"/>
          <p:nvPr/>
        </p:nvSpPr>
        <p:spPr>
          <a:xfrm>
            <a:off x="1106" y="4520339"/>
            <a:ext cx="1440000"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宗教的バビロン</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91" name="角丸四角形 190"/>
          <p:cNvSpPr/>
          <p:nvPr/>
        </p:nvSpPr>
        <p:spPr>
          <a:xfrm>
            <a:off x="10167045" y="4050627"/>
            <a:ext cx="1620000" cy="1420084"/>
          </a:xfrm>
          <a:prstGeom prst="roundRect">
            <a:avLst/>
          </a:prstGeom>
          <a:solidFill>
            <a:srgbClr val="FF0000">
              <a:alpha val="0"/>
            </a:srgbClr>
          </a:solidFill>
          <a:ln w="104775">
            <a:solidFill>
              <a:srgbClr val="0070C0">
                <a:alpha val="5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テキスト ボックス 191"/>
          <p:cNvSpPr txBox="1"/>
          <p:nvPr/>
        </p:nvSpPr>
        <p:spPr>
          <a:xfrm>
            <a:off x="3023119" y="301723"/>
            <a:ext cx="1188000"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半時間の静けさ</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193" name="直線コネクタ 192"/>
          <p:cNvCxnSpPr/>
          <p:nvPr/>
        </p:nvCxnSpPr>
        <p:spPr>
          <a:xfrm>
            <a:off x="3614144" y="521309"/>
            <a:ext cx="0" cy="1620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0658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23813"/>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stretch>
            <a:fillRect/>
          </a:stretch>
        </p:blipFill>
        <p:spPr>
          <a:xfrm>
            <a:off x="540427" y="186470"/>
            <a:ext cx="11155705" cy="6459259"/>
          </a:xfrm>
          <a:prstGeom prst="rect">
            <a:avLst/>
          </a:prstGeom>
        </p:spPr>
      </p:pic>
      <p:sp>
        <p:nvSpPr>
          <p:cNvPr id="4" name="角丸四角形 3"/>
          <p:cNvSpPr/>
          <p:nvPr/>
        </p:nvSpPr>
        <p:spPr>
          <a:xfrm>
            <a:off x="918117" y="3977298"/>
            <a:ext cx="10296000" cy="630928"/>
          </a:xfrm>
          <a:prstGeom prst="roundRect">
            <a:avLst/>
          </a:prstGeom>
          <a:solidFill>
            <a:srgbClr val="FF0000">
              <a:alpha val="0"/>
            </a:srgbClr>
          </a:solidFill>
          <a:ln w="104775">
            <a:solidFill>
              <a:srgbClr val="0070C0">
                <a:alpha val="5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904469" y="5741874"/>
            <a:ext cx="10332000" cy="630928"/>
          </a:xfrm>
          <a:prstGeom prst="roundRect">
            <a:avLst/>
          </a:prstGeom>
          <a:solidFill>
            <a:srgbClr val="FF0000">
              <a:alpha val="0"/>
            </a:srgbClr>
          </a:solidFill>
          <a:ln w="104775">
            <a:solidFill>
              <a:srgbClr val="0070C0">
                <a:alpha val="5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678568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defRPr/>
            </a:pPr>
            <a:endParaRPr kumimoji="0" lang="ja-JP" altLang="en-US" kern="0" dirty="0">
              <a:solidFill>
                <a:prstClr val="black"/>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p:txBody>
      </p:sp>
      <p:sp>
        <p:nvSpPr>
          <p:cNvPr id="10" name="テキスト ボックス 9"/>
          <p:cNvSpPr txBox="1"/>
          <p:nvPr/>
        </p:nvSpPr>
        <p:spPr>
          <a:xfrm>
            <a:off x="1380648" y="2764102"/>
            <a:ext cx="9649072" cy="1569660"/>
          </a:xfrm>
          <a:prstGeom prst="rect">
            <a:avLst/>
          </a:prstGeom>
          <a:noFill/>
        </p:spPr>
        <p:txBody>
          <a:bodyPr wrap="square">
            <a:spAutoFit/>
          </a:bodyPr>
          <a:lstStyle/>
          <a:p>
            <a:r>
              <a:rPr lang="ja-JP" altLang="en-US" sz="32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12</a:t>
            </a:r>
            <a:r>
              <a:rPr lang="ja-JP" altLang="en-US" sz="3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2</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地</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のちりの中に眠っている者のうち、多くの者が目をさます。ある者は永遠のいのちに、ある者はそしりと永遠の忌みに</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992299" y="2137745"/>
            <a:ext cx="9906000" cy="646331"/>
          </a:xfrm>
          <a:prstGeom prst="rect">
            <a:avLst/>
          </a:prstGeom>
          <a:noFill/>
        </p:spPr>
        <p:txBody>
          <a:bodyPr wrap="square">
            <a:spAutoFit/>
          </a:bodyPr>
          <a:lstStyle/>
          <a:p>
            <a:pP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ダニエル</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12</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5" name="テキスト ボックス 4"/>
          <p:cNvSpPr txBox="1"/>
          <p:nvPr/>
        </p:nvSpPr>
        <p:spPr>
          <a:xfrm>
            <a:off x="1310952" y="377133"/>
            <a:ext cx="9906000" cy="923330"/>
          </a:xfrm>
          <a:prstGeom prst="rect">
            <a:avLst/>
          </a:prstGeom>
          <a:noFill/>
        </p:spPr>
        <p:txBody>
          <a:bodyPr wrap="square">
            <a:spAutoFit/>
          </a:bodyPr>
          <a:lstStyle/>
          <a:p>
            <a:pPr algn="ctr">
              <a:defRPr/>
            </a:pPr>
            <a:r>
              <a:rPr lang="ja-JP" altLang="en-US"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旧約時代の聖徒の復活</a:t>
            </a:r>
            <a:endParaRPr lang="en-US" altLang="ja-JP" sz="5400" dirty="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0272625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1092052" y="2232092"/>
            <a:ext cx="10124900" cy="4524315"/>
          </a:xfrm>
          <a:prstGeom prst="rect">
            <a:avLst/>
          </a:prstGeom>
          <a:noFill/>
        </p:spPr>
        <p:txBody>
          <a:bodyPr wrap="square">
            <a:spAutoFit/>
          </a:bodyPr>
          <a:lstStyle/>
          <a:p>
            <a:r>
              <a:rPr lang="ja-JP" altLang="en-US" sz="32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3</a:t>
            </a:r>
            <a:r>
              <a:rPr lang="ja-JP" altLang="en-US" sz="3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27</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ヨハネ</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は答えて言った。「人は、天から与えられるのでなければ、何も受けることはできません</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 3</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28</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あなたがた</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こそ、『私はキリストではなく、その前に遣わされた者である』と私が言ったことの証人です</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3</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29</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花嫁</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を迎える者は花婿です。そこにいて、</a:t>
            </a:r>
            <a:r>
              <a:rPr lang="ja-JP" altLang="ja-JP" sz="3200" u="sng" dirty="0">
                <a:solidFill>
                  <a:srgbClr val="FFFF00"/>
                </a:solidFill>
                <a:latin typeface="HGS創英角ﾎﾟｯﾌﾟ体" panose="040B0A00000000000000" pitchFamily="50" charset="-128"/>
                <a:ea typeface="HGS創英角ﾎﾟｯﾌﾟ体" panose="040B0A00000000000000" pitchFamily="50" charset="-128"/>
              </a:rPr>
              <a:t>花婿のことばに耳を傾けているその友人</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は、花婿の声を聞いて大いに喜びます。それで、私もその喜びで満たされているのです</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 3</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30</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あの</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方は盛んになり私は衰えなければなりません</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892550" y="1688862"/>
            <a:ext cx="9906000" cy="646331"/>
          </a:xfrm>
          <a:prstGeom prst="rect">
            <a:avLst/>
          </a:prstGeom>
          <a:noFill/>
        </p:spPr>
        <p:txBody>
          <a:bodyPr wrap="square">
            <a:spAutoFit/>
          </a:bodyPr>
          <a:lstStyle/>
          <a:p>
            <a:pP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ヨハネ</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27</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30</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5" name="テキスト ボックス 4"/>
          <p:cNvSpPr txBox="1"/>
          <p:nvPr/>
        </p:nvSpPr>
        <p:spPr>
          <a:xfrm>
            <a:off x="1310952" y="62343"/>
            <a:ext cx="9906000" cy="1600438"/>
          </a:xfrm>
          <a:prstGeom prst="rect">
            <a:avLst/>
          </a:prstGeom>
          <a:noFill/>
        </p:spPr>
        <p:txBody>
          <a:bodyPr wrap="square">
            <a:spAutoFit/>
          </a:bodyPr>
          <a:lstStyle/>
          <a:p>
            <a:pPr algn="ctr">
              <a:defRPr/>
            </a:pPr>
            <a:r>
              <a:rPr lang="ja-JP" altLang="en-US"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旧約時代の聖徒の復活</a:t>
            </a:r>
            <a:endParaRPr lang="en-US" altLang="ja-JP"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～バプテスマのヨハネ～</a:t>
            </a:r>
            <a:endParaRPr lang="en-US" altLang="ja-JP" sz="4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7093555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14992" y="2119396"/>
            <a:ext cx="12162017" cy="3231654"/>
          </a:xfrm>
          <a:prstGeom prst="rect">
            <a:avLst/>
          </a:prstGeom>
          <a:noFill/>
        </p:spPr>
        <p:txBody>
          <a:bodyPr wrap="square">
            <a:spAutoFit/>
          </a:bodyPr>
          <a:lstStyle/>
          <a:p>
            <a:pPr algn="ctr">
              <a:defRPr/>
            </a:pPr>
            <a:r>
              <a:rPr lang="ja-JP" altLang="en-US" sz="7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a:t>
            </a:r>
            <a:r>
              <a:rPr lang="en-US" altLang="ja-JP" sz="7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19</a:t>
            </a:r>
            <a:r>
              <a:rPr lang="ja-JP" altLang="en-US" sz="7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a:t>
            </a:r>
            <a:endParaRPr lang="en-US" altLang="ja-JP" sz="7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36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200" dirty="0">
                <a:solidFill>
                  <a:schemeClr val="accent1">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その</a:t>
            </a:r>
            <a:r>
              <a:rPr lang="en-US" altLang="ja-JP" sz="3200" dirty="0">
                <a:solidFill>
                  <a:schemeClr val="accent1">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3200" dirty="0">
                <a:solidFill>
                  <a:schemeClr val="accent1">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黙示録のテーマ「キリストの再臨」そのものの</a:t>
            </a:r>
            <a:r>
              <a:rPr lang="ja-JP" altLang="en-US" sz="3200" dirty="0" smtClean="0">
                <a:solidFill>
                  <a:schemeClr val="accent1">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記述～</a:t>
            </a:r>
            <a:endParaRPr lang="en-US" altLang="ja-JP" sz="3200" dirty="0">
              <a:solidFill>
                <a:schemeClr val="accent1">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3200" dirty="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endParaRPr>
          </a:p>
          <a:p>
            <a:pPr algn="ctr">
              <a:defRPr/>
            </a:pPr>
            <a:endParaRPr lang="en-US" altLang="ja-JP" sz="3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4707902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3" name="図 2"/>
          <p:cNvPicPr>
            <a:picLocks noChangeAspect="1"/>
          </p:cNvPicPr>
          <p:nvPr/>
        </p:nvPicPr>
        <p:blipFill>
          <a:blip r:embed="rId3"/>
          <a:stretch>
            <a:fillRect/>
          </a:stretch>
        </p:blipFill>
        <p:spPr>
          <a:xfrm>
            <a:off x="1808922" y="149419"/>
            <a:ext cx="8483643" cy="6489919"/>
          </a:xfrm>
          <a:prstGeom prst="rect">
            <a:avLst/>
          </a:prstGeom>
        </p:spPr>
      </p:pic>
      <p:sp>
        <p:nvSpPr>
          <p:cNvPr id="11" name="星 5 10"/>
          <p:cNvSpPr/>
          <p:nvPr/>
        </p:nvSpPr>
        <p:spPr>
          <a:xfrm>
            <a:off x="1915441" y="3943977"/>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Tree>
    <p:extLst>
      <p:ext uri="{BB962C8B-B14F-4D97-AF65-F5344CB8AC3E}">
        <p14:creationId xmlns:p14="http://schemas.microsoft.com/office/powerpoint/2010/main" val="24930280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23813"/>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573207" y="783618"/>
            <a:ext cx="11054686" cy="5262979"/>
          </a:xfrm>
          <a:prstGeom prst="rect">
            <a:avLst/>
          </a:prstGeom>
          <a:noFill/>
        </p:spPr>
        <p:txBody>
          <a:bodyPr wrap="square">
            <a:spAutoFit/>
          </a:bodyPr>
          <a:lstStyle/>
          <a:p>
            <a:r>
              <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rPr>
              <a:t> 19:11 </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また、私は開かれた天を見た。見よ。白い馬がいる。それに乗った方は、「忠実また真実」と呼ばれる方であり、義をもって</a:t>
            </a:r>
            <a:r>
              <a:rPr lang="ja-JP" altLang="ja-JP" sz="2800" u="sng" dirty="0">
                <a:solidFill>
                  <a:schemeClr val="bg1"/>
                </a:solidFill>
                <a:latin typeface="HGS創英角ﾎﾟｯﾌﾟ体" panose="040B0A00000000000000" pitchFamily="50" charset="-128"/>
                <a:ea typeface="HGS創英角ﾎﾟｯﾌﾟ体" panose="040B0A00000000000000" pitchFamily="50" charset="-128"/>
              </a:rPr>
              <a:t>さばきをし</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、戦いをされる。</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 19:12 </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その目は燃える炎であり、その頭には多くの王冠があって、ご自身のほかだれも知らない名が書かれていた。</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 19:13 </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その方は血に染まった衣を着ていて、その名は「</a:t>
            </a:r>
            <a:r>
              <a:rPr lang="ja-JP" altLang="ja-JP" sz="2800" dirty="0">
                <a:solidFill>
                  <a:srgbClr val="FFFF00"/>
                </a:solidFill>
                <a:latin typeface="HGS創英角ﾎﾟｯﾌﾟ体" panose="040B0A00000000000000" pitchFamily="50" charset="-128"/>
                <a:ea typeface="HGS創英角ﾎﾟｯﾌﾟ体" panose="040B0A00000000000000" pitchFamily="50" charset="-128"/>
              </a:rPr>
              <a:t>神のことば</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」と呼ばれた</a:t>
            </a:r>
            <a:r>
              <a:rPr lang="ja-JP" altLang="ja-JP" sz="28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endParaRPr>
          </a:p>
          <a:p>
            <a:r>
              <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19:14 </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天にある軍勢はまっ白な、きよい麻布を着て、白い馬に乗って彼につき従った。</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 19:15 </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この方の口からは諸国の民を打つために、鋭い剣が出ていた。この方は、鉄の杖をもって彼らを</a:t>
            </a:r>
            <a:r>
              <a:rPr lang="ja-JP" altLang="ja-JP" sz="2800" dirty="0" err="1">
                <a:solidFill>
                  <a:schemeClr val="bg1"/>
                </a:solidFill>
                <a:latin typeface="HGS創英角ﾎﾟｯﾌﾟ体" panose="040B0A00000000000000" pitchFamily="50" charset="-128"/>
                <a:ea typeface="HGS創英角ﾎﾟｯﾌﾟ体" panose="040B0A00000000000000" pitchFamily="50" charset="-128"/>
              </a:rPr>
              <a:t>牧される</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。この方はまた、万物の支配者である神の激しい怒りの酒</a:t>
            </a:r>
            <a:r>
              <a:rPr lang="ja-JP" altLang="ja-JP" sz="2800" dirty="0" err="1">
                <a:solidFill>
                  <a:schemeClr val="bg1"/>
                </a:solidFill>
                <a:latin typeface="HGS創英角ﾎﾟｯﾌﾟ体" panose="040B0A00000000000000" pitchFamily="50" charset="-128"/>
                <a:ea typeface="HGS創英角ﾎﾟｯﾌﾟ体" panose="040B0A00000000000000" pitchFamily="50" charset="-128"/>
              </a:rPr>
              <a:t>ぶねを</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踏まれる。</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 19:16 </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その着物にも、ももにも、「</a:t>
            </a:r>
            <a:r>
              <a:rPr lang="ja-JP" altLang="ja-JP" sz="2800" u="sng" dirty="0">
                <a:solidFill>
                  <a:srgbClr val="FFFF00"/>
                </a:solidFill>
                <a:latin typeface="HGS創英角ﾎﾟｯﾌﾟ体" panose="040B0A00000000000000" pitchFamily="50" charset="-128"/>
                <a:ea typeface="HGS創英角ﾎﾟｯﾌﾟ体" panose="040B0A00000000000000" pitchFamily="50" charset="-128"/>
              </a:rPr>
              <a:t>王の王</a:t>
            </a:r>
            <a:r>
              <a:rPr lang="ja-JP" altLang="ja-JP" sz="2800" dirty="0">
                <a:solidFill>
                  <a:srgbClr val="FFFF00"/>
                </a:solidFill>
                <a:latin typeface="HGS創英角ﾎﾟｯﾌﾟ体" panose="040B0A00000000000000" pitchFamily="50" charset="-128"/>
                <a:ea typeface="HGS創英角ﾎﾟｯﾌﾟ体" panose="040B0A00000000000000" pitchFamily="50" charset="-128"/>
              </a:rPr>
              <a:t>、主の主</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」という名が書かれていた。</a:t>
            </a:r>
          </a:p>
        </p:txBody>
      </p:sp>
      <p:sp>
        <p:nvSpPr>
          <p:cNvPr id="20" name="テキスト ボックス 19"/>
          <p:cNvSpPr txBox="1"/>
          <p:nvPr/>
        </p:nvSpPr>
        <p:spPr>
          <a:xfrm>
            <a:off x="177422" y="33290"/>
            <a:ext cx="12014578" cy="646331"/>
          </a:xfrm>
          <a:prstGeom prst="rect">
            <a:avLst/>
          </a:prstGeom>
          <a:noFill/>
        </p:spPr>
        <p:txBody>
          <a:bodyPr wrap="square">
            <a:spAutoFit/>
          </a:bodyPr>
          <a:lstStyle/>
          <a:p>
            <a:pPr>
              <a:defRPr/>
            </a:pP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59</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19:11</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16</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「キリストの再臨</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4046028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20" name="テキスト ボックス 19"/>
          <p:cNvSpPr txBox="1"/>
          <p:nvPr/>
        </p:nvSpPr>
        <p:spPr>
          <a:xfrm>
            <a:off x="726294" y="1855114"/>
            <a:ext cx="9906000" cy="646331"/>
          </a:xfrm>
          <a:prstGeom prst="rect">
            <a:avLst/>
          </a:prstGeom>
          <a:noFill/>
        </p:spPr>
        <p:txBody>
          <a:bodyPr wrap="square">
            <a:spAutoFit/>
          </a:bodyPr>
          <a:lstStyle/>
          <a:p>
            <a:pP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マタ</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16</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27</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5" name="テキスト ボックス 4"/>
          <p:cNvSpPr txBox="1"/>
          <p:nvPr/>
        </p:nvSpPr>
        <p:spPr>
          <a:xfrm>
            <a:off x="1310952" y="377133"/>
            <a:ext cx="9906000" cy="923330"/>
          </a:xfrm>
          <a:prstGeom prst="rect">
            <a:avLst/>
          </a:prstGeom>
          <a:noFill/>
        </p:spPr>
        <p:txBody>
          <a:bodyPr wrap="square">
            <a:spAutoFit/>
          </a:bodyPr>
          <a:lstStyle/>
          <a:p>
            <a:pPr algn="ctr">
              <a:defRPr/>
            </a:pPr>
            <a:r>
              <a:rPr lang="ja-JP" altLang="en-US"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天の軍勢</a:t>
            </a:r>
            <a:endParaRPr lang="en-US" altLang="ja-JP" sz="5400" dirty="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6" name="テキスト ボックス 5"/>
          <p:cNvSpPr txBox="1"/>
          <p:nvPr/>
        </p:nvSpPr>
        <p:spPr>
          <a:xfrm>
            <a:off x="1380648" y="2627622"/>
            <a:ext cx="9649072" cy="1569660"/>
          </a:xfrm>
          <a:prstGeom prst="rect">
            <a:avLst/>
          </a:prstGeom>
          <a:noFill/>
        </p:spPr>
        <p:txBody>
          <a:bodyPr wrap="square">
            <a:spAutoFit/>
          </a:bodyPr>
          <a:lstStyle/>
          <a:p>
            <a:r>
              <a:rPr lang="ja-JP" altLang="en-US" sz="32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16:27 </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人</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の子は父の栄光を帯びて、</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御使いたち</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とともに、やがて来ようとしているのです。その時には、おのおのその行いに応じて報いをします。</a:t>
            </a:r>
          </a:p>
        </p:txBody>
      </p:sp>
    </p:spTree>
    <p:extLst>
      <p:ext uri="{BB962C8B-B14F-4D97-AF65-F5344CB8AC3E}">
        <p14:creationId xmlns:p14="http://schemas.microsoft.com/office/powerpoint/2010/main" val="5574940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1380648" y="2627622"/>
            <a:ext cx="9649072" cy="3539430"/>
          </a:xfrm>
          <a:prstGeom prst="rect">
            <a:avLst/>
          </a:prstGeom>
          <a:noFill/>
        </p:spPr>
        <p:txBody>
          <a:bodyPr wrap="square">
            <a:spAutoFit/>
          </a:bodyPr>
          <a:lstStyle/>
          <a:p>
            <a:r>
              <a:rPr lang="ja-JP" altLang="en-US" sz="32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14 </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アダム</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から七代目のエノクも、彼らについて預言してこう言っています。「見よ。主は</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千万の聖徒</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を引き連れて来られる</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 15</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すべて</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の者にさばきを行い、不敬虔な者たちの、神を恐れずに犯した行為のいっさいと、また神を恐れない罪人どもが主に言い逆らった無礼のいっさいとについて、彼らを罪に定めるためである。</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942423" y="1888365"/>
            <a:ext cx="9906000" cy="646331"/>
          </a:xfrm>
          <a:prstGeom prst="rect">
            <a:avLst/>
          </a:prstGeom>
          <a:noFill/>
        </p:spPr>
        <p:txBody>
          <a:bodyPr wrap="square">
            <a:spAutoFit/>
          </a:bodyPr>
          <a:lstStyle/>
          <a:p>
            <a:pP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ユダ</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14</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15</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節</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5" name="テキスト ボックス 4"/>
          <p:cNvSpPr txBox="1"/>
          <p:nvPr/>
        </p:nvSpPr>
        <p:spPr>
          <a:xfrm>
            <a:off x="1310952" y="377133"/>
            <a:ext cx="9906000" cy="923330"/>
          </a:xfrm>
          <a:prstGeom prst="rect">
            <a:avLst/>
          </a:prstGeom>
          <a:noFill/>
        </p:spPr>
        <p:txBody>
          <a:bodyPr wrap="square">
            <a:spAutoFit/>
          </a:bodyPr>
          <a:lstStyle/>
          <a:p>
            <a:pPr algn="ctr">
              <a:defRPr/>
            </a:pPr>
            <a:r>
              <a:rPr lang="ja-JP" altLang="en-US"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教会の聖徒たち</a:t>
            </a:r>
            <a:endParaRPr lang="en-US" altLang="ja-JP" sz="5400" dirty="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3685547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54594" y="103212"/>
            <a:ext cx="12024000" cy="4493538"/>
          </a:xfrm>
          <a:prstGeom prst="rect">
            <a:avLst/>
          </a:prstGeom>
          <a:noFill/>
        </p:spPr>
        <p:txBody>
          <a:bodyPr wrap="square">
            <a:spAutoFit/>
          </a:bodyPr>
          <a:lstStyle/>
          <a:p>
            <a:pPr algn="ctr">
              <a:defRPr/>
            </a:pPr>
            <a:r>
              <a:rPr lang="en-US" altLang="ja-JP" sz="54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Ⅰ</a:t>
            </a:r>
            <a:r>
              <a:rPr lang="en-US" altLang="ja-JP" sz="5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54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イントロダクション</a:t>
            </a:r>
            <a:endParaRPr lang="en-US" altLang="ja-JP" sz="5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3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0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１</a:t>
            </a:r>
            <a:r>
              <a:rPr lang="ja-JP" altLang="en-US" sz="40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．神のご計画の</a:t>
            </a:r>
            <a:r>
              <a:rPr lang="ja-JP" altLang="en-US" sz="40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全貌（全体構造）を</a:t>
            </a:r>
            <a:r>
              <a:rPr lang="ja-JP" altLang="en-US" sz="40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再確認！</a:t>
            </a:r>
            <a:endParaRPr lang="en-US" altLang="ja-JP" sz="40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0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40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0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２</a:t>
            </a:r>
            <a:r>
              <a:rPr lang="ja-JP" altLang="en-US" sz="40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．終末論</a:t>
            </a:r>
            <a:r>
              <a:rPr lang="ja-JP" altLang="en-US" sz="40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の全貌（全体構造）を再確認</a:t>
            </a:r>
            <a:r>
              <a:rPr lang="ja-JP" altLang="en-US" sz="40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40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0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40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0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３．「ヨハネの黙示録」の全体構造を再理解！</a:t>
            </a:r>
            <a:endParaRPr lang="en-US" altLang="ja-JP" sz="40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23076906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29981"/>
            <a:ext cx="12192000" cy="6948000"/>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3" name="正方形/長方形 2"/>
          <p:cNvSpPr/>
          <p:nvPr/>
        </p:nvSpPr>
        <p:spPr>
          <a:xfrm>
            <a:off x="108954" y="63214"/>
            <a:ext cx="11952000" cy="6768000"/>
          </a:xfrm>
          <a:prstGeom prst="rect">
            <a:avLst/>
          </a:prstGeom>
          <a:solidFill>
            <a:schemeClr val="bg1"/>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7" name="角丸四角形 226"/>
          <p:cNvSpPr/>
          <p:nvPr/>
        </p:nvSpPr>
        <p:spPr>
          <a:xfrm>
            <a:off x="10252809" y="4077557"/>
            <a:ext cx="972000" cy="576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1" name="角丸四角形 220"/>
          <p:cNvSpPr/>
          <p:nvPr/>
        </p:nvSpPr>
        <p:spPr>
          <a:xfrm>
            <a:off x="9428008" y="3175864"/>
            <a:ext cx="396000" cy="252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7" name="角丸四角形 216"/>
          <p:cNvSpPr/>
          <p:nvPr/>
        </p:nvSpPr>
        <p:spPr>
          <a:xfrm>
            <a:off x="10180025" y="5178474"/>
            <a:ext cx="1476000" cy="144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テキスト ボックス 167"/>
          <p:cNvSpPr txBox="1"/>
          <p:nvPr/>
        </p:nvSpPr>
        <p:spPr>
          <a:xfrm>
            <a:off x="5533967" y="4861844"/>
            <a:ext cx="4320000" cy="1764000"/>
          </a:xfrm>
          <a:prstGeom prst="stripedRightArrow">
            <a:avLst>
              <a:gd name="adj1" fmla="val 100000"/>
              <a:gd name="adj2" fmla="val 9546"/>
            </a:avLst>
          </a:prstGeom>
          <a:solidFill>
            <a:srgbClr val="FF0000">
              <a:alpha val="10000"/>
            </a:srgbClr>
          </a:solidFill>
        </p:spPr>
        <p:txBody>
          <a:bodyPr wrap="square">
            <a:spAutoFit/>
          </a:bodyPr>
          <a:lstStyle/>
          <a:p>
            <a:pP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70" name="テキスト ボックス 169"/>
          <p:cNvSpPr txBox="1"/>
          <p:nvPr/>
        </p:nvSpPr>
        <p:spPr>
          <a:xfrm>
            <a:off x="5533967" y="3782554"/>
            <a:ext cx="4320000" cy="540000"/>
          </a:xfrm>
          <a:prstGeom prst="stripedRightArrow">
            <a:avLst>
              <a:gd name="adj1" fmla="val 100000"/>
              <a:gd name="adj2" fmla="val 37476"/>
            </a:avLst>
          </a:prstGeom>
          <a:solidFill>
            <a:schemeClr val="accent1">
              <a:alpha val="20000"/>
            </a:schemeClr>
          </a:solidFill>
          <a:ln>
            <a:noFill/>
          </a:ln>
        </p:spPr>
        <p:txBody>
          <a:bodyPr wrap="square">
            <a:spAutoFit/>
          </a:bodyPr>
          <a:lstStyle/>
          <a:p>
            <a:pPr algn="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86" name="テキスト ボックス 85"/>
          <p:cNvSpPr txBox="1"/>
          <p:nvPr/>
        </p:nvSpPr>
        <p:spPr>
          <a:xfrm>
            <a:off x="5533967" y="4349675"/>
            <a:ext cx="4320000" cy="468000"/>
          </a:xfrm>
          <a:prstGeom prst="stripedRightArrow">
            <a:avLst>
              <a:gd name="adj1" fmla="val 100000"/>
              <a:gd name="adj2" fmla="val 37476"/>
            </a:avLst>
          </a:prstGeom>
          <a:solidFill>
            <a:schemeClr val="tx1">
              <a:lumMod val="50000"/>
              <a:lumOff val="50000"/>
              <a:alpha val="20000"/>
            </a:schemeClr>
          </a:solidFill>
          <a:ln>
            <a:noFill/>
          </a:ln>
        </p:spPr>
        <p:txBody>
          <a:bodyPr wrap="square">
            <a:spAutoFit/>
          </a:bodyPr>
          <a:lstStyle/>
          <a:p>
            <a:pPr algn="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117436" y="37234"/>
            <a:ext cx="11952000" cy="2609538"/>
          </a:xfrm>
          <a:prstGeom prst="rect">
            <a:avLst/>
          </a:prstGeom>
        </p:spPr>
      </p:pic>
      <p:sp>
        <p:nvSpPr>
          <p:cNvPr id="204" name="角丸四角形 203"/>
          <p:cNvSpPr/>
          <p:nvPr/>
        </p:nvSpPr>
        <p:spPr>
          <a:xfrm>
            <a:off x="9101438" y="59378"/>
            <a:ext cx="1476000" cy="144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2" name="直線コネクタ 141"/>
          <p:cNvCxnSpPr/>
          <p:nvPr/>
        </p:nvCxnSpPr>
        <p:spPr>
          <a:xfrm>
            <a:off x="5802417" y="379463"/>
            <a:ext cx="0" cy="4464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a:off x="3450435" y="258639"/>
            <a:ext cx="0" cy="3744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38" name="角丸四角形 37"/>
          <p:cNvSpPr/>
          <p:nvPr/>
        </p:nvSpPr>
        <p:spPr>
          <a:xfrm>
            <a:off x="3505929" y="2080944"/>
            <a:ext cx="216000" cy="504000"/>
          </a:xfrm>
          <a:prstGeom prst="roundRect">
            <a:avLst/>
          </a:prstGeom>
          <a:solidFill>
            <a:srgbClr val="FF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0" name="角丸四角形 39"/>
          <p:cNvSpPr/>
          <p:nvPr/>
        </p:nvSpPr>
        <p:spPr>
          <a:xfrm>
            <a:off x="4879243" y="2387089"/>
            <a:ext cx="216000" cy="504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1" name="角丸四角形 40"/>
          <p:cNvSpPr/>
          <p:nvPr/>
        </p:nvSpPr>
        <p:spPr>
          <a:xfrm>
            <a:off x="5282447" y="2376125"/>
            <a:ext cx="216000" cy="504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2" name="角丸四角形 41"/>
          <p:cNvSpPr/>
          <p:nvPr/>
        </p:nvSpPr>
        <p:spPr>
          <a:xfrm>
            <a:off x="5685651" y="2377287"/>
            <a:ext cx="216000" cy="756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cxnSp>
        <p:nvCxnSpPr>
          <p:cNvPr id="5" name="直線コネクタ 4"/>
          <p:cNvCxnSpPr/>
          <p:nvPr/>
        </p:nvCxnSpPr>
        <p:spPr>
          <a:xfrm>
            <a:off x="1353530" y="1873957"/>
            <a:ext cx="0" cy="4932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9839622" y="1911166"/>
            <a:ext cx="0" cy="4896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531012" y="2055804"/>
            <a:ext cx="319717" cy="252000"/>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cxnSp>
        <p:nvCxnSpPr>
          <p:cNvPr id="13" name="直線矢印コネクタ 12"/>
          <p:cNvCxnSpPr/>
          <p:nvPr/>
        </p:nvCxnSpPr>
        <p:spPr>
          <a:xfrm>
            <a:off x="1350883" y="2302510"/>
            <a:ext cx="8496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88795" y="2071193"/>
            <a:ext cx="1072598" cy="276999"/>
          </a:xfrm>
          <a:prstGeom prst="rect">
            <a:avLst/>
          </a:prstGeom>
          <a:noFill/>
        </p:spPr>
        <p:txBody>
          <a:bodyPr wrap="square">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封印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8" name="カギ線コネクタ 27"/>
          <p:cNvCxnSpPr/>
          <p:nvPr/>
        </p:nvCxnSpPr>
        <p:spPr>
          <a:xfrm rot="5400000" flipV="1">
            <a:off x="7260843" y="311419"/>
            <a:ext cx="180000" cy="4968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p:nvPr/>
        </p:nvCxnSpPr>
        <p:spPr>
          <a:xfrm rot="5400000" flipV="1">
            <a:off x="7656843" y="952440"/>
            <a:ext cx="180000" cy="4176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5826589" y="2332924"/>
            <a:ext cx="2715287" cy="246221"/>
          </a:xfrm>
          <a:prstGeom prst="rect">
            <a:avLst/>
          </a:prstGeom>
          <a:noFill/>
        </p:spPr>
        <p:txBody>
          <a:bodyPr wrap="square">
            <a:spAutoFit/>
          </a:bodyPr>
          <a:lstStyle/>
          <a:p>
            <a:pPr>
              <a:defRPr/>
            </a:pP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⑥</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ラッパ</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災い</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鉢の裁き</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35" name="テキスト ボックス 34"/>
          <p:cNvSpPr txBox="1"/>
          <p:nvPr/>
        </p:nvSpPr>
        <p:spPr>
          <a:xfrm>
            <a:off x="318018" y="2337958"/>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ラッパ</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6" name="テキスト ボックス 35"/>
          <p:cNvSpPr txBox="1"/>
          <p:nvPr/>
        </p:nvSpPr>
        <p:spPr>
          <a:xfrm>
            <a:off x="345314" y="2606582"/>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災い</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7" name="テキスト ボックス 36"/>
          <p:cNvSpPr txBox="1"/>
          <p:nvPr/>
        </p:nvSpPr>
        <p:spPr>
          <a:xfrm>
            <a:off x="331666" y="2882076"/>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鉢</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3" name="テキスト ボックス 32"/>
          <p:cNvSpPr txBox="1"/>
          <p:nvPr/>
        </p:nvSpPr>
        <p:spPr>
          <a:xfrm>
            <a:off x="5349823" y="3088649"/>
            <a:ext cx="884259" cy="430887"/>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悪性の</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腫れ物</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4" name="テキスト ボックス 33"/>
          <p:cNvSpPr txBox="1"/>
          <p:nvPr/>
        </p:nvSpPr>
        <p:spPr>
          <a:xfrm>
            <a:off x="6053596" y="3088649"/>
            <a:ext cx="720000" cy="430887"/>
          </a:xfrm>
          <a:prstGeom prst="rect">
            <a:avLst/>
          </a:prstGeom>
          <a:noFill/>
        </p:spPr>
        <p:txBody>
          <a:bodyPr wrap="square">
            <a:spAutoFit/>
          </a:bodyPr>
          <a:lstStyle/>
          <a:p>
            <a:pPr algn="ctr">
              <a:defRPr/>
            </a:pPr>
            <a:r>
              <a:rPr lang="ja-JP" altLang="en-US" sz="1100" dirty="0">
                <a:latin typeface="ＭＳ Ｐゴシック" panose="020B0600070205080204" pitchFamily="50" charset="-128"/>
                <a:ea typeface="ＭＳ Ｐゴシック" panose="020B0600070205080204" pitchFamily="50" charset="-128"/>
                <a:cs typeface="メイリオ" panose="020B0604030504040204" pitchFamily="50" charset="-128"/>
              </a:rPr>
              <a:t>海</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9" name="テキスト ボックス 38"/>
          <p:cNvSpPr txBox="1"/>
          <p:nvPr/>
        </p:nvSpPr>
        <p:spPr>
          <a:xfrm>
            <a:off x="6637285" y="3088649"/>
            <a:ext cx="756000" cy="430887"/>
          </a:xfrm>
          <a:prstGeom prst="rect">
            <a:avLst/>
          </a:prstGeom>
          <a:noFill/>
        </p:spPr>
        <p:txBody>
          <a:bodyPr wrap="square">
            <a:spAutoFit/>
          </a:bodyPr>
          <a:lstStyle/>
          <a:p>
            <a:pPr algn="ctr">
              <a:defRPr/>
            </a:pPr>
            <a:r>
              <a:rPr lang="ja-JP" altLang="en-US" sz="1100" dirty="0">
                <a:latin typeface="ＭＳ Ｐゴシック" panose="020B0600070205080204" pitchFamily="50" charset="-128"/>
                <a:ea typeface="ＭＳ Ｐゴシック" panose="020B0600070205080204" pitchFamily="50" charset="-128"/>
                <a:cs typeface="メイリオ" panose="020B0604030504040204" pitchFamily="50" charset="-128"/>
              </a:rPr>
              <a:t>川</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3" name="テキスト ボックス 42"/>
          <p:cNvSpPr txBox="1"/>
          <p:nvPr/>
        </p:nvSpPr>
        <p:spPr>
          <a:xfrm>
            <a:off x="7227085" y="3175481"/>
            <a:ext cx="1008000" cy="261610"/>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太陽の熱</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4" name="テキスト ボックス 43"/>
          <p:cNvSpPr txBox="1"/>
          <p:nvPr/>
        </p:nvSpPr>
        <p:spPr>
          <a:xfrm>
            <a:off x="7833219"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暗黒❹</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8" name="テキスト ボックス 47"/>
          <p:cNvSpPr txBox="1"/>
          <p:nvPr/>
        </p:nvSpPr>
        <p:spPr>
          <a:xfrm>
            <a:off x="8680530" y="3148185"/>
            <a:ext cx="864000" cy="430887"/>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ハル</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マゲドン</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9" name="テキスト ボックス 48"/>
          <p:cNvSpPr txBox="1"/>
          <p:nvPr/>
        </p:nvSpPr>
        <p:spPr>
          <a:xfrm>
            <a:off x="2883210" y="2546489"/>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土地</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0" name="テキスト ボックス 49"/>
          <p:cNvSpPr txBox="1"/>
          <p:nvPr/>
        </p:nvSpPr>
        <p:spPr>
          <a:xfrm>
            <a:off x="3208552" y="2724081"/>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海</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1" name="テキスト ボックス 50"/>
          <p:cNvSpPr txBox="1"/>
          <p:nvPr/>
        </p:nvSpPr>
        <p:spPr>
          <a:xfrm>
            <a:off x="3555822" y="2901673"/>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川</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2" name="テキスト ボックス 51"/>
          <p:cNvSpPr txBox="1"/>
          <p:nvPr/>
        </p:nvSpPr>
        <p:spPr>
          <a:xfrm>
            <a:off x="3888102" y="3079265"/>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宇宙</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3" name="テキスト ボックス 52"/>
          <p:cNvSpPr txBox="1"/>
          <p:nvPr/>
        </p:nvSpPr>
        <p:spPr>
          <a:xfrm>
            <a:off x="4262670" y="3256857"/>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悪霊侵入</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4" name="テキスト ボックス 53"/>
          <p:cNvSpPr txBox="1"/>
          <p:nvPr/>
        </p:nvSpPr>
        <p:spPr>
          <a:xfrm>
            <a:off x="4238083"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暗黒❸</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5" name="テキスト ボックス 54"/>
          <p:cNvSpPr txBox="1"/>
          <p:nvPr/>
        </p:nvSpPr>
        <p:spPr>
          <a:xfrm>
            <a:off x="4377926" y="3434447"/>
            <a:ext cx="2016000" cy="415498"/>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悪霊侵入</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p>
          <a:p>
            <a:pPr algn="ctr">
              <a:defRPr/>
            </a:pP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（人類</a:t>
            </a: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900" dirty="0">
                <a:latin typeface="ＭＳ Ｐゴシック" panose="020B0600070205080204" pitchFamily="50" charset="-128"/>
                <a:ea typeface="ＭＳ Ｐゴシック" panose="020B0600070205080204" pitchFamily="50" charset="-128"/>
                <a:cs typeface="メイリオ" panose="020B0604030504040204" pitchFamily="50" charset="-128"/>
              </a:rPr>
              <a:t>死亡</a:t>
            </a: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9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2" name="テキスト ボックス 61"/>
          <p:cNvSpPr txBox="1"/>
          <p:nvPr/>
        </p:nvSpPr>
        <p:spPr>
          <a:xfrm>
            <a:off x="2631267"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暗黒❷</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63" name="直線コネクタ 62"/>
          <p:cNvCxnSpPr/>
          <p:nvPr/>
        </p:nvCxnSpPr>
        <p:spPr>
          <a:xfrm>
            <a:off x="9910134" y="1899790"/>
            <a:ext cx="0" cy="4896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6" name="カギ線コネクタ 15"/>
          <p:cNvCxnSpPr/>
          <p:nvPr/>
        </p:nvCxnSpPr>
        <p:spPr>
          <a:xfrm rot="5400000" flipH="1">
            <a:off x="8192016" y="3710659"/>
            <a:ext cx="3564000" cy="216000"/>
          </a:xfrm>
          <a:prstGeom prst="bentConnector3">
            <a:avLst>
              <a:gd name="adj1" fmla="val 11095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10081669" y="2262472"/>
            <a:ext cx="1430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10187370" y="2500605"/>
            <a:ext cx="792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地震</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5" name="テキスト ボックス 64"/>
          <p:cNvSpPr txBox="1"/>
          <p:nvPr/>
        </p:nvSpPr>
        <p:spPr>
          <a:xfrm>
            <a:off x="10187370" y="2736493"/>
            <a:ext cx="792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6" name="テキスト ボックス 65"/>
          <p:cNvSpPr txBox="1"/>
          <p:nvPr/>
        </p:nvSpPr>
        <p:spPr>
          <a:xfrm>
            <a:off x="10187370" y="2972381"/>
            <a:ext cx="1836000" cy="646331"/>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火の池へ</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偽預言者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7" name="テキスト ボックス 66"/>
          <p:cNvSpPr txBox="1"/>
          <p:nvPr/>
        </p:nvSpPr>
        <p:spPr>
          <a:xfrm>
            <a:off x="10187370" y="3813489"/>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異邦人の裁き</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8" name="テキスト ボックス 67"/>
          <p:cNvSpPr txBox="1"/>
          <p:nvPr/>
        </p:nvSpPr>
        <p:spPr>
          <a:xfrm>
            <a:off x="10187370" y="3577601"/>
            <a:ext cx="1836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サタン底知れぬ所へ</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9" name="テキスト ボックス 68"/>
          <p:cNvSpPr txBox="1"/>
          <p:nvPr/>
        </p:nvSpPr>
        <p:spPr>
          <a:xfrm>
            <a:off x="10187370" y="4034387"/>
            <a:ext cx="1836000" cy="646331"/>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6</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聖徒の復活</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旧約時代</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大患難時代</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0" name="テキスト ボックス 69"/>
          <p:cNvSpPr txBox="1"/>
          <p:nvPr/>
        </p:nvSpPr>
        <p:spPr>
          <a:xfrm>
            <a:off x="10187370" y="4639607"/>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天と地の修復</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1" name="テキスト ボックス 70"/>
          <p:cNvSpPr txBox="1"/>
          <p:nvPr/>
        </p:nvSpPr>
        <p:spPr>
          <a:xfrm>
            <a:off x="10187370" y="4875495"/>
            <a:ext cx="1836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ダビデの王座の確立</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2" name="テキスト ボックス 71"/>
          <p:cNvSpPr txBox="1"/>
          <p:nvPr/>
        </p:nvSpPr>
        <p:spPr>
          <a:xfrm>
            <a:off x="10187370" y="5096394"/>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9.</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小羊の婚宴</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婚礼</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3" name="テキスト ボックス 72"/>
          <p:cNvSpPr txBox="1"/>
          <p:nvPr/>
        </p:nvSpPr>
        <p:spPr>
          <a:xfrm>
            <a:off x="10171968" y="2141999"/>
            <a:ext cx="792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75</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日間</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4" name="直線コネクタ 73"/>
          <p:cNvCxnSpPr/>
          <p:nvPr/>
        </p:nvCxnSpPr>
        <p:spPr>
          <a:xfrm>
            <a:off x="10082827" y="5591446"/>
            <a:ext cx="1430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9199824" y="655841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8" name="直線矢印コネクタ 77"/>
          <p:cNvCxnSpPr/>
          <p:nvPr/>
        </p:nvCxnSpPr>
        <p:spPr>
          <a:xfrm>
            <a:off x="1355980" y="4763727"/>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9" name="テキスト ボックス 78"/>
          <p:cNvSpPr txBox="1"/>
          <p:nvPr/>
        </p:nvSpPr>
        <p:spPr>
          <a:xfrm>
            <a:off x="363259" y="3993517"/>
            <a:ext cx="4212652" cy="261610"/>
          </a:xfrm>
          <a:prstGeom prst="rect">
            <a:avLst/>
          </a:prstGeom>
          <a:noFill/>
        </p:spPr>
        <p:txBody>
          <a:bodyPr wrap="square">
            <a:spAutoFit/>
          </a:bodyPr>
          <a:lstStyle/>
          <a:p>
            <a:pPr>
              <a:defRPr/>
            </a:pPr>
            <a:r>
              <a:rPr lang="ja-JP" altLang="en-US"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⑤ふたりの証人       </a:t>
            </a:r>
            <a:r>
              <a:rPr lang="ja-JP" altLang="en-US" sz="1000" dirty="0" smtClean="0">
                <a:latin typeface="+mj-ea"/>
                <a:ea typeface="+mj-ea"/>
                <a:cs typeface="メイリオ" panose="020B0604030504040204" pitchFamily="50" charset="-128"/>
              </a:rPr>
              <a:t>    </a:t>
            </a:r>
            <a:r>
              <a:rPr lang="ja-JP" altLang="en-US" sz="1100" dirty="0" smtClean="0">
                <a:latin typeface="+mj-ea"/>
                <a:ea typeface="+mj-ea"/>
                <a:cs typeface="メイリオ" panose="020B0604030504040204" pitchFamily="50" charset="-128"/>
              </a:rPr>
              <a:t>エルサレム</a:t>
            </a:r>
            <a:r>
              <a:rPr lang="ja-JP" altLang="en-US" sz="1100" dirty="0">
                <a:latin typeface="+mj-ea"/>
                <a:ea typeface="+mj-ea"/>
                <a:cs typeface="メイリオ" panose="020B0604030504040204" pitchFamily="50" charset="-128"/>
              </a:rPr>
              <a:t>で</a:t>
            </a:r>
            <a:r>
              <a:rPr lang="en-US" altLang="ja-JP" sz="1100" dirty="0">
                <a:latin typeface="+mj-ea"/>
                <a:ea typeface="+mj-ea"/>
                <a:cs typeface="メイリオ" panose="020B0604030504040204" pitchFamily="50" charset="-128"/>
              </a:rPr>
              <a:t>3</a:t>
            </a:r>
            <a:r>
              <a:rPr lang="ja-JP" altLang="en-US" sz="1100" dirty="0">
                <a:latin typeface="+mj-ea"/>
                <a:ea typeface="+mj-ea"/>
                <a:cs typeface="メイリオ" panose="020B0604030504040204" pitchFamily="50" charset="-128"/>
              </a:rPr>
              <a:t>年半</a:t>
            </a:r>
            <a:r>
              <a:rPr lang="en-US" altLang="ja-JP" sz="1100" dirty="0">
                <a:latin typeface="+mj-ea"/>
                <a:ea typeface="+mj-ea"/>
                <a:cs typeface="メイリオ" panose="020B0604030504040204" pitchFamily="50" charset="-128"/>
              </a:rPr>
              <a:t>(1260</a:t>
            </a:r>
            <a:r>
              <a:rPr lang="ja-JP" altLang="en-US" sz="1100" dirty="0">
                <a:latin typeface="+mj-ea"/>
                <a:ea typeface="+mj-ea"/>
                <a:cs typeface="メイリオ" panose="020B0604030504040204" pitchFamily="50" charset="-128"/>
              </a:rPr>
              <a:t>日</a:t>
            </a:r>
            <a:r>
              <a:rPr lang="en-US" altLang="ja-JP" sz="1100" dirty="0">
                <a:latin typeface="+mj-ea"/>
                <a:ea typeface="+mj-ea"/>
                <a:cs typeface="メイリオ" panose="020B0604030504040204" pitchFamily="50" charset="-128"/>
              </a:rPr>
              <a:t>)</a:t>
            </a:r>
            <a:r>
              <a:rPr lang="ja-JP" altLang="en-US" sz="1100" dirty="0" smtClean="0">
                <a:latin typeface="+mj-ea"/>
                <a:ea typeface="+mj-ea"/>
                <a:cs typeface="メイリオ" panose="020B0604030504040204" pitchFamily="50" charset="-128"/>
              </a:rPr>
              <a:t>預言</a:t>
            </a:r>
            <a:endParaRPr lang="en-US" altLang="ja-JP" sz="1100" dirty="0">
              <a:latin typeface="+mj-ea"/>
              <a:ea typeface="+mj-ea"/>
              <a:cs typeface="メイリオ" panose="020B0604030504040204" pitchFamily="50" charset="-128"/>
            </a:endParaRPr>
          </a:p>
        </p:txBody>
      </p:sp>
      <p:sp>
        <p:nvSpPr>
          <p:cNvPr id="80" name="テキスト ボックス 79"/>
          <p:cNvSpPr txBox="1"/>
          <p:nvPr/>
        </p:nvSpPr>
        <p:spPr>
          <a:xfrm>
            <a:off x="7944677" y="3175481"/>
            <a:ext cx="1044000" cy="261610"/>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暗黒❹</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82" name="直線矢印コネクタ 81"/>
          <p:cNvCxnSpPr/>
          <p:nvPr/>
        </p:nvCxnSpPr>
        <p:spPr>
          <a:xfrm>
            <a:off x="1355980" y="4540437"/>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3" name="テキスト ボックス 82"/>
          <p:cNvSpPr txBox="1"/>
          <p:nvPr/>
        </p:nvSpPr>
        <p:spPr>
          <a:xfrm>
            <a:off x="1351081" y="4300860"/>
            <a:ext cx="4246071"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異邦人帝国の第四段階</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本の角、</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の王国」→</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89" name="直線矢印コネクタ 88"/>
          <p:cNvCxnSpPr/>
          <p:nvPr/>
        </p:nvCxnSpPr>
        <p:spPr>
          <a:xfrm>
            <a:off x="1355980" y="4238619"/>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3" name="テキスト ボックス 92"/>
          <p:cNvSpPr txBox="1"/>
          <p:nvPr/>
        </p:nvSpPr>
        <p:spPr>
          <a:xfrm>
            <a:off x="4729986" y="5040176"/>
            <a:ext cx="1728000" cy="252000"/>
          </a:xfrm>
          <a:prstGeom prst="rect">
            <a:avLst/>
          </a:prstGeom>
          <a:noFill/>
        </p:spPr>
        <p:txBody>
          <a:bodyPr wrap="square" anchor="ctr">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１</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世界大戦</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4" name="テキスト ボックス 93"/>
          <p:cNvSpPr txBox="1"/>
          <p:nvPr/>
        </p:nvSpPr>
        <p:spPr>
          <a:xfrm>
            <a:off x="4793087" y="5213204"/>
            <a:ext cx="1692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反キリストの死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6" name="テキスト ボックス 95"/>
          <p:cNvSpPr txBox="1"/>
          <p:nvPr/>
        </p:nvSpPr>
        <p:spPr>
          <a:xfrm>
            <a:off x="4738124" y="5730809"/>
            <a:ext cx="1728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反キリストの復活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7" name="テキスト ボックス 96"/>
          <p:cNvSpPr txBox="1"/>
          <p:nvPr/>
        </p:nvSpPr>
        <p:spPr>
          <a:xfrm>
            <a:off x="4800580" y="5896735"/>
            <a:ext cx="1584000" cy="252000"/>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9.3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人の王の死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8" name="テキスト ボックス 97"/>
          <p:cNvSpPr txBox="1"/>
          <p:nvPr/>
        </p:nvSpPr>
        <p:spPr>
          <a:xfrm>
            <a:off x="3845520" y="4520339"/>
            <a:ext cx="1944000" cy="261610"/>
          </a:xfrm>
          <a:prstGeom prst="rect">
            <a:avLst/>
          </a:prstGeom>
          <a:noFill/>
        </p:spPr>
        <p:txBody>
          <a:bodyPr wrap="square">
            <a:spAutoFit/>
          </a:bodyPr>
          <a:lstStyle/>
          <a:p>
            <a:pPr>
              <a:defRPr/>
            </a:pPr>
            <a:r>
              <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rPr>
              <a:t>6</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宗教組織バビロンの破壊↓</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9" name="テキスト ボックス 98"/>
          <p:cNvSpPr txBox="1"/>
          <p:nvPr/>
        </p:nvSpPr>
        <p:spPr>
          <a:xfrm>
            <a:off x="5943903" y="3920280"/>
            <a:ext cx="3384000" cy="253916"/>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地震で都</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1/10</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破壊　</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7000</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人</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死亡→恐れ・悔い改め</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00" name="テキスト ボックス 99"/>
          <p:cNvSpPr txBox="1"/>
          <p:nvPr/>
        </p:nvSpPr>
        <p:spPr>
          <a:xfrm>
            <a:off x="4221422" y="6226862"/>
            <a:ext cx="2772000" cy="180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11</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荒らす忌むべき者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1" name="テキスト ボックス 100"/>
          <p:cNvSpPr txBox="1"/>
          <p:nvPr/>
        </p:nvSpPr>
        <p:spPr>
          <a:xfrm>
            <a:off x="4478303" y="6048647"/>
            <a:ext cx="2304000" cy="252000"/>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偽預言者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2" name="テキスト ボックス 101"/>
          <p:cNvSpPr txBox="1"/>
          <p:nvPr/>
        </p:nvSpPr>
        <p:spPr>
          <a:xfrm>
            <a:off x="4880836" y="6357141"/>
            <a:ext cx="1476000" cy="276999"/>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12.666</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の数字</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3" name="テキスト ボックス 102"/>
          <p:cNvSpPr txBox="1"/>
          <p:nvPr/>
        </p:nvSpPr>
        <p:spPr>
          <a:xfrm>
            <a:off x="4708166" y="5563419"/>
            <a:ext cx="1800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ユダヤ人迫害</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07" name="直線コネクタ 106"/>
          <p:cNvCxnSpPr/>
          <p:nvPr/>
        </p:nvCxnSpPr>
        <p:spPr>
          <a:xfrm>
            <a:off x="2973623" y="258639"/>
            <a:ext cx="0" cy="2952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04" name="テキスト ボックス 103"/>
          <p:cNvSpPr txBox="1"/>
          <p:nvPr/>
        </p:nvSpPr>
        <p:spPr>
          <a:xfrm>
            <a:off x="188656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8" name="テキスト ボックス 107"/>
          <p:cNvSpPr txBox="1"/>
          <p:nvPr/>
        </p:nvSpPr>
        <p:spPr>
          <a:xfrm>
            <a:off x="220385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2" name="テキスト ボックス 111"/>
          <p:cNvSpPr txBox="1"/>
          <p:nvPr/>
        </p:nvSpPr>
        <p:spPr>
          <a:xfrm>
            <a:off x="344479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9" name="テキスト ボックス 108"/>
          <p:cNvSpPr txBox="1"/>
          <p:nvPr/>
        </p:nvSpPr>
        <p:spPr>
          <a:xfrm>
            <a:off x="2506155" y="2055804"/>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10" name="テキスト ボックス 109"/>
          <p:cNvSpPr txBox="1"/>
          <p:nvPr/>
        </p:nvSpPr>
        <p:spPr>
          <a:xfrm>
            <a:off x="280845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1" name="テキスト ボックス 110"/>
          <p:cNvSpPr txBox="1"/>
          <p:nvPr/>
        </p:nvSpPr>
        <p:spPr>
          <a:xfrm>
            <a:off x="3125741" y="2055804"/>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20" name="テキスト ボックス 119"/>
          <p:cNvSpPr txBox="1"/>
          <p:nvPr/>
        </p:nvSpPr>
        <p:spPr>
          <a:xfrm>
            <a:off x="3444792"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13" name="テキスト ボックス 112"/>
          <p:cNvSpPr txBox="1"/>
          <p:nvPr/>
        </p:nvSpPr>
        <p:spPr>
          <a:xfrm>
            <a:off x="4824252" y="2591193"/>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14" name="テキスト ボックス 113"/>
          <p:cNvSpPr txBox="1"/>
          <p:nvPr/>
        </p:nvSpPr>
        <p:spPr>
          <a:xfrm>
            <a:off x="5226068" y="2591193"/>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5" name="テキスト ボックス 114"/>
          <p:cNvSpPr txBox="1"/>
          <p:nvPr/>
        </p:nvSpPr>
        <p:spPr>
          <a:xfrm>
            <a:off x="5632094" y="2591193"/>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1" name="テキスト ボックス 120"/>
          <p:cNvSpPr txBox="1"/>
          <p:nvPr/>
        </p:nvSpPr>
        <p:spPr>
          <a:xfrm>
            <a:off x="378512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2" name="テキスト ボックス 121"/>
          <p:cNvSpPr txBox="1"/>
          <p:nvPr/>
        </p:nvSpPr>
        <p:spPr>
          <a:xfrm>
            <a:off x="411740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3" name="テキスト ボックス 122"/>
          <p:cNvSpPr txBox="1"/>
          <p:nvPr/>
        </p:nvSpPr>
        <p:spPr>
          <a:xfrm>
            <a:off x="4449684"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24" name="テキスト ボックス 123"/>
          <p:cNvSpPr txBox="1"/>
          <p:nvPr/>
        </p:nvSpPr>
        <p:spPr>
          <a:xfrm>
            <a:off x="4824252"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5" name="テキスト ボックス 124"/>
          <p:cNvSpPr txBox="1"/>
          <p:nvPr/>
        </p:nvSpPr>
        <p:spPr>
          <a:xfrm>
            <a:off x="5226068"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26" name="テキスト ボックス 125"/>
          <p:cNvSpPr txBox="1"/>
          <p:nvPr/>
        </p:nvSpPr>
        <p:spPr>
          <a:xfrm>
            <a:off x="563209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5" name="テキスト ボックス 134"/>
          <p:cNvSpPr txBox="1"/>
          <p:nvPr/>
        </p:nvSpPr>
        <p:spPr>
          <a:xfrm>
            <a:off x="5632094"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36" name="テキスト ボックス 135"/>
          <p:cNvSpPr txBox="1"/>
          <p:nvPr/>
        </p:nvSpPr>
        <p:spPr>
          <a:xfrm>
            <a:off x="6214968"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7" name="テキスト ボックス 136"/>
          <p:cNvSpPr txBox="1"/>
          <p:nvPr/>
        </p:nvSpPr>
        <p:spPr>
          <a:xfrm>
            <a:off x="6843627"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8" name="テキスト ボックス 137"/>
          <p:cNvSpPr txBox="1"/>
          <p:nvPr/>
        </p:nvSpPr>
        <p:spPr>
          <a:xfrm>
            <a:off x="7553347"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39" name="テキスト ボックス 138"/>
          <p:cNvSpPr txBox="1"/>
          <p:nvPr/>
        </p:nvSpPr>
        <p:spPr>
          <a:xfrm>
            <a:off x="8300919"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40" name="テキスト ボックス 139"/>
          <p:cNvSpPr txBox="1"/>
          <p:nvPr/>
        </p:nvSpPr>
        <p:spPr>
          <a:xfrm>
            <a:off x="8952672"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41" name="テキスト ボックス 140"/>
          <p:cNvSpPr txBox="1"/>
          <p:nvPr/>
        </p:nvSpPr>
        <p:spPr>
          <a:xfrm>
            <a:off x="9648256"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 name="テキスト ボックス 10"/>
          <p:cNvSpPr txBox="1"/>
          <p:nvPr/>
        </p:nvSpPr>
        <p:spPr>
          <a:xfrm>
            <a:off x="5320112" y="1829152"/>
            <a:ext cx="1188000" cy="261610"/>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契約破棄</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 name="テキスト ボックス 9"/>
          <p:cNvSpPr txBox="1"/>
          <p:nvPr/>
        </p:nvSpPr>
        <p:spPr>
          <a:xfrm>
            <a:off x="490754" y="1844143"/>
            <a:ext cx="972000" cy="276999"/>
          </a:xfrm>
          <a:prstGeom prst="rect">
            <a:avLst/>
          </a:prstGeom>
          <a:noFill/>
        </p:spPr>
        <p:txBody>
          <a:bodyPr wrap="square">
            <a:spAutoFit/>
          </a:bodyPr>
          <a:lstStyle/>
          <a:p>
            <a:pPr algn="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七年の契約</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9" name="直線矢印コネクタ 8"/>
          <p:cNvCxnSpPr/>
          <p:nvPr/>
        </p:nvCxnSpPr>
        <p:spPr>
          <a:xfrm>
            <a:off x="1367307" y="2071239"/>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969430" y="2297606"/>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7" name="テキスト ボックス 56"/>
          <p:cNvSpPr txBox="1"/>
          <p:nvPr/>
        </p:nvSpPr>
        <p:spPr>
          <a:xfrm>
            <a:off x="1324980" y="2488455"/>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世界大戦</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8" name="テキスト ボックス 57"/>
          <p:cNvSpPr txBox="1"/>
          <p:nvPr/>
        </p:nvSpPr>
        <p:spPr>
          <a:xfrm>
            <a:off x="1642270" y="2679304"/>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飢饉</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9" name="テキスト ボックス 58"/>
          <p:cNvSpPr txBox="1"/>
          <p:nvPr/>
        </p:nvSpPr>
        <p:spPr>
          <a:xfrm>
            <a:off x="1944573" y="2870153"/>
            <a:ext cx="1442880" cy="276999"/>
          </a:xfrm>
          <a:prstGeom prst="rect">
            <a:avLst/>
          </a:prstGeom>
          <a:noFill/>
        </p:spPr>
        <p:txBody>
          <a:bodyPr wrap="square" anchor="t" anchorCtr="0">
            <a:spAutoFit/>
          </a:bodyPr>
          <a:lstStyle/>
          <a:p>
            <a:pPr algn="ct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人類</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a:t>
            </a: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死亡</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0" name="テキスト ボックス 59"/>
          <p:cNvSpPr txBox="1"/>
          <p:nvPr/>
        </p:nvSpPr>
        <p:spPr>
          <a:xfrm>
            <a:off x="2246870" y="3061002"/>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聖徒迫害</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6" name="テキスト ボックス 105"/>
          <p:cNvSpPr txBox="1"/>
          <p:nvPr/>
        </p:nvSpPr>
        <p:spPr>
          <a:xfrm>
            <a:off x="1478385" y="-9496"/>
            <a:ext cx="4160516"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殉教者のたましい</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患難期前半に殉教した聖徒たち</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61" name="テキスト ボックス 60"/>
          <p:cNvSpPr txBox="1"/>
          <p:nvPr/>
        </p:nvSpPr>
        <p:spPr>
          <a:xfrm>
            <a:off x="2564159" y="3251850"/>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天変地異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5" name="直線矢印コネクタ 74"/>
          <p:cNvCxnSpPr/>
          <p:nvPr/>
        </p:nvCxnSpPr>
        <p:spPr>
          <a:xfrm>
            <a:off x="1355980" y="3993825"/>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221140" y="3755022"/>
            <a:ext cx="1224000" cy="261610"/>
          </a:xfrm>
          <a:prstGeom prst="rect">
            <a:avLst/>
          </a:prstGeom>
          <a:noFill/>
        </p:spPr>
        <p:txBody>
          <a:bodyPr wrap="square">
            <a:spAutoFit/>
          </a:bodyPr>
          <a:lstStyle/>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144,000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人の宣教</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nvGrpSpPr>
          <p:cNvPr id="19" name="グループ化 18"/>
          <p:cNvGrpSpPr/>
          <p:nvPr/>
        </p:nvGrpSpPr>
        <p:grpSpPr>
          <a:xfrm>
            <a:off x="2317797" y="2259536"/>
            <a:ext cx="1044000" cy="252000"/>
            <a:chOff x="2317797" y="2259536"/>
            <a:chExt cx="1044000" cy="252000"/>
          </a:xfrm>
        </p:grpSpPr>
        <p:sp>
          <p:nvSpPr>
            <p:cNvPr id="145" name="テキスト ボックス 144"/>
            <p:cNvSpPr txBox="1"/>
            <p:nvPr/>
          </p:nvSpPr>
          <p:spPr>
            <a:xfrm>
              <a:off x="2317797" y="2259536"/>
              <a:ext cx="1044000" cy="252000"/>
            </a:xfrm>
            <a:prstGeom prst="rect">
              <a:avLst/>
            </a:prstGeom>
            <a:noFill/>
          </p:spPr>
          <p:txBody>
            <a:bodyPr wrap="square">
              <a:spAutoFit/>
            </a:bodyPr>
            <a:lstStyle/>
            <a:p>
              <a:pPr algn="ctr">
                <a:defRPr/>
              </a:pPr>
              <a:r>
                <a:rPr lang="ja-JP" altLang="en-US" sz="10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前半　後半</a:t>
              </a:r>
              <a:endParaRPr lang="en-US" altLang="ja-JP" sz="10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8" name="直線コネクタ 17"/>
            <p:cNvCxnSpPr/>
            <p:nvPr/>
          </p:nvCxnSpPr>
          <p:spPr>
            <a:xfrm flipV="1">
              <a:off x="2822864" y="230840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4" name="テキスト ボックス 143"/>
          <p:cNvSpPr txBox="1"/>
          <p:nvPr/>
        </p:nvSpPr>
        <p:spPr>
          <a:xfrm>
            <a:off x="395298" y="6349262"/>
            <a:ext cx="1332000" cy="461665"/>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暗黒➊</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ヨエ</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31</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4" name="テキスト ボックス 133"/>
          <p:cNvSpPr txBox="1"/>
          <p:nvPr/>
        </p:nvSpPr>
        <p:spPr>
          <a:xfrm>
            <a:off x="-16612" y="3274108"/>
            <a:ext cx="1440000" cy="430887"/>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エリヤの活動</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マラ</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6</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51" name="テキスト ボックス 150"/>
          <p:cNvSpPr txBox="1"/>
          <p:nvPr/>
        </p:nvSpPr>
        <p:spPr>
          <a:xfrm>
            <a:off x="4296644" y="747153"/>
            <a:ext cx="1008000" cy="246221"/>
          </a:xfrm>
          <a:prstGeom prst="rect">
            <a:avLst/>
          </a:prstGeom>
          <a:noFill/>
        </p:spPr>
        <p:txBody>
          <a:bodyPr wrap="square">
            <a:spAutoFit/>
          </a:bodyPr>
          <a:lstStyle/>
          <a:p>
            <a:pPr>
              <a:defRPr/>
            </a:pPr>
            <a:r>
              <a:rPr lang="ja-JP" altLang="en-US"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一羽</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のわし</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49" name="テキスト ボックス 148"/>
          <p:cNvSpPr txBox="1"/>
          <p:nvPr/>
        </p:nvSpPr>
        <p:spPr>
          <a:xfrm>
            <a:off x="4969784" y="1336288"/>
            <a:ext cx="1297322"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③小さな巻物</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62" name="テキスト ボックス 161"/>
          <p:cNvSpPr txBox="1"/>
          <p:nvPr/>
        </p:nvSpPr>
        <p:spPr>
          <a:xfrm>
            <a:off x="4478613" y="1161136"/>
            <a:ext cx="2290595"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②第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のラッパの裁きの預言</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71" name="テキスト ボックス 170"/>
          <p:cNvSpPr txBox="1"/>
          <p:nvPr/>
        </p:nvSpPr>
        <p:spPr>
          <a:xfrm>
            <a:off x="5659149" y="4564903"/>
            <a:ext cx="4062805" cy="261610"/>
          </a:xfrm>
          <a:prstGeom prst="rect">
            <a:avLst/>
          </a:prstGeom>
          <a:noFill/>
        </p:spPr>
        <p:txBody>
          <a:bodyPr wrap="square">
            <a:spAutoFit/>
          </a:bodyPr>
          <a:lstStyle/>
          <a:p>
            <a:pPr algn="ctr">
              <a:defRPr/>
            </a:pPr>
            <a:r>
              <a:rPr lang="ja-JP" altLang="en-US" sz="1100" dirty="0">
                <a:latin typeface="ＭＳ Ｐゴシック" panose="020B0600070205080204" pitchFamily="50" charset="-128"/>
                <a:cs typeface="メイリオ" panose="020B0604030504040204" pitchFamily="50" charset="-128"/>
              </a:rPr>
              <a:t>第五段階</a:t>
            </a:r>
            <a:r>
              <a:rPr lang="en-US" altLang="ja-JP" sz="1100" dirty="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反キリストの完全な帝国主義</a:t>
            </a:r>
            <a:r>
              <a:rPr lang="en-US" altLang="ja-JP" sz="1100" dirty="0" smtClean="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　政治・経済の統合</a:t>
            </a:r>
            <a:endParaRPr lang="en-US" altLang="ja-JP" sz="1100" dirty="0">
              <a:latin typeface="ＭＳ Ｐゴシック" panose="020B0600070205080204" pitchFamily="50" charset="-128"/>
              <a:cs typeface="メイリオ" panose="020B0604030504040204" pitchFamily="50" charset="-128"/>
            </a:endParaRPr>
          </a:p>
        </p:txBody>
      </p:sp>
      <p:sp>
        <p:nvSpPr>
          <p:cNvPr id="173" name="テキスト ボックス 172"/>
          <p:cNvSpPr txBox="1"/>
          <p:nvPr/>
        </p:nvSpPr>
        <p:spPr>
          <a:xfrm>
            <a:off x="1493926" y="3755022"/>
            <a:ext cx="2052000" cy="261610"/>
          </a:xfrm>
          <a:prstGeom prst="rect">
            <a:avLst/>
          </a:prstGeom>
          <a:noFill/>
        </p:spPr>
        <p:txBody>
          <a:bodyPr wrap="square">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世界宣教・世界大のリバイバル</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74" name="テキスト ボックス 173"/>
          <p:cNvSpPr txBox="1"/>
          <p:nvPr/>
        </p:nvSpPr>
        <p:spPr>
          <a:xfrm>
            <a:off x="4075875" y="3993517"/>
            <a:ext cx="1656000" cy="261610"/>
          </a:xfrm>
          <a:prstGeom prst="rect">
            <a:avLst/>
          </a:prstGeom>
          <a:noFill/>
        </p:spPr>
        <p:txBody>
          <a:bodyPr wrap="square">
            <a:spAutoFit/>
          </a:bodyPr>
          <a:lstStyle/>
          <a:p>
            <a:pPr algn="r">
              <a:defRPr/>
            </a:pPr>
            <a:r>
              <a:rPr lang="en-US" altLang="ja-JP" sz="1100" dirty="0" smtClean="0">
                <a:latin typeface="ＭＳ Ｐゴシック" panose="020B0600070205080204" pitchFamily="50" charset="-128"/>
                <a:cs typeface="メイリオ" panose="020B0604030504040204" pitchFamily="50" charset="-128"/>
              </a:rPr>
              <a:t>7</a:t>
            </a:r>
            <a:r>
              <a:rPr lang="en-US" altLang="ja-JP" sz="1100" dirty="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ふたりの証人の</a:t>
            </a:r>
            <a:r>
              <a:rPr lang="ja-JP" altLang="en-US" sz="1100" dirty="0" smtClean="0">
                <a:latin typeface="ＭＳ Ｐゴシック" panose="020B0600070205080204" pitchFamily="50" charset="-128"/>
                <a:cs typeface="メイリオ" panose="020B0604030504040204" pitchFamily="50" charset="-128"/>
              </a:rPr>
              <a:t>死↓</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75" name="直線矢印コネクタ 174"/>
          <p:cNvCxnSpPr/>
          <p:nvPr/>
        </p:nvCxnSpPr>
        <p:spPr>
          <a:xfrm>
            <a:off x="5614536" y="4590778"/>
            <a:ext cx="4248000" cy="0"/>
          </a:xfrm>
          <a:prstGeom prst="straightConnector1">
            <a:avLst/>
          </a:prstGeom>
          <a:ln w="34925">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76" name="テキスト ボックス 175"/>
          <p:cNvSpPr txBox="1"/>
          <p:nvPr/>
        </p:nvSpPr>
        <p:spPr>
          <a:xfrm>
            <a:off x="4365626" y="2082734"/>
            <a:ext cx="2484000" cy="253916"/>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④第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神殿「杖のような測り竿」</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66" name="テキスト ボックス 165"/>
          <p:cNvSpPr txBox="1"/>
          <p:nvPr/>
        </p:nvSpPr>
        <p:spPr>
          <a:xfrm>
            <a:off x="5761812" y="3745129"/>
            <a:ext cx="3789428" cy="253916"/>
          </a:xfrm>
          <a:prstGeom prst="rect">
            <a:avLst/>
          </a:prstGeom>
          <a:noFill/>
        </p:spPr>
        <p:txBody>
          <a:bodyPr wrap="square">
            <a:spAutoFit/>
          </a:bodyPr>
          <a:lstStyle/>
          <a:p>
            <a:pPr>
              <a:defRPr/>
            </a:pP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⑤さらされた死体</a:t>
            </a:r>
            <a:r>
              <a:rPr lang="en-US" altLang="ja-JP"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三日半</a:t>
            </a:r>
            <a:r>
              <a:rPr lang="en-US" altLang="ja-JP"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→復活（第</a:t>
            </a:r>
            <a:r>
              <a:rPr lang="en-US" altLang="ja-JP"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3</a:t>
            </a: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のヨナのしるし</a:t>
            </a:r>
            <a:r>
              <a:rPr lang="en-US" altLang="ja-JP"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→昇天</a:t>
            </a:r>
            <a:endParaRPr lang="en-US" altLang="ja-JP" sz="1000" b="1" dirty="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endParaRPr>
          </a:p>
        </p:txBody>
      </p:sp>
      <p:sp>
        <p:nvSpPr>
          <p:cNvPr id="167" name="テキスト ボックス 166"/>
          <p:cNvSpPr txBox="1"/>
          <p:nvPr/>
        </p:nvSpPr>
        <p:spPr>
          <a:xfrm>
            <a:off x="5918880" y="4099976"/>
            <a:ext cx="3816000" cy="253916"/>
          </a:xfrm>
          <a:prstGeom prst="rect">
            <a:avLst/>
          </a:prstGeom>
          <a:noFill/>
        </p:spPr>
        <p:txBody>
          <a:bodyPr wrap="square">
            <a:spAutoFit/>
          </a:bodyPr>
          <a:lstStyle/>
          <a:p>
            <a:pPr>
              <a:defRPr/>
            </a:pPr>
            <a:r>
              <a:rPr lang="ja-JP" altLang="en-US"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大患難時代の最後に起こるユダヤ人の民族的救いの前奏曲</a:t>
            </a:r>
            <a:endParaRPr lang="en-US" altLang="ja-JP" sz="1000" dirty="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endParaRPr>
          </a:p>
        </p:txBody>
      </p:sp>
      <p:cxnSp>
        <p:nvCxnSpPr>
          <p:cNvPr id="21" name="カギ線コネクタ 20"/>
          <p:cNvCxnSpPr/>
          <p:nvPr/>
        </p:nvCxnSpPr>
        <p:spPr>
          <a:xfrm flipV="1">
            <a:off x="5622282" y="3880738"/>
            <a:ext cx="216000" cy="360000"/>
          </a:xfrm>
          <a:prstGeom prst="bentConnector3">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81" name="テキスト ボックス 180"/>
          <p:cNvSpPr txBox="1"/>
          <p:nvPr/>
        </p:nvSpPr>
        <p:spPr>
          <a:xfrm>
            <a:off x="6794197" y="4321513"/>
            <a:ext cx="2160000" cy="246221"/>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⑧海からの獣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反キリストの</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支配</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latin typeface="ＭＳ Ｐゴシック" panose="020B0600070205080204" pitchFamily="50" charset="-128"/>
              <a:cs typeface="メイリオ" panose="020B0604030504040204" pitchFamily="50" charset="-128"/>
            </a:endParaRPr>
          </a:p>
        </p:txBody>
      </p:sp>
      <p:cxnSp>
        <p:nvCxnSpPr>
          <p:cNvPr id="179" name="直線コネクタ 178"/>
          <p:cNvCxnSpPr/>
          <p:nvPr/>
        </p:nvCxnSpPr>
        <p:spPr>
          <a:xfrm>
            <a:off x="4783049" y="1037792"/>
            <a:ext cx="0" cy="1548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cxnSp>
        <p:nvCxnSpPr>
          <p:cNvPr id="184" name="カギ線コネクタ 183"/>
          <p:cNvCxnSpPr/>
          <p:nvPr/>
        </p:nvCxnSpPr>
        <p:spPr>
          <a:xfrm rot="10800000" flipV="1">
            <a:off x="9364000" y="3874612"/>
            <a:ext cx="108000" cy="183553"/>
          </a:xfrm>
          <a:prstGeom prst="bentConnector3">
            <a:avLst>
              <a:gd name="adj1" fmla="val -110658"/>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85" name="カギ線コネクタ 184"/>
          <p:cNvCxnSpPr/>
          <p:nvPr/>
        </p:nvCxnSpPr>
        <p:spPr>
          <a:xfrm rot="5400000">
            <a:off x="5921662" y="4124927"/>
            <a:ext cx="180000" cy="18000"/>
          </a:xfrm>
          <a:prstGeom prst="bentConnector4">
            <a:avLst>
              <a:gd name="adj1" fmla="val 6835"/>
              <a:gd name="adj2" fmla="val 934422"/>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2" name="テキスト ボックス 151"/>
          <p:cNvSpPr txBox="1"/>
          <p:nvPr/>
        </p:nvSpPr>
        <p:spPr>
          <a:xfrm>
            <a:off x="4860755" y="414924"/>
            <a:ext cx="1908000"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⑩中間期の</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宣言</a:t>
            </a:r>
            <a:endParaRPr lang="en-US" altLang="ja-JP" sz="1000" dirty="0">
              <a:latin typeface="ＭＳ Ｐゴシック" panose="020B0600070205080204" pitchFamily="50" charset="-128"/>
              <a:cs typeface="メイリオ" panose="020B0604030504040204" pitchFamily="50" charset="-128"/>
            </a:endParaRPr>
          </a:p>
        </p:txBody>
      </p:sp>
      <p:sp>
        <p:nvSpPr>
          <p:cNvPr id="153" name="テキスト ボックス 152"/>
          <p:cNvSpPr txBox="1"/>
          <p:nvPr/>
        </p:nvSpPr>
        <p:spPr>
          <a:xfrm>
            <a:off x="6800052" y="5038260"/>
            <a:ext cx="2592000" cy="246221"/>
          </a:xfrm>
          <a:prstGeom prst="rect">
            <a:avLst/>
          </a:prstGeom>
          <a:noFill/>
        </p:spPr>
        <p:txBody>
          <a:bodyPr wrap="square" anchor="ctr">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➆大患難時代のイスラエル</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54" name="テキスト ボックス 153"/>
          <p:cNvSpPr txBox="1"/>
          <p:nvPr/>
        </p:nvSpPr>
        <p:spPr>
          <a:xfrm>
            <a:off x="6800052" y="5203594"/>
            <a:ext cx="2859570" cy="261610"/>
          </a:xfrm>
          <a:prstGeom prst="rect">
            <a:avLst/>
          </a:prstGeom>
          <a:noFill/>
        </p:spPr>
        <p:txBody>
          <a:bodyPr wrap="square" anchor="ctr">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歴史的背景</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キリストの生涯を要約する幻</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p>
        </p:txBody>
      </p:sp>
      <p:sp>
        <p:nvSpPr>
          <p:cNvPr id="157" name="テキスト ボックス 156"/>
          <p:cNvSpPr txBox="1"/>
          <p:nvPr/>
        </p:nvSpPr>
        <p:spPr>
          <a:xfrm>
            <a:off x="4652206" y="5420835"/>
            <a:ext cx="5076000" cy="180000"/>
          </a:xfrm>
          <a:prstGeom prst="rect">
            <a:avLst/>
          </a:prstGeom>
          <a:noFill/>
        </p:spPr>
        <p:txBody>
          <a:bodyPr wrap="square" anchor="ctr">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地に落とされるサタン</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天の戦い</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cs typeface="メイリオ" panose="020B0604030504040204" pitchFamily="50" charset="-128"/>
              </a:rPr>
              <a:t>イスラエル</a:t>
            </a:r>
            <a:r>
              <a:rPr lang="ja-JP" altLang="en-US" sz="1200" dirty="0">
                <a:latin typeface="ＭＳ Ｐゴシック" panose="020B0600070205080204" pitchFamily="50" charset="-128"/>
                <a:cs typeface="メイリオ" panose="020B0604030504040204" pitchFamily="50" charset="-128"/>
              </a:rPr>
              <a:t>の逃避</a:t>
            </a:r>
            <a:r>
              <a:rPr lang="en-US" altLang="ja-JP" sz="1200" dirty="0">
                <a:latin typeface="ＭＳ Ｐゴシック" panose="020B0600070205080204" pitchFamily="50" charset="-128"/>
                <a:cs typeface="メイリオ" panose="020B0604030504040204" pitchFamily="50" charset="-128"/>
              </a:rPr>
              <a:t>(</a:t>
            </a:r>
            <a:r>
              <a:rPr lang="ja-JP" altLang="en-US" sz="1200" dirty="0">
                <a:latin typeface="ＭＳ Ｐゴシック" panose="020B0600070205080204" pitchFamily="50" charset="-128"/>
                <a:cs typeface="メイリオ" panose="020B0604030504040204" pitchFamily="50" charset="-128"/>
              </a:rPr>
              <a:t>荒野に逃れる女</a:t>
            </a:r>
            <a:r>
              <a:rPr lang="en-US" altLang="ja-JP" sz="1200" dirty="0" smtClean="0">
                <a:latin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61" name="テキスト ボックス 160"/>
          <p:cNvSpPr txBox="1"/>
          <p:nvPr/>
        </p:nvSpPr>
        <p:spPr>
          <a:xfrm>
            <a:off x="6800052" y="5556262"/>
            <a:ext cx="2412000" cy="261610"/>
          </a:xfrm>
          <a:prstGeom prst="rect">
            <a:avLst/>
          </a:prstGeom>
          <a:noFill/>
        </p:spPr>
        <p:txBody>
          <a:bodyPr wrap="square" anchor="ctr">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イスラエルに対するサタンの戦い</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63" name="直線コネクタ 162"/>
          <p:cNvCxnSpPr/>
          <p:nvPr/>
        </p:nvCxnSpPr>
        <p:spPr>
          <a:xfrm rot="5400000">
            <a:off x="6442774" y="5345067"/>
            <a:ext cx="0" cy="684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64" name="テキスト ボックス 163"/>
          <p:cNvSpPr txBox="1"/>
          <p:nvPr/>
        </p:nvSpPr>
        <p:spPr>
          <a:xfrm>
            <a:off x="6800052" y="5805409"/>
            <a:ext cx="1764000" cy="246221"/>
          </a:xfrm>
          <a:prstGeom prst="rect">
            <a:avLst/>
          </a:prstGeom>
          <a:noFill/>
        </p:spPr>
        <p:txBody>
          <a:bodyPr wrap="square" anchor="ctr">
            <a:spAutoFit/>
          </a:bodyPr>
          <a:lstStyle/>
          <a:p>
            <a:pPr>
              <a:defRPr/>
            </a:pPr>
            <a:r>
              <a:rPr lang="ja-JP" altLang="en-US"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⑧海からの獣</a:t>
            </a:r>
            <a:r>
              <a:rPr lang="en-US" altLang="ja-JP"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r>
              <a:rPr lang="ja-JP" altLang="en-US"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第一の獣</a:t>
            </a:r>
            <a:r>
              <a:rPr lang="en-US" altLang="ja-JP"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endParaRPr lang="en-US" altLang="ja-JP" sz="1000" dirty="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endParaRPr>
          </a:p>
        </p:txBody>
      </p:sp>
      <p:cxnSp>
        <p:nvCxnSpPr>
          <p:cNvPr id="165" name="直線コネクタ 164"/>
          <p:cNvCxnSpPr/>
          <p:nvPr/>
        </p:nvCxnSpPr>
        <p:spPr>
          <a:xfrm rot="5400000">
            <a:off x="6568774" y="5715061"/>
            <a:ext cx="0" cy="432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78" name="テキスト ボックス 177"/>
          <p:cNvSpPr txBox="1"/>
          <p:nvPr/>
        </p:nvSpPr>
        <p:spPr>
          <a:xfrm>
            <a:off x="6800052" y="6178900"/>
            <a:ext cx="1872000" cy="246221"/>
          </a:xfrm>
          <a:prstGeom prst="rect">
            <a:avLst/>
          </a:prstGeom>
          <a:noFill/>
        </p:spPr>
        <p:txBody>
          <a:bodyPr wrap="square" anchor="ctr">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⑨地からの獣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第二の獣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80" name="右中かっこ 179"/>
          <p:cNvSpPr/>
          <p:nvPr/>
        </p:nvSpPr>
        <p:spPr>
          <a:xfrm rot="16200000">
            <a:off x="5642406" y="3490607"/>
            <a:ext cx="324000" cy="2808000"/>
          </a:xfrm>
          <a:prstGeom prst="rightBrace">
            <a:avLst>
              <a:gd name="adj1" fmla="val 10340"/>
              <a:gd name="adj2" fmla="val 50000"/>
            </a:avLst>
          </a:prstGeom>
          <a:ln>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右大かっこ 21"/>
          <p:cNvSpPr/>
          <p:nvPr/>
        </p:nvSpPr>
        <p:spPr>
          <a:xfrm>
            <a:off x="6249440" y="5783208"/>
            <a:ext cx="45719" cy="288000"/>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7" name="右大かっこ 186"/>
          <p:cNvSpPr/>
          <p:nvPr/>
        </p:nvSpPr>
        <p:spPr>
          <a:xfrm>
            <a:off x="6249440" y="6114146"/>
            <a:ext cx="45719" cy="432000"/>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5" name="テキスト ボックス 194"/>
          <p:cNvSpPr txBox="1"/>
          <p:nvPr/>
        </p:nvSpPr>
        <p:spPr>
          <a:xfrm>
            <a:off x="12955" y="4982364"/>
            <a:ext cx="1440000" cy="92333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中間期の出来事</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・ちょうど中間の</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12</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の出来事</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・後半にずれ込む</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➀～➉の出来事</a:t>
            </a:r>
            <a:endParaRPr lang="en-US" altLang="ja-JP"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96" name="テキスト ボックス 195"/>
          <p:cNvSpPr txBox="1"/>
          <p:nvPr/>
        </p:nvSpPr>
        <p:spPr>
          <a:xfrm>
            <a:off x="4945113" y="6575909"/>
            <a:ext cx="1332000" cy="246221"/>
          </a:xfrm>
          <a:prstGeom prst="rect">
            <a:avLst/>
          </a:prstGeom>
          <a:noFill/>
        </p:spPr>
        <p:txBody>
          <a:bodyPr wrap="square">
            <a:spAutoFit/>
          </a:bodyPr>
          <a:lstStyle/>
          <a:p>
            <a:pPr algn="ctr">
              <a:defRPr/>
            </a:pPr>
            <a:r>
              <a:rPr lang="ja-JP" altLang="en-US" sz="10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中間点</a:t>
            </a:r>
            <a:endParaRPr lang="en-US" altLang="ja-JP" sz="10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3" name="カギ線コネクタ 22"/>
          <p:cNvCxnSpPr/>
          <p:nvPr/>
        </p:nvCxnSpPr>
        <p:spPr>
          <a:xfrm rot="10800000">
            <a:off x="8848180" y="4454516"/>
            <a:ext cx="216000" cy="1476000"/>
          </a:xfrm>
          <a:prstGeom prst="bentConnector3">
            <a:avLst>
              <a:gd name="adj1" fmla="val -276054"/>
            </a:avLst>
          </a:prstGeom>
          <a:ln>
            <a:solidFill>
              <a:schemeClr val="tx1"/>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7" name="直線コネクタ 206"/>
          <p:cNvCxnSpPr/>
          <p:nvPr/>
        </p:nvCxnSpPr>
        <p:spPr>
          <a:xfrm rot="5400000">
            <a:off x="6571046" y="6099477"/>
            <a:ext cx="0" cy="432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208" name="テキスト ボックス 207"/>
          <p:cNvSpPr txBox="1"/>
          <p:nvPr/>
        </p:nvSpPr>
        <p:spPr>
          <a:xfrm>
            <a:off x="6800052" y="6360030"/>
            <a:ext cx="2628000" cy="261610"/>
          </a:xfrm>
          <a:prstGeom prst="rect">
            <a:avLst/>
          </a:prstGeom>
          <a:noFill/>
        </p:spPr>
        <p:txBody>
          <a:bodyPr wrap="square" anchor="ctr">
            <a:spAutoFit/>
          </a:bodyPr>
          <a:lstStyle/>
          <a:p>
            <a:pPr>
              <a:defRPr/>
            </a:pPr>
            <a:r>
              <a:rPr lang="ja-JP" altLang="en-US" sz="11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獣の偶像礼拝</a:t>
            </a:r>
            <a:r>
              <a:rPr lang="ja-JP" altLang="en-US" sz="1100" dirty="0" smtClean="0">
                <a:latin typeface="ＭＳ Ｐゴシック" panose="020B0600070205080204" pitchFamily="50" charset="-128"/>
                <a:cs typeface="メイリオ" panose="020B0604030504040204" pitchFamily="50" charset="-128"/>
              </a:rPr>
              <a:t>・経済</a:t>
            </a:r>
            <a:r>
              <a:rPr lang="ja-JP" altLang="en-US" sz="1100" dirty="0">
                <a:latin typeface="ＭＳ Ｐゴシック" panose="020B0600070205080204" pitchFamily="50" charset="-128"/>
                <a:cs typeface="メイリオ" panose="020B0604030504040204" pitchFamily="50" charset="-128"/>
              </a:rPr>
              <a:t>活動の</a:t>
            </a:r>
            <a:r>
              <a:rPr lang="ja-JP" altLang="en-US" sz="1100" dirty="0" smtClean="0">
                <a:latin typeface="ＭＳ Ｐゴシック" panose="020B0600070205080204" pitchFamily="50" charset="-128"/>
                <a:cs typeface="メイリオ" panose="020B0604030504040204" pitchFamily="50" charset="-128"/>
              </a:rPr>
              <a:t>統制</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5" name="カギ線コネクタ 24"/>
          <p:cNvCxnSpPr/>
          <p:nvPr/>
        </p:nvCxnSpPr>
        <p:spPr>
          <a:xfrm rot="5400000" flipV="1">
            <a:off x="6590491" y="-655855"/>
            <a:ext cx="180000" cy="6336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9" name="テキスト ボックス 218"/>
          <p:cNvSpPr txBox="1"/>
          <p:nvPr/>
        </p:nvSpPr>
        <p:spPr>
          <a:xfrm>
            <a:off x="4829482" y="184823"/>
            <a:ext cx="1980000" cy="252000"/>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➆キリストの生涯を要約する幻</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7" name="直線コネクタ 6"/>
          <p:cNvCxnSpPr/>
          <p:nvPr/>
        </p:nvCxnSpPr>
        <p:spPr>
          <a:xfrm>
            <a:off x="5625252" y="-29533"/>
            <a:ext cx="0" cy="6984000"/>
          </a:xfrm>
          <a:prstGeom prst="line">
            <a:avLst/>
          </a:prstGeom>
          <a:ln w="6350">
            <a:solidFill>
              <a:srgbClr val="FF0066"/>
            </a:solidFill>
            <a:prstDash val="solid"/>
          </a:ln>
        </p:spPr>
        <p:style>
          <a:lnRef idx="1">
            <a:schemeClr val="accent1"/>
          </a:lnRef>
          <a:fillRef idx="0">
            <a:schemeClr val="accent1"/>
          </a:fillRef>
          <a:effectRef idx="0">
            <a:schemeClr val="accent1"/>
          </a:effectRef>
          <a:fontRef idx="minor">
            <a:schemeClr val="tx1"/>
          </a:fontRef>
        </p:style>
      </p:cxnSp>
      <p:sp>
        <p:nvSpPr>
          <p:cNvPr id="15" name="右中かっこ 14"/>
          <p:cNvSpPr/>
          <p:nvPr/>
        </p:nvSpPr>
        <p:spPr>
          <a:xfrm rot="16200000">
            <a:off x="5530725" y="4162328"/>
            <a:ext cx="180000" cy="1800000"/>
          </a:xfrm>
          <a:prstGeom prst="rightBrace">
            <a:avLst>
              <a:gd name="adj1" fmla="val 2613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3" name="テキスト ボックス 222"/>
          <p:cNvSpPr txBox="1"/>
          <p:nvPr/>
        </p:nvSpPr>
        <p:spPr>
          <a:xfrm>
            <a:off x="5638670" y="-1847"/>
            <a:ext cx="3276000" cy="246221"/>
          </a:xfrm>
          <a:prstGeom prst="rect">
            <a:avLst/>
          </a:prstGeom>
          <a:noFill/>
        </p:spPr>
        <p:txBody>
          <a:bodyPr wrap="square">
            <a:spAutoFit/>
          </a:bodyPr>
          <a:lstStyle/>
          <a:p>
            <a:pP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殉教者たちの礼拝</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患難時代後半に殉教した聖徒たち</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82" name="テキスト ボックス 181"/>
          <p:cNvSpPr txBox="1"/>
          <p:nvPr/>
        </p:nvSpPr>
        <p:spPr>
          <a:xfrm>
            <a:off x="8385266" y="3483484"/>
            <a:ext cx="1440000" cy="230832"/>
          </a:xfrm>
          <a:prstGeom prst="rect">
            <a:avLst/>
          </a:prstGeom>
          <a:noFill/>
        </p:spPr>
        <p:txBody>
          <a:bodyPr wrap="square">
            <a:spAutoFit/>
          </a:bodyPr>
          <a:lstStyle/>
          <a:p>
            <a:pPr algn="ctr">
              <a:defRPr/>
            </a:pP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ユダヤ人</a:t>
            </a: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2/3</a:t>
            </a: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死亡</a:t>
            </a: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p>
        </p:txBody>
      </p:sp>
      <p:sp>
        <p:nvSpPr>
          <p:cNvPr id="197" name="テキスト ボックス 196"/>
          <p:cNvSpPr txBox="1"/>
          <p:nvPr/>
        </p:nvSpPr>
        <p:spPr>
          <a:xfrm>
            <a:off x="9283747" y="3153664"/>
            <a:ext cx="612000" cy="307777"/>
          </a:xfrm>
          <a:prstGeom prst="rect">
            <a:avLst/>
          </a:prstGeom>
          <a:noFill/>
        </p:spPr>
        <p:txBody>
          <a:bodyPr wrap="square">
            <a:spAutoFit/>
          </a:bodyPr>
          <a:lstStyle/>
          <a:p>
            <a:pPr algn="r">
              <a:defRPr/>
            </a:pPr>
            <a:r>
              <a:rPr lang="ja-JP" altLang="en-US"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再臨</a:t>
            </a:r>
            <a:endParaRPr lang="en-US" altLang="ja-JP"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99" name="テキスト ボックス 198"/>
          <p:cNvSpPr txBox="1"/>
          <p:nvPr/>
        </p:nvSpPr>
        <p:spPr>
          <a:xfrm>
            <a:off x="8903514" y="1832963"/>
            <a:ext cx="905948" cy="400110"/>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大バビロン</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滅亡</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01" name="テキスト ボックス 200"/>
          <p:cNvSpPr txBox="1"/>
          <p:nvPr/>
        </p:nvSpPr>
        <p:spPr>
          <a:xfrm>
            <a:off x="9091341" y="2885856"/>
            <a:ext cx="792000" cy="261610"/>
          </a:xfrm>
          <a:prstGeom prst="rect">
            <a:avLst/>
          </a:prstGeom>
          <a:noFill/>
        </p:spPr>
        <p:txBody>
          <a:bodyPr wrap="square">
            <a:spAutoFit/>
          </a:bodyPr>
          <a:lstStyle/>
          <a:p>
            <a:pPr algn="ctr">
              <a:defRPr/>
            </a:pPr>
            <a:r>
              <a:rPr lang="ja-JP" altLang="en-US" sz="1050"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段階→</a:t>
            </a:r>
            <a:endParaRPr lang="en-US" altLang="ja-JP" sz="105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02" name="テキスト ボックス 201"/>
          <p:cNvSpPr txBox="1"/>
          <p:nvPr/>
        </p:nvSpPr>
        <p:spPr>
          <a:xfrm>
            <a:off x="8846280" y="1589578"/>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嘆く３組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05" name="テキスト ボックス 204"/>
          <p:cNvSpPr txBox="1"/>
          <p:nvPr/>
        </p:nvSpPr>
        <p:spPr>
          <a:xfrm>
            <a:off x="8846280" y="308962"/>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喜ぶ３組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206" name="直線コネクタ 205"/>
          <p:cNvCxnSpPr/>
          <p:nvPr/>
        </p:nvCxnSpPr>
        <p:spPr>
          <a:xfrm>
            <a:off x="9314280" y="552886"/>
            <a:ext cx="0" cy="1116000"/>
          </a:xfrm>
          <a:prstGeom prst="line">
            <a:avLst/>
          </a:prstGeom>
          <a:ln w="0">
            <a:solidFill>
              <a:srgbClr val="002060"/>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4" name="直線コネクタ 213"/>
          <p:cNvCxnSpPr/>
          <p:nvPr/>
        </p:nvCxnSpPr>
        <p:spPr>
          <a:xfrm>
            <a:off x="9302757" y="2200140"/>
            <a:ext cx="0" cy="756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pic>
        <p:nvPicPr>
          <p:cNvPr id="6" name="図 5"/>
          <p:cNvPicPr>
            <a:picLocks noChangeAspect="1"/>
          </p:cNvPicPr>
          <p:nvPr/>
        </p:nvPicPr>
        <p:blipFill>
          <a:blip r:embed="rId4"/>
          <a:stretch>
            <a:fillRect/>
          </a:stretch>
        </p:blipFill>
        <p:spPr>
          <a:xfrm>
            <a:off x="115066" y="56484"/>
            <a:ext cx="1260000" cy="295714"/>
          </a:xfrm>
          <a:prstGeom prst="rect">
            <a:avLst/>
          </a:prstGeom>
        </p:spPr>
      </p:pic>
      <p:sp>
        <p:nvSpPr>
          <p:cNvPr id="230" name="角丸四角形 229"/>
          <p:cNvSpPr/>
          <p:nvPr/>
        </p:nvSpPr>
        <p:spPr>
          <a:xfrm>
            <a:off x="235305" y="39787"/>
            <a:ext cx="1800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テキスト ボックス 208"/>
          <p:cNvSpPr txBox="1"/>
          <p:nvPr/>
        </p:nvSpPr>
        <p:spPr>
          <a:xfrm>
            <a:off x="8930440" y="-2664"/>
            <a:ext cx="1800000" cy="216000"/>
          </a:xfrm>
          <a:prstGeom prst="rect">
            <a:avLst/>
          </a:prstGeom>
          <a:noFill/>
        </p:spPr>
        <p:txBody>
          <a:bodyPr wrap="square">
            <a:spAutoFit/>
          </a:bodyPr>
          <a:lstStyle/>
          <a:p>
            <a:pPr algn="ctr">
              <a:defRPr/>
            </a:pPr>
            <a:r>
              <a:rPr lang="ja-JP" altLang="en-US"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天</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におけるハレルヤの声</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15" name="角丸四角形 214"/>
          <p:cNvSpPr/>
          <p:nvPr/>
        </p:nvSpPr>
        <p:spPr>
          <a:xfrm>
            <a:off x="9431258" y="225426"/>
            <a:ext cx="756000" cy="144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テキスト ボックス 211"/>
          <p:cNvSpPr txBox="1"/>
          <p:nvPr/>
        </p:nvSpPr>
        <p:spPr>
          <a:xfrm>
            <a:off x="9287552" y="163384"/>
            <a:ext cx="1008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小羊の婚姻</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18" name="角丸四角形 217"/>
          <p:cNvSpPr/>
          <p:nvPr/>
        </p:nvSpPr>
        <p:spPr>
          <a:xfrm>
            <a:off x="10372940" y="262199"/>
            <a:ext cx="1692000" cy="2739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kumimoji="1" lang="ja-JP" altLang="en-US" sz="1100" b="1" dirty="0">
                <a:solidFill>
                  <a:sysClr val="windowText" lastClr="000000"/>
                </a:solidFill>
                <a:latin typeface="+mj-ea"/>
                <a:ea typeface="+mj-ea"/>
              </a:rPr>
              <a:t>天での出来事（</a:t>
            </a:r>
            <a:r>
              <a:rPr kumimoji="1" lang="ja-JP" altLang="ja-JP" sz="1100" b="1" dirty="0">
                <a:solidFill>
                  <a:sysClr val="windowText" lastClr="000000"/>
                </a:solidFill>
                <a:effectLst/>
                <a:latin typeface="+mn-lt"/>
                <a:ea typeface="+mn-ea"/>
                <a:cs typeface="+mn-cs"/>
              </a:rPr>
              <a:t>第</a:t>
            </a:r>
            <a:r>
              <a:rPr kumimoji="1" lang="en-US" altLang="ja-JP" sz="1100" b="1" dirty="0">
                <a:solidFill>
                  <a:sysClr val="windowText" lastClr="000000"/>
                </a:solidFill>
                <a:effectLst/>
                <a:latin typeface="+mn-lt"/>
                <a:ea typeface="+mn-ea"/>
                <a:cs typeface="+mn-cs"/>
              </a:rPr>
              <a:t>3</a:t>
            </a:r>
            <a:r>
              <a:rPr kumimoji="1" lang="ja-JP" altLang="ja-JP" sz="1100" b="1" dirty="0">
                <a:solidFill>
                  <a:sysClr val="windowText" lastClr="000000"/>
                </a:solidFill>
                <a:effectLst/>
                <a:latin typeface="+mn-lt"/>
                <a:ea typeface="+mn-ea"/>
                <a:cs typeface="+mn-cs"/>
              </a:rPr>
              <a:t>の天</a:t>
            </a:r>
            <a:r>
              <a:rPr kumimoji="1" lang="ja-JP" altLang="en-US" sz="1100" b="1" dirty="0">
                <a:solidFill>
                  <a:sysClr val="windowText" lastClr="000000"/>
                </a:solidFill>
                <a:latin typeface="+mj-ea"/>
                <a:ea typeface="+mj-ea"/>
              </a:rPr>
              <a:t>）</a:t>
            </a:r>
            <a:endParaRPr kumimoji="1" lang="en-US" altLang="ja-JP" sz="1100" b="1" dirty="0">
              <a:solidFill>
                <a:sysClr val="windowText" lastClr="000000"/>
              </a:solidFill>
              <a:latin typeface="+mj-ea"/>
              <a:ea typeface="+mj-ea"/>
            </a:endParaRPr>
          </a:p>
        </p:txBody>
      </p:sp>
      <p:sp>
        <p:nvSpPr>
          <p:cNvPr id="233" name="角丸四角形 232"/>
          <p:cNvSpPr/>
          <p:nvPr/>
        </p:nvSpPr>
        <p:spPr>
          <a:xfrm>
            <a:off x="861697" y="1101292"/>
            <a:ext cx="576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8" name="テキスト ボックス 227"/>
          <p:cNvSpPr txBox="1"/>
          <p:nvPr/>
        </p:nvSpPr>
        <p:spPr>
          <a:xfrm>
            <a:off x="-17966" y="1880"/>
            <a:ext cx="2321961"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栄化→キリストのさばきの座</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48" name="テキスト ボックス 147"/>
          <p:cNvSpPr txBox="1"/>
          <p:nvPr/>
        </p:nvSpPr>
        <p:spPr>
          <a:xfrm>
            <a:off x="61288" y="171665"/>
            <a:ext cx="2124000" cy="400110"/>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天使と</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24</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人の長老たちの礼拝</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封印で閉じられた巻物</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29" name="角丸四角形 228"/>
          <p:cNvSpPr/>
          <p:nvPr/>
        </p:nvSpPr>
        <p:spPr>
          <a:xfrm>
            <a:off x="10375213" y="578375"/>
            <a:ext cx="1692000" cy="2739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kumimoji="1" lang="ja-JP" altLang="en-US" sz="1100" b="1" dirty="0" smtClean="0">
                <a:solidFill>
                  <a:sysClr val="windowText" lastClr="000000"/>
                </a:solidFill>
                <a:latin typeface="+mj-ea"/>
                <a:ea typeface="+mj-ea"/>
              </a:rPr>
              <a:t>地上の視点（</a:t>
            </a:r>
            <a:r>
              <a:rPr kumimoji="1" lang="ja-JP" altLang="ja-JP" sz="1100" b="1" dirty="0" smtClean="0">
                <a:solidFill>
                  <a:sysClr val="windowText" lastClr="000000"/>
                </a:solidFill>
                <a:effectLst/>
                <a:latin typeface="+mn-lt"/>
                <a:ea typeface="+mn-ea"/>
                <a:cs typeface="+mn-cs"/>
              </a:rPr>
              <a:t>第</a:t>
            </a:r>
            <a:r>
              <a:rPr lang="en-US" altLang="ja-JP" b="1" dirty="0">
                <a:solidFill>
                  <a:sysClr val="windowText" lastClr="000000"/>
                </a:solidFill>
              </a:rPr>
              <a:t>1</a:t>
            </a:r>
            <a:r>
              <a:rPr kumimoji="1" lang="ja-JP" altLang="ja-JP" sz="1100" b="1" dirty="0" smtClean="0">
                <a:solidFill>
                  <a:sysClr val="windowText" lastClr="000000"/>
                </a:solidFill>
                <a:effectLst/>
                <a:latin typeface="+mn-lt"/>
                <a:ea typeface="+mn-ea"/>
                <a:cs typeface="+mn-cs"/>
              </a:rPr>
              <a:t>の</a:t>
            </a:r>
            <a:r>
              <a:rPr kumimoji="1" lang="ja-JP" altLang="ja-JP" sz="1100" b="1" dirty="0">
                <a:solidFill>
                  <a:sysClr val="windowText" lastClr="000000"/>
                </a:solidFill>
                <a:effectLst/>
                <a:latin typeface="+mn-lt"/>
                <a:ea typeface="+mn-ea"/>
                <a:cs typeface="+mn-cs"/>
              </a:rPr>
              <a:t>天</a:t>
            </a:r>
            <a:r>
              <a:rPr kumimoji="1" lang="ja-JP" altLang="en-US" sz="1100" b="1" dirty="0">
                <a:solidFill>
                  <a:sysClr val="windowText" lastClr="000000"/>
                </a:solidFill>
                <a:latin typeface="+mj-ea"/>
                <a:ea typeface="+mj-ea"/>
              </a:rPr>
              <a:t>）</a:t>
            </a:r>
            <a:endParaRPr kumimoji="1" lang="en-US" altLang="ja-JP" sz="1100" b="1" dirty="0">
              <a:solidFill>
                <a:sysClr val="windowText" lastClr="000000"/>
              </a:solidFill>
              <a:latin typeface="+mj-ea"/>
              <a:ea typeface="+mj-ea"/>
            </a:endParaRPr>
          </a:p>
        </p:txBody>
      </p:sp>
      <p:pic>
        <p:nvPicPr>
          <p:cNvPr id="17" name="図 16"/>
          <p:cNvPicPr>
            <a:picLocks noChangeAspect="1"/>
          </p:cNvPicPr>
          <p:nvPr/>
        </p:nvPicPr>
        <p:blipFill>
          <a:blip r:embed="rId5"/>
          <a:stretch>
            <a:fillRect/>
          </a:stretch>
        </p:blipFill>
        <p:spPr>
          <a:xfrm>
            <a:off x="153480" y="617508"/>
            <a:ext cx="864000" cy="264283"/>
          </a:xfrm>
          <a:prstGeom prst="rect">
            <a:avLst/>
          </a:prstGeom>
        </p:spPr>
      </p:pic>
      <p:sp>
        <p:nvSpPr>
          <p:cNvPr id="231" name="テキスト ボックス 230"/>
          <p:cNvSpPr txBox="1"/>
          <p:nvPr/>
        </p:nvSpPr>
        <p:spPr>
          <a:xfrm>
            <a:off x="675014" y="1058255"/>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（出迎え）</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34" name="角丸四角形 233"/>
          <p:cNvSpPr/>
          <p:nvPr/>
        </p:nvSpPr>
        <p:spPr>
          <a:xfrm>
            <a:off x="208871" y="1581241"/>
            <a:ext cx="576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2" name="テキスト ボックス 231"/>
          <p:cNvSpPr txBox="1"/>
          <p:nvPr/>
        </p:nvSpPr>
        <p:spPr>
          <a:xfrm>
            <a:off x="22192" y="1524556"/>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（婚約）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98" name="テキスト ボックス 197"/>
          <p:cNvSpPr txBox="1"/>
          <p:nvPr/>
        </p:nvSpPr>
        <p:spPr>
          <a:xfrm>
            <a:off x="1707836" y="5190903"/>
            <a:ext cx="2952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シオンの山</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千年王国</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の小羊と</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14.4</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万人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00" name="テキスト ボックス 199"/>
          <p:cNvSpPr txBox="1"/>
          <p:nvPr/>
        </p:nvSpPr>
        <p:spPr>
          <a:xfrm>
            <a:off x="1959836" y="5370842"/>
            <a:ext cx="2700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永遠の福音</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御使いによる世界宣教</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03" name="テキスト ボックス 202"/>
          <p:cNvSpPr txBox="1"/>
          <p:nvPr/>
        </p:nvSpPr>
        <p:spPr>
          <a:xfrm>
            <a:off x="2355836" y="5550781"/>
            <a:ext cx="230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ⅲ</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バビロンの崩壊の幻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0" name="テキスト ボックス 209"/>
          <p:cNvSpPr txBox="1"/>
          <p:nvPr/>
        </p:nvSpPr>
        <p:spPr>
          <a:xfrm>
            <a:off x="1995836" y="5730720"/>
            <a:ext cx="266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ⅳ</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獣の刻印と像</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聖徒への励まし</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1" name="テキスト ボックス 210"/>
          <p:cNvSpPr txBox="1"/>
          <p:nvPr/>
        </p:nvSpPr>
        <p:spPr>
          <a:xfrm>
            <a:off x="2355836" y="5910659"/>
            <a:ext cx="230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ⅴ</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殉教者たちへの励まし</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3" name="テキスト ボックス 212"/>
          <p:cNvSpPr txBox="1"/>
          <p:nvPr/>
        </p:nvSpPr>
        <p:spPr>
          <a:xfrm>
            <a:off x="2355836" y="6090598"/>
            <a:ext cx="2304000" cy="216000"/>
          </a:xfrm>
          <a:prstGeom prst="rect">
            <a:avLst/>
          </a:prstGeom>
          <a:noFill/>
        </p:spPr>
        <p:txBody>
          <a:bodyPr wrap="square" anchor="ctr">
            <a:spAutoFit/>
          </a:bodyPr>
          <a:lstStyle/>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ⅵ</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主の刈り取り・リバイバル</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6" name="テキスト ボックス 215"/>
          <p:cNvSpPr txBox="1"/>
          <p:nvPr/>
        </p:nvSpPr>
        <p:spPr>
          <a:xfrm>
            <a:off x="2247836" y="6270540"/>
            <a:ext cx="2412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ⅶ</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踏まれる酒</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ぶね</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ケデロンの谷</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20" name="テキスト ボックス 219"/>
          <p:cNvSpPr txBox="1"/>
          <p:nvPr/>
        </p:nvSpPr>
        <p:spPr>
          <a:xfrm>
            <a:off x="2694523" y="5010964"/>
            <a:ext cx="1908000" cy="216000"/>
          </a:xfrm>
          <a:prstGeom prst="rect">
            <a:avLst/>
          </a:prstGeom>
          <a:noFill/>
        </p:spPr>
        <p:txBody>
          <a:bodyPr wrap="square" anchor="ctr">
            <a:spAutoFit/>
          </a:bodyPr>
          <a:lstStyle/>
          <a:p>
            <a:pPr algn="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⑩中間期の</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宣言</a:t>
            </a:r>
            <a:endParaRPr lang="en-US" altLang="ja-JP" sz="1000" dirty="0">
              <a:latin typeface="ＭＳ Ｐゴシック" panose="020B0600070205080204" pitchFamily="50" charset="-128"/>
              <a:cs typeface="メイリオ" panose="020B0604030504040204" pitchFamily="50" charset="-128"/>
            </a:endParaRPr>
          </a:p>
        </p:txBody>
      </p:sp>
      <p:sp>
        <p:nvSpPr>
          <p:cNvPr id="222" name="右中かっこ 221"/>
          <p:cNvSpPr/>
          <p:nvPr/>
        </p:nvSpPr>
        <p:spPr>
          <a:xfrm rot="5400000" flipV="1">
            <a:off x="5519349" y="5679508"/>
            <a:ext cx="180000" cy="1800000"/>
          </a:xfrm>
          <a:prstGeom prst="rightBrace">
            <a:avLst>
              <a:gd name="adj1" fmla="val 2613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8" name="テキスト ボックス 187"/>
          <p:cNvSpPr txBox="1"/>
          <p:nvPr/>
        </p:nvSpPr>
        <p:spPr>
          <a:xfrm>
            <a:off x="4818007" y="983544"/>
            <a:ext cx="1620000" cy="252000"/>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➀</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強い</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御使い</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七つの雷</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89" name="テキスト ボックス 188"/>
          <p:cNvSpPr txBox="1"/>
          <p:nvPr/>
        </p:nvSpPr>
        <p:spPr>
          <a:xfrm>
            <a:off x="3747" y="4300860"/>
            <a:ext cx="1440000"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第</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の異邦人帝国</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90" name="テキスト ボックス 189"/>
          <p:cNvSpPr txBox="1"/>
          <p:nvPr/>
        </p:nvSpPr>
        <p:spPr>
          <a:xfrm>
            <a:off x="1106" y="4520339"/>
            <a:ext cx="1440000"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宗教的バビロン</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91" name="角丸四角形 190"/>
          <p:cNvSpPr/>
          <p:nvPr/>
        </p:nvSpPr>
        <p:spPr>
          <a:xfrm>
            <a:off x="8598876" y="2841549"/>
            <a:ext cx="1379236" cy="867118"/>
          </a:xfrm>
          <a:prstGeom prst="roundRect">
            <a:avLst/>
          </a:prstGeom>
          <a:solidFill>
            <a:srgbClr val="FF0000">
              <a:alpha val="0"/>
            </a:srgbClr>
          </a:solidFill>
          <a:ln w="104775">
            <a:solidFill>
              <a:srgbClr val="0070C0">
                <a:alpha val="5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テキスト ボックス 191"/>
          <p:cNvSpPr txBox="1"/>
          <p:nvPr/>
        </p:nvSpPr>
        <p:spPr>
          <a:xfrm>
            <a:off x="3023119" y="301723"/>
            <a:ext cx="1188000"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半時間の静けさ</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193" name="直線コネクタ 192"/>
          <p:cNvCxnSpPr/>
          <p:nvPr/>
        </p:nvCxnSpPr>
        <p:spPr>
          <a:xfrm>
            <a:off x="3614144" y="521309"/>
            <a:ext cx="0" cy="1620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85971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5"/>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4" name="図 3"/>
          <p:cNvPicPr>
            <a:picLocks noChangeAspect="1"/>
          </p:cNvPicPr>
          <p:nvPr/>
        </p:nvPicPr>
        <p:blipFill>
          <a:blip r:embed="rId3"/>
          <a:stretch>
            <a:fillRect/>
          </a:stretch>
        </p:blipFill>
        <p:spPr>
          <a:xfrm>
            <a:off x="116733" y="135468"/>
            <a:ext cx="11872068" cy="6604000"/>
          </a:xfrm>
          <a:prstGeom prst="rect">
            <a:avLst/>
          </a:prstGeom>
        </p:spPr>
      </p:pic>
      <p:pic>
        <p:nvPicPr>
          <p:cNvPr id="43" name="図 42"/>
          <p:cNvPicPr>
            <a:picLocks noChangeAspect="1"/>
          </p:cNvPicPr>
          <p:nvPr/>
        </p:nvPicPr>
        <p:blipFill>
          <a:blip r:embed="rId4"/>
          <a:stretch>
            <a:fillRect/>
          </a:stretch>
        </p:blipFill>
        <p:spPr>
          <a:xfrm>
            <a:off x="4043585" y="2025337"/>
            <a:ext cx="5246647" cy="4701556"/>
          </a:xfrm>
          <a:prstGeom prst="rect">
            <a:avLst/>
          </a:prstGeom>
        </p:spPr>
      </p:pic>
      <p:sp>
        <p:nvSpPr>
          <p:cNvPr id="56" name="角丸四角形吹き出し 55"/>
          <p:cNvSpPr/>
          <p:nvPr/>
        </p:nvSpPr>
        <p:spPr>
          <a:xfrm>
            <a:off x="4043585" y="5230881"/>
            <a:ext cx="5320100" cy="432000"/>
          </a:xfrm>
          <a:prstGeom prst="wedgeRoundRectCallout">
            <a:avLst>
              <a:gd name="adj1" fmla="val -60345"/>
              <a:gd name="adj2" fmla="val 49401"/>
              <a:gd name="adj3" fmla="val 16667"/>
            </a:avLst>
          </a:prstGeom>
          <a:solidFill>
            <a:srgbClr val="FF0000">
              <a:alpha val="0"/>
            </a:srgbClr>
          </a:solidFill>
          <a:ln w="104775">
            <a:solidFill>
              <a:srgbClr val="0070C0">
                <a:alpha val="6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047410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3" name="図 2"/>
          <p:cNvPicPr>
            <a:picLocks noChangeAspect="1"/>
          </p:cNvPicPr>
          <p:nvPr/>
        </p:nvPicPr>
        <p:blipFill>
          <a:blip r:embed="rId3"/>
          <a:stretch>
            <a:fillRect/>
          </a:stretch>
        </p:blipFill>
        <p:spPr>
          <a:xfrm>
            <a:off x="204716" y="163773"/>
            <a:ext cx="11805314" cy="6578221"/>
          </a:xfrm>
          <a:prstGeom prst="rect">
            <a:avLst/>
          </a:prstGeom>
        </p:spPr>
      </p:pic>
      <p:sp>
        <p:nvSpPr>
          <p:cNvPr id="4" name="角丸四角形 3"/>
          <p:cNvSpPr/>
          <p:nvPr/>
        </p:nvSpPr>
        <p:spPr>
          <a:xfrm>
            <a:off x="368490" y="4609820"/>
            <a:ext cx="11641540" cy="699160"/>
          </a:xfrm>
          <a:prstGeom prst="roundRect">
            <a:avLst/>
          </a:prstGeom>
          <a:solidFill>
            <a:srgbClr val="FF0000">
              <a:alpha val="0"/>
            </a:srgbClr>
          </a:solidFill>
          <a:ln w="1047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星 5 4"/>
          <p:cNvSpPr/>
          <p:nvPr/>
        </p:nvSpPr>
        <p:spPr>
          <a:xfrm>
            <a:off x="6916161" y="4920390"/>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
        <p:nvSpPr>
          <p:cNvPr id="6" name="星 5 5"/>
          <p:cNvSpPr/>
          <p:nvPr/>
        </p:nvSpPr>
        <p:spPr>
          <a:xfrm>
            <a:off x="6918433" y="4677002"/>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
        <p:nvSpPr>
          <p:cNvPr id="7" name="星 5 6"/>
          <p:cNvSpPr/>
          <p:nvPr/>
        </p:nvSpPr>
        <p:spPr>
          <a:xfrm>
            <a:off x="10182529" y="4924938"/>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Tree>
    <p:extLst>
      <p:ext uri="{BB962C8B-B14F-4D97-AF65-F5344CB8AC3E}">
        <p14:creationId xmlns:p14="http://schemas.microsoft.com/office/powerpoint/2010/main" val="23124050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14992" y="2119396"/>
            <a:ext cx="12162017" cy="2739211"/>
          </a:xfrm>
          <a:prstGeom prst="rect">
            <a:avLst/>
          </a:prstGeom>
          <a:noFill/>
        </p:spPr>
        <p:txBody>
          <a:bodyPr wrap="square">
            <a:spAutoFit/>
          </a:bodyPr>
          <a:lstStyle/>
          <a:p>
            <a:pPr algn="ctr">
              <a:defRPr/>
            </a:pPr>
            <a:r>
              <a:rPr lang="ja-JP" altLang="en-US" sz="7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a:t>
            </a:r>
            <a:r>
              <a:rPr lang="en-US" altLang="ja-JP" sz="7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19</a:t>
            </a:r>
            <a:r>
              <a:rPr lang="ja-JP" altLang="en-US" sz="7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a:t>
            </a:r>
            <a:endParaRPr lang="en-US" altLang="ja-JP" sz="7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36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200" b="1" dirty="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その</a:t>
            </a:r>
            <a:r>
              <a:rPr lang="en-US" altLang="ja-JP" sz="3200" b="1" dirty="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3200" b="1" dirty="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ハルマゲドンの戦いとその</a:t>
            </a:r>
            <a:r>
              <a:rPr lang="ja-JP" altLang="en-US" sz="3200" b="1"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結果</a:t>
            </a:r>
            <a:r>
              <a:rPr lang="ja-JP" altLang="en-US" sz="3200" dirty="0" smtClean="0">
                <a:solidFill>
                  <a:schemeClr val="accent1">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200" dirty="0" smtClean="0">
              <a:solidFill>
                <a:schemeClr val="accent1">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200" b="1" dirty="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～イスラエルの国家的救いの完成と再臨の成就</a:t>
            </a:r>
            <a:r>
              <a:rPr lang="ja-JP" altLang="en-US" sz="3200" b="1" dirty="0" smtClean="0">
                <a:solidFill>
                  <a:schemeClr val="accent1">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200" dirty="0">
              <a:solidFill>
                <a:schemeClr val="accent1">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1540109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stretch>
            <a:fillRect/>
          </a:stretch>
        </p:blipFill>
        <p:spPr>
          <a:xfrm>
            <a:off x="1892576" y="198783"/>
            <a:ext cx="8406847" cy="6460434"/>
          </a:xfrm>
          <a:prstGeom prst="rect">
            <a:avLst/>
          </a:prstGeom>
        </p:spPr>
      </p:pic>
      <p:sp>
        <p:nvSpPr>
          <p:cNvPr id="11" name="星 5 10"/>
          <p:cNvSpPr/>
          <p:nvPr/>
        </p:nvSpPr>
        <p:spPr>
          <a:xfrm>
            <a:off x="2010080" y="4283986"/>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Tree>
    <p:extLst>
      <p:ext uri="{BB962C8B-B14F-4D97-AF65-F5344CB8AC3E}">
        <p14:creationId xmlns:p14="http://schemas.microsoft.com/office/powerpoint/2010/main" val="11850070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23813"/>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573207" y="1288583"/>
            <a:ext cx="11054686" cy="3539430"/>
          </a:xfrm>
          <a:prstGeom prst="rect">
            <a:avLst/>
          </a:prstGeom>
          <a:noFill/>
        </p:spPr>
        <p:txBody>
          <a:bodyPr wrap="square">
            <a:spAutoFit/>
          </a:bodyPr>
          <a:lstStyle/>
          <a:p>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 19:17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また私は、太陽の中にひとりの御使いが立っているのを見た。彼は大声で叫び、中天を飛ぶすべての鳥に言った。「さあ、神の</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大宴会</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に集まり、</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 19:18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王の肉、千人隊長の肉、勇者の肉、馬とそれに乗る者の肉、すべての自由人と奴隷、小さい者と大きい者の肉を食べよ。」</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 19:19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また私は、獣と地上の王たちとその軍勢が集まり、馬に乗った方とその軍勢と戦いを交えるのを見た</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177422" y="33290"/>
            <a:ext cx="12014578" cy="1200329"/>
          </a:xfrm>
          <a:prstGeom prst="rect">
            <a:avLst/>
          </a:prstGeom>
          <a:noFill/>
        </p:spPr>
        <p:txBody>
          <a:bodyPr wrap="square">
            <a:spAutoFit/>
          </a:bodyPr>
          <a:lstStyle/>
          <a:p>
            <a:pPr>
              <a:defRPr/>
            </a:pP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60 </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19:17</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21</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「ハルマゲドンの</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戦い</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イスラエル</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救</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い（</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節</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20504940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23813"/>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573207" y="1356822"/>
            <a:ext cx="10740787" cy="4031873"/>
          </a:xfrm>
          <a:prstGeom prst="rect">
            <a:avLst/>
          </a:prstGeom>
          <a:noFill/>
        </p:spPr>
        <p:txBody>
          <a:bodyPr wrap="square">
            <a:spAutoFit/>
          </a:bodyPr>
          <a:lstStyle/>
          <a:p>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19:20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すると、獣は捕らえられた。また、獣の前でしるしを行い、それによって獣の刻印を受けた人々と獣の像を拝む人々とを惑わしたあのにせ預言者も、彼といっしょに捕らえられた。そして、このふたりは、硫黄の燃えている火の池に、生きたままで投げ込まれた。</a:t>
            </a:r>
          </a:p>
          <a:p>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 19:21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残りの者たちも、馬に乗った方の口から出る剣によって殺され、すべての鳥が、彼らの肉を飽きるほどに食べた</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177422" y="33290"/>
            <a:ext cx="12014578" cy="1200329"/>
          </a:xfrm>
          <a:prstGeom prst="rect">
            <a:avLst/>
          </a:prstGeom>
          <a:noFill/>
        </p:spPr>
        <p:txBody>
          <a:bodyPr wrap="square">
            <a:spAutoFit/>
          </a:bodyPr>
          <a:lstStyle/>
          <a:p>
            <a:pPr>
              <a:defRPr/>
            </a:pP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60 </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19:17</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21</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「ハルマゲドンの戦い</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*ハルマゲドンの戦いの結果（</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0</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21</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節）</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5962419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232013" y="2436551"/>
            <a:ext cx="11859904" cy="3970318"/>
          </a:xfrm>
          <a:prstGeom prst="rect">
            <a:avLst/>
          </a:prstGeom>
          <a:noFill/>
        </p:spPr>
        <p:txBody>
          <a:bodyPr wrap="square">
            <a:spAutoFit/>
          </a:bodyPr>
          <a:lstStyle/>
          <a:p>
            <a:r>
              <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rPr>
              <a:t> 39:17 </a:t>
            </a:r>
            <a:r>
              <a:rPr lang="ja-JP" altLang="ja-JP" sz="2800" dirty="0" smtClean="0">
                <a:solidFill>
                  <a:schemeClr val="bg1"/>
                </a:solidFill>
                <a:latin typeface="HGS創英角ﾎﾟｯﾌﾟ体" panose="040B0A00000000000000" pitchFamily="50" charset="-128"/>
                <a:ea typeface="HGS創英角ﾎﾟｯﾌﾟ体" panose="040B0A00000000000000" pitchFamily="50" charset="-128"/>
              </a:rPr>
              <a:t>神</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である主はこう仰せられる。人の子よ。あらゆる種類の鳥と、あらゆる野の獣に言え。集まって来い。わたしがおまえたちのために切り殺した者、イスラエルの山々の上にある多くの切り殺された者に、四方から集まって来い。おまえたちはその肉を食べ、その血を飲め</a:t>
            </a:r>
            <a:r>
              <a:rPr lang="ja-JP" altLang="ja-JP" sz="28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rPr>
              <a:t>39:18 </a:t>
            </a:r>
            <a:r>
              <a:rPr lang="ja-JP" altLang="ja-JP" sz="2800" dirty="0" smtClean="0">
                <a:solidFill>
                  <a:schemeClr val="bg1"/>
                </a:solidFill>
                <a:latin typeface="HGS創英角ﾎﾟｯﾌﾟ体" panose="040B0A00000000000000" pitchFamily="50" charset="-128"/>
                <a:ea typeface="HGS創英角ﾎﾟｯﾌﾟ体" panose="040B0A00000000000000" pitchFamily="50" charset="-128"/>
              </a:rPr>
              <a:t>勇士</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たちの肉を食べ、国の君主たちの血を飲め。雄羊、子羊、雄や</a:t>
            </a:r>
            <a:r>
              <a:rPr lang="ja-JP" altLang="ja-JP" sz="2800" dirty="0" err="1">
                <a:solidFill>
                  <a:schemeClr val="bg1"/>
                </a:solidFill>
                <a:latin typeface="HGS創英角ﾎﾟｯﾌﾟ体" panose="040B0A00000000000000" pitchFamily="50" charset="-128"/>
                <a:ea typeface="HGS創英角ﾎﾟｯﾌﾟ体" panose="040B0A00000000000000" pitchFamily="50" charset="-128"/>
              </a:rPr>
              <a:t>ぎ</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、雄牛、すべてバシャンの肥えたものをそうせよ</a:t>
            </a:r>
            <a:r>
              <a:rPr lang="ja-JP" altLang="ja-JP" sz="28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rPr>
              <a:t> 39:19 </a:t>
            </a:r>
            <a:r>
              <a:rPr lang="ja-JP" altLang="ja-JP" sz="2800" dirty="0" smtClean="0">
                <a:solidFill>
                  <a:schemeClr val="bg1"/>
                </a:solidFill>
                <a:latin typeface="HGS創英角ﾎﾟｯﾌﾟ体" panose="040B0A00000000000000" pitchFamily="50" charset="-128"/>
                <a:ea typeface="HGS創英角ﾎﾟｯﾌﾟ体" panose="040B0A00000000000000" pitchFamily="50" charset="-128"/>
              </a:rPr>
              <a:t>わたし</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がおまえたちのために切り殺したものの脂肪を飽きるほど食べ、その血を酔うほど飲むがよい</a:t>
            </a:r>
            <a:r>
              <a:rPr lang="ja-JP" altLang="ja-JP" sz="28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rPr>
              <a:t> 39:20 </a:t>
            </a:r>
            <a:r>
              <a:rPr lang="ja-JP" altLang="ja-JP" sz="2800" dirty="0" smtClean="0">
                <a:solidFill>
                  <a:schemeClr val="bg1"/>
                </a:solidFill>
                <a:latin typeface="HGS創英角ﾎﾟｯﾌﾟ体" panose="040B0A00000000000000" pitchFamily="50" charset="-128"/>
                <a:ea typeface="HGS創英角ﾎﾟｯﾌﾟ体" panose="040B0A00000000000000" pitchFamily="50" charset="-128"/>
              </a:rPr>
              <a:t>おまえたち</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はわたしの食卓で、馬や、騎手や、勇士や、すべての戦士に食べ飽きる。</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神である主の御告げ</a:t>
            </a:r>
            <a:r>
              <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28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232013" y="1001752"/>
            <a:ext cx="11555434" cy="1200329"/>
          </a:xfrm>
          <a:prstGeom prst="rect">
            <a:avLst/>
          </a:prstGeom>
          <a:noFill/>
        </p:spPr>
        <p:txBody>
          <a:bodyPr wrap="square">
            <a:spAutoFit/>
          </a:bodyPr>
          <a:lstStyle/>
          <a:p>
            <a:pP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エゼキエル</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39</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17</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29</a:t>
            </a:r>
          </a:p>
          <a:p>
            <a:pPr algn="ctr">
              <a:defRPr/>
            </a:pP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大宴会（</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17</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節</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5" name="テキスト ボックス 4"/>
          <p:cNvSpPr txBox="1"/>
          <p:nvPr/>
        </p:nvSpPr>
        <p:spPr>
          <a:xfrm>
            <a:off x="1310952" y="49583"/>
            <a:ext cx="9906000" cy="923330"/>
          </a:xfrm>
          <a:prstGeom prst="rect">
            <a:avLst/>
          </a:prstGeom>
          <a:noFill/>
        </p:spPr>
        <p:txBody>
          <a:bodyPr wrap="square">
            <a:spAutoFit/>
          </a:bodyPr>
          <a:lstStyle/>
          <a:p>
            <a:pPr algn="ctr">
              <a:defRPr/>
            </a:pPr>
            <a:r>
              <a:rPr lang="ja-JP" altLang="en-US"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ハルマゲドンの戦い</a:t>
            </a:r>
            <a:endParaRPr lang="en-US" altLang="ja-JP"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41097577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450375" y="2532087"/>
            <a:ext cx="11341291" cy="3539430"/>
          </a:xfrm>
          <a:prstGeom prst="rect">
            <a:avLst/>
          </a:prstGeom>
          <a:noFill/>
        </p:spPr>
        <p:txBody>
          <a:bodyPr wrap="square">
            <a:spAutoFit/>
          </a:bodyPr>
          <a:lstStyle/>
          <a:p>
            <a:r>
              <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rPr>
              <a:t> 39:21 </a:t>
            </a:r>
            <a:r>
              <a:rPr lang="ja-JP" altLang="ja-JP" sz="2800" dirty="0" smtClean="0">
                <a:solidFill>
                  <a:schemeClr val="bg1"/>
                </a:solidFill>
                <a:latin typeface="HGS創英角ﾎﾟｯﾌﾟ体" panose="040B0A00000000000000" pitchFamily="50" charset="-128"/>
                <a:ea typeface="HGS創英角ﾎﾟｯﾌﾟ体" panose="040B0A00000000000000" pitchFamily="50" charset="-128"/>
              </a:rPr>
              <a:t>わたし</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が諸国の民の間にわたしの栄光を現すとき、諸国の民はみな、わたしが行うわたしのさばきと、わたしが彼らに置くわたしの手とを見る</a:t>
            </a:r>
            <a:r>
              <a:rPr lang="ja-JP" altLang="ja-JP" sz="28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rPr>
              <a:t> 39:22 </a:t>
            </a:r>
            <a:r>
              <a:rPr lang="ja-JP" altLang="ja-JP" sz="2800" dirty="0" smtClean="0">
                <a:solidFill>
                  <a:schemeClr val="bg1"/>
                </a:solidFill>
                <a:latin typeface="HGS創英角ﾎﾟｯﾌﾟ体" panose="040B0A00000000000000" pitchFamily="50" charset="-128"/>
                <a:ea typeface="HGS創英角ﾎﾟｯﾌﾟ体" panose="040B0A00000000000000" pitchFamily="50" charset="-128"/>
              </a:rPr>
              <a:t>その</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日の後、イスラエルの家は、わたしが彼らの神、</a:t>
            </a:r>
            <a:r>
              <a:rPr lang="ja-JP" altLang="ja-JP" sz="2800" b="1" dirty="0">
                <a:solidFill>
                  <a:schemeClr val="bg1"/>
                </a:solidFill>
                <a:latin typeface="HGS創英角ﾎﾟｯﾌﾟ体" panose="040B0A00000000000000" pitchFamily="50" charset="-128"/>
                <a:ea typeface="HGS創英角ﾎﾟｯﾌﾟ体" panose="040B0A00000000000000" pitchFamily="50" charset="-128"/>
              </a:rPr>
              <a:t>主</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であることを知ろう</a:t>
            </a:r>
            <a:r>
              <a:rPr lang="ja-JP" altLang="ja-JP" sz="28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rPr>
              <a:t> 39:23 </a:t>
            </a:r>
            <a:r>
              <a:rPr lang="ja-JP" altLang="ja-JP" sz="2800" dirty="0" smtClean="0">
                <a:solidFill>
                  <a:schemeClr val="bg1"/>
                </a:solidFill>
                <a:latin typeface="HGS創英角ﾎﾟｯﾌﾟ体" panose="040B0A00000000000000" pitchFamily="50" charset="-128"/>
                <a:ea typeface="HGS創英角ﾎﾟｯﾌﾟ体" panose="040B0A00000000000000" pitchFamily="50" charset="-128"/>
              </a:rPr>
              <a:t>諸国</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の民は、イスラエルの家が、わたしに不信の罪を犯したために咎を得て捕らえ移されたこと、それから、わたしが彼らにわたしの顔を隠し、彼らを敵の手に渡したので、彼らがみな剣に倒れたことを知ろう</a:t>
            </a:r>
            <a:r>
              <a:rPr lang="ja-JP" altLang="ja-JP" sz="28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rPr>
              <a:t> 39:24 </a:t>
            </a:r>
            <a:r>
              <a:rPr lang="ja-JP" altLang="ja-JP" sz="2800" dirty="0" smtClean="0">
                <a:solidFill>
                  <a:schemeClr val="bg1"/>
                </a:solidFill>
                <a:latin typeface="HGS創英角ﾎﾟｯﾌﾟ体" panose="040B0A00000000000000" pitchFamily="50" charset="-128"/>
                <a:ea typeface="HGS創英角ﾎﾟｯﾌﾟ体" panose="040B0A00000000000000" pitchFamily="50" charset="-128"/>
              </a:rPr>
              <a:t>わたし</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は、彼らの汚れとそむきの罪に応じて彼らを罰し、わたしの顔を彼らに隠した</a:t>
            </a:r>
            <a:r>
              <a:rPr lang="ja-JP" altLang="ja-JP" sz="28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28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460288" y="1284382"/>
            <a:ext cx="11177530" cy="1200329"/>
          </a:xfrm>
          <a:prstGeom prst="rect">
            <a:avLst/>
          </a:prstGeom>
          <a:noFill/>
        </p:spPr>
        <p:txBody>
          <a:bodyPr wrap="square">
            <a:spAutoFit/>
          </a:bodyPr>
          <a:lstStyle/>
          <a:p>
            <a:pP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エゼキエル</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39</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17</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29</a:t>
            </a:r>
          </a:p>
          <a:p>
            <a:pPr algn="ctr">
              <a:defRPr/>
            </a:pP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*イスラエルの回復（</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21</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29</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節）</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5" name="テキスト ボックス 4"/>
          <p:cNvSpPr txBox="1"/>
          <p:nvPr/>
        </p:nvSpPr>
        <p:spPr>
          <a:xfrm>
            <a:off x="1310952" y="49583"/>
            <a:ext cx="9906000" cy="923330"/>
          </a:xfrm>
          <a:prstGeom prst="rect">
            <a:avLst/>
          </a:prstGeom>
          <a:noFill/>
        </p:spPr>
        <p:txBody>
          <a:bodyPr wrap="square">
            <a:spAutoFit/>
          </a:bodyPr>
          <a:lstStyle/>
          <a:p>
            <a:pPr algn="ctr">
              <a:defRPr/>
            </a:pPr>
            <a:r>
              <a:rPr lang="ja-JP" altLang="en-US"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ハルマゲドンの戦い</a:t>
            </a:r>
            <a:endParaRPr lang="en-US" altLang="ja-JP"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3807681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586854" y="757875"/>
            <a:ext cx="11041040" cy="5262979"/>
          </a:xfrm>
          <a:prstGeom prst="rect">
            <a:avLst/>
          </a:prstGeom>
          <a:noFill/>
        </p:spPr>
        <p:txBody>
          <a:bodyPr wrap="square">
            <a:spAutoFit/>
          </a:bodyPr>
          <a:lstStyle/>
          <a:p>
            <a:r>
              <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rPr>
              <a:t> 39:25 </a:t>
            </a:r>
            <a:r>
              <a:rPr lang="ja-JP" altLang="ja-JP" sz="2800" dirty="0" smtClean="0">
                <a:solidFill>
                  <a:schemeClr val="bg1"/>
                </a:solidFill>
                <a:latin typeface="HGS創英角ﾎﾟｯﾌﾟ体" panose="040B0A00000000000000" pitchFamily="50" charset="-128"/>
                <a:ea typeface="HGS創英角ﾎﾟｯﾌﾟ体" panose="040B0A00000000000000" pitchFamily="50" charset="-128"/>
              </a:rPr>
              <a:t>それ</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ゆえ、神である主はこう仰せられる。今わたしはヤコブの繁栄を元どおりにし、イスラエルの全家をあわれむ。これは、わたしの聖なる名のための熱心による</a:t>
            </a:r>
            <a:r>
              <a:rPr lang="ja-JP" altLang="ja-JP" sz="28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rPr>
              <a:t> 39:26 </a:t>
            </a:r>
            <a:r>
              <a:rPr lang="ja-JP" altLang="ja-JP" sz="2800" dirty="0" smtClean="0">
                <a:solidFill>
                  <a:schemeClr val="bg1"/>
                </a:solidFill>
                <a:latin typeface="HGS創英角ﾎﾟｯﾌﾟ体" panose="040B0A00000000000000" pitchFamily="50" charset="-128"/>
                <a:ea typeface="HGS創英角ﾎﾟｯﾌﾟ体" panose="040B0A00000000000000" pitchFamily="50" charset="-128"/>
              </a:rPr>
              <a:t>彼ら</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は、自分たちの地に安心して住み、彼らを脅かす者がいなくなるとき、わたしに逆らった自分たちの恥とすべての不信の罪との責めを負おう</a:t>
            </a:r>
            <a:r>
              <a:rPr lang="ja-JP" altLang="ja-JP" sz="28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rPr>
              <a:t> 39:27 </a:t>
            </a:r>
            <a:r>
              <a:rPr lang="ja-JP" altLang="ja-JP" sz="2800" dirty="0" smtClean="0">
                <a:solidFill>
                  <a:schemeClr val="bg1"/>
                </a:solidFill>
                <a:latin typeface="HGS創英角ﾎﾟｯﾌﾟ体" panose="040B0A00000000000000" pitchFamily="50" charset="-128"/>
                <a:ea typeface="HGS創英角ﾎﾟｯﾌﾟ体" panose="040B0A00000000000000" pitchFamily="50" charset="-128"/>
              </a:rPr>
              <a:t>わたし</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が彼らを国々の民の間から帰らせ、彼らの敵の地から集め、多くの国々が見ている前で、彼らのうちにわたしの聖なることを示すとき</a:t>
            </a:r>
            <a:r>
              <a:rPr lang="ja-JP" altLang="ja-JP" sz="28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rPr>
              <a:t> 39:28 </a:t>
            </a:r>
            <a:r>
              <a:rPr lang="ja-JP" altLang="ja-JP" sz="2800" dirty="0" smtClean="0">
                <a:solidFill>
                  <a:schemeClr val="bg1"/>
                </a:solidFill>
                <a:latin typeface="HGS創英角ﾎﾟｯﾌﾟ体" panose="040B0A00000000000000" pitchFamily="50" charset="-128"/>
                <a:ea typeface="HGS創英角ﾎﾟｯﾌﾟ体" panose="040B0A00000000000000" pitchFamily="50" charset="-128"/>
              </a:rPr>
              <a:t>彼ら</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は、わたしが彼らの神、</a:t>
            </a:r>
            <a:r>
              <a:rPr lang="ja-JP" altLang="ja-JP" sz="2800" b="1" dirty="0">
                <a:solidFill>
                  <a:schemeClr val="bg1"/>
                </a:solidFill>
                <a:latin typeface="HGS創英角ﾎﾟｯﾌﾟ体" panose="040B0A00000000000000" pitchFamily="50" charset="-128"/>
                <a:ea typeface="HGS創英角ﾎﾟｯﾌﾟ体" panose="040B0A00000000000000" pitchFamily="50" charset="-128"/>
              </a:rPr>
              <a:t>主</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であることを知ろう。わたしは彼らを国々に引いて行ったが、また彼らを彼らの地に集め、そこにひとりも残しておかないようにするからだ</a:t>
            </a:r>
            <a:r>
              <a:rPr lang="ja-JP" altLang="ja-JP" sz="28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rPr>
              <a:t> 39:29 </a:t>
            </a:r>
            <a:r>
              <a:rPr lang="ja-JP" altLang="ja-JP" sz="2800" dirty="0" smtClean="0">
                <a:solidFill>
                  <a:schemeClr val="bg1"/>
                </a:solidFill>
                <a:latin typeface="HGS創英角ﾎﾟｯﾌﾟ体" panose="040B0A00000000000000" pitchFamily="50" charset="-128"/>
                <a:ea typeface="HGS創英角ﾎﾟｯﾌﾟ体" panose="040B0A00000000000000" pitchFamily="50" charset="-128"/>
              </a:rPr>
              <a:t>わたし</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は二度とわたしの顔を彼らから隠さず、</a:t>
            </a:r>
            <a:r>
              <a:rPr lang="ja-JP" altLang="ja-JP" sz="2800" dirty="0">
                <a:solidFill>
                  <a:srgbClr val="FFFF00"/>
                </a:solidFill>
                <a:latin typeface="HGS創英角ﾎﾟｯﾌﾟ体" panose="040B0A00000000000000" pitchFamily="50" charset="-128"/>
                <a:ea typeface="HGS創英角ﾎﾟｯﾌﾟ体" panose="040B0A00000000000000" pitchFamily="50" charset="-128"/>
              </a:rPr>
              <a:t>わたしの霊をイスラエルの家の上に注ぐ。</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神である主の御告げ</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a:t>
            </a:r>
            <a:r>
              <a:rPr lang="ja-JP" altLang="ja-JP" sz="28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2800" dirty="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8998589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10076"/>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8" name="テキスト ボックス 7"/>
          <p:cNvSpPr txBox="1"/>
          <p:nvPr/>
        </p:nvSpPr>
        <p:spPr>
          <a:xfrm>
            <a:off x="13648" y="103017"/>
            <a:ext cx="12192000" cy="2092881"/>
          </a:xfrm>
          <a:prstGeom prst="rect">
            <a:avLst/>
          </a:prstGeom>
          <a:noFill/>
        </p:spPr>
        <p:txBody>
          <a:bodyPr wrap="square">
            <a:spAutoFit/>
          </a:bodyPr>
          <a:lstStyle/>
          <a:p>
            <a:pPr algn="ctr">
              <a:defRPr/>
            </a:pPr>
            <a:r>
              <a:rPr lang="ja-JP" altLang="en-US" sz="60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全体構造理解の大前提！</a:t>
            </a:r>
            <a:endParaRPr lang="en-US" altLang="ja-JP" sz="60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10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60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ディスペンセーショ</a:t>
            </a:r>
            <a:r>
              <a:rPr lang="ja-JP" altLang="en-US" sz="60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ナリズム</a:t>
            </a:r>
            <a:endParaRPr lang="en-US" altLang="ja-JP" sz="60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7" name="テキスト ボックス 6"/>
          <p:cNvSpPr txBox="1"/>
          <p:nvPr/>
        </p:nvSpPr>
        <p:spPr>
          <a:xfrm>
            <a:off x="349648" y="2388283"/>
            <a:ext cx="11520000" cy="3170099"/>
          </a:xfrm>
          <a:prstGeom prst="rect">
            <a:avLst/>
          </a:prstGeom>
          <a:noFill/>
          <a:ln w="146050">
            <a:solidFill>
              <a:schemeClr val="accent1"/>
            </a:solidFill>
          </a:ln>
        </p:spPr>
        <p:txBody>
          <a:bodyPr wrap="square">
            <a:spAutoFit/>
          </a:bodyPr>
          <a:lstStyle/>
          <a:p>
            <a:pPr algn="ctr">
              <a:defRPr/>
            </a:pPr>
            <a:endParaRPr lang="en-US" altLang="ja-JP" sz="40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000" dirty="0" smtClean="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定義</a:t>
            </a:r>
            <a:r>
              <a:rPr lang="ja-JP" altLang="en-US" sz="40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「ディスペンセーションとは</a:t>
            </a:r>
            <a:endParaRPr lang="en-US" altLang="ja-JP" sz="40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0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神の計画が進展していく過程において出現する</a:t>
            </a:r>
            <a:endParaRPr lang="en-US" altLang="ja-JP" sz="40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0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明確に区分可能な神の</a:t>
            </a:r>
            <a:r>
              <a:rPr lang="ja-JP" altLang="en-US" sz="4000" u="sng"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経綸（時代・時代区分）</a:t>
            </a:r>
            <a:endParaRPr lang="en-US" altLang="ja-JP" sz="4000" u="sng"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40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9781755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1158551" y="1904286"/>
            <a:ext cx="9906001" cy="1569660"/>
          </a:xfrm>
          <a:prstGeom prst="rect">
            <a:avLst/>
          </a:prstGeom>
          <a:noFill/>
        </p:spPr>
        <p:txBody>
          <a:bodyPr wrap="square">
            <a:spAutoFit/>
          </a:bodyPr>
          <a:lstStyle/>
          <a:p>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主】は初めに、</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ユダの天幕</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を救われる、</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ダビデの家</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の栄えと、エルサレムの住民の栄えとが、ユダ以上に大きくならないためで</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ある</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742920" y="1317633"/>
            <a:ext cx="9906000" cy="646331"/>
          </a:xfrm>
          <a:prstGeom prst="rect">
            <a:avLst/>
          </a:prstGeom>
          <a:noFill/>
        </p:spPr>
        <p:txBody>
          <a:bodyPr wrap="square">
            <a:spAutoFit/>
          </a:bodyPr>
          <a:lstStyle/>
          <a:p>
            <a:pP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ゼカリヤ書</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12</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p>
        </p:txBody>
      </p:sp>
      <p:sp>
        <p:nvSpPr>
          <p:cNvPr id="5" name="テキスト ボックス 4"/>
          <p:cNvSpPr txBox="1"/>
          <p:nvPr/>
        </p:nvSpPr>
        <p:spPr>
          <a:xfrm>
            <a:off x="1310952" y="49583"/>
            <a:ext cx="9906000" cy="923330"/>
          </a:xfrm>
          <a:prstGeom prst="rect">
            <a:avLst/>
          </a:prstGeom>
          <a:noFill/>
        </p:spPr>
        <p:txBody>
          <a:bodyPr wrap="square">
            <a:spAutoFit/>
          </a:bodyPr>
          <a:lstStyle/>
          <a:p>
            <a:pPr algn="ctr">
              <a:defRPr/>
            </a:pPr>
            <a:r>
              <a:rPr lang="ja-JP" altLang="en-US"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ハルマゲドンの戦い</a:t>
            </a:r>
            <a:endParaRPr lang="en-US" altLang="ja-JP"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1876101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598516" y="1904286"/>
            <a:ext cx="11471563" cy="4524315"/>
          </a:xfrm>
          <a:prstGeom prst="rect">
            <a:avLst/>
          </a:prstGeom>
          <a:noFill/>
        </p:spPr>
        <p:txBody>
          <a:bodyPr wrap="square">
            <a:spAutoFit/>
          </a:bodyPr>
          <a:lstStyle/>
          <a:p>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⑴</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ダビデの家</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支配者階級</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の</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ユダ</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の</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住民</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・それ</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と</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エルサレムの住民（支配者階級を含む）が</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対比</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主】が初めに救うのはユダの</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住民</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⑵</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ユダの天幕</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ユダ</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の</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住民が避難所</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で</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天幕生活</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その</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避難の地は、「ボツラ」（今のぺトラ</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⑶</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ハルマゲドン</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の戦いの</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順番</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再臨</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のメシアは先ずボツラで</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勝利</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次</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にエルサレムの住民を</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守られ</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る</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結果</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、エルサレムの住民たちは立ち上がり、勝利します</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593294" y="1234504"/>
            <a:ext cx="9906000" cy="646331"/>
          </a:xfrm>
          <a:prstGeom prst="rect">
            <a:avLst/>
          </a:prstGeom>
          <a:noFill/>
        </p:spPr>
        <p:txBody>
          <a:bodyPr wrap="square">
            <a:spAutoFit/>
          </a:bodyPr>
          <a:lstStyle/>
          <a:p>
            <a:pP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ゼカリヤ書</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12</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の意味</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5" name="テキスト ボックス 4"/>
          <p:cNvSpPr txBox="1"/>
          <p:nvPr/>
        </p:nvSpPr>
        <p:spPr>
          <a:xfrm>
            <a:off x="1310952" y="49583"/>
            <a:ext cx="9906000" cy="923330"/>
          </a:xfrm>
          <a:prstGeom prst="rect">
            <a:avLst/>
          </a:prstGeom>
          <a:noFill/>
        </p:spPr>
        <p:txBody>
          <a:bodyPr wrap="square">
            <a:spAutoFit/>
          </a:bodyPr>
          <a:lstStyle/>
          <a:p>
            <a:pPr algn="ctr">
              <a:defRPr/>
            </a:pPr>
            <a:r>
              <a:rPr lang="ja-JP" altLang="en-US"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ハルマゲドンの戦い</a:t>
            </a:r>
            <a:endParaRPr lang="en-US" altLang="ja-JP"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1941241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5"/>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4" name="図 3"/>
          <p:cNvPicPr>
            <a:picLocks noChangeAspect="1"/>
          </p:cNvPicPr>
          <p:nvPr/>
        </p:nvPicPr>
        <p:blipFill>
          <a:blip r:embed="rId3"/>
          <a:stretch>
            <a:fillRect/>
          </a:stretch>
        </p:blipFill>
        <p:spPr>
          <a:xfrm>
            <a:off x="116733" y="135468"/>
            <a:ext cx="11872068" cy="6604000"/>
          </a:xfrm>
          <a:prstGeom prst="rect">
            <a:avLst/>
          </a:prstGeom>
        </p:spPr>
      </p:pic>
      <p:pic>
        <p:nvPicPr>
          <p:cNvPr id="43" name="図 42"/>
          <p:cNvPicPr>
            <a:picLocks noChangeAspect="1"/>
          </p:cNvPicPr>
          <p:nvPr/>
        </p:nvPicPr>
        <p:blipFill>
          <a:blip r:embed="rId4"/>
          <a:stretch>
            <a:fillRect/>
          </a:stretch>
        </p:blipFill>
        <p:spPr>
          <a:xfrm>
            <a:off x="4043585" y="2025337"/>
            <a:ext cx="5246647" cy="4701556"/>
          </a:xfrm>
          <a:prstGeom prst="rect">
            <a:avLst/>
          </a:prstGeom>
        </p:spPr>
      </p:pic>
      <p:sp>
        <p:nvSpPr>
          <p:cNvPr id="5" name="角丸四角形吹き出し 4"/>
          <p:cNvSpPr/>
          <p:nvPr/>
        </p:nvSpPr>
        <p:spPr>
          <a:xfrm>
            <a:off x="7921331" y="2744198"/>
            <a:ext cx="1496382" cy="646990"/>
          </a:xfrm>
          <a:prstGeom prst="wedgeRoundRectCallout">
            <a:avLst>
              <a:gd name="adj1" fmla="val 62239"/>
              <a:gd name="adj2" fmla="val 139035"/>
              <a:gd name="adj3" fmla="val 16667"/>
            </a:avLst>
          </a:prstGeom>
          <a:solidFill>
            <a:srgbClr val="FF0000">
              <a:alpha val="0"/>
            </a:srgbClr>
          </a:solidFill>
          <a:ln w="63500">
            <a:solidFill>
              <a:srgbClr val="0070C0">
                <a:alpha val="5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7921331" y="6035590"/>
            <a:ext cx="1501659" cy="646990"/>
          </a:xfrm>
          <a:prstGeom prst="wedgeRoundRectCallout">
            <a:avLst>
              <a:gd name="adj1" fmla="val -381206"/>
              <a:gd name="adj2" fmla="val -302872"/>
              <a:gd name="adj3" fmla="val 16667"/>
            </a:avLst>
          </a:prstGeom>
          <a:solidFill>
            <a:srgbClr val="FF0000">
              <a:alpha val="0"/>
            </a:srgbClr>
          </a:solidFill>
          <a:ln w="63500">
            <a:solidFill>
              <a:srgbClr val="0070C0">
                <a:alpha val="5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321473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29981"/>
            <a:ext cx="12192000" cy="6948000"/>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3" name="正方形/長方形 2"/>
          <p:cNvSpPr/>
          <p:nvPr/>
        </p:nvSpPr>
        <p:spPr>
          <a:xfrm>
            <a:off x="108954" y="63214"/>
            <a:ext cx="11952000" cy="6768000"/>
          </a:xfrm>
          <a:prstGeom prst="rect">
            <a:avLst/>
          </a:prstGeom>
          <a:solidFill>
            <a:schemeClr val="bg1"/>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7" name="角丸四角形 226"/>
          <p:cNvSpPr/>
          <p:nvPr/>
        </p:nvSpPr>
        <p:spPr>
          <a:xfrm>
            <a:off x="10252809" y="4077557"/>
            <a:ext cx="972000" cy="576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5" name="角丸四角形 224"/>
          <p:cNvSpPr/>
          <p:nvPr/>
        </p:nvSpPr>
        <p:spPr>
          <a:xfrm>
            <a:off x="10239166" y="3013017"/>
            <a:ext cx="864000" cy="576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4" name="角丸四角形 223"/>
          <p:cNvSpPr/>
          <p:nvPr/>
        </p:nvSpPr>
        <p:spPr>
          <a:xfrm>
            <a:off x="8765199" y="2903835"/>
            <a:ext cx="1152000" cy="792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2" name="角丸四角形 221"/>
          <p:cNvSpPr/>
          <p:nvPr/>
        </p:nvSpPr>
        <p:spPr>
          <a:xfrm>
            <a:off x="8640095" y="3515713"/>
            <a:ext cx="1188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1" name="角丸四角形 220"/>
          <p:cNvSpPr/>
          <p:nvPr/>
        </p:nvSpPr>
        <p:spPr>
          <a:xfrm>
            <a:off x="9428008" y="3175864"/>
            <a:ext cx="396000" cy="252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7" name="角丸四角形 216"/>
          <p:cNvSpPr/>
          <p:nvPr/>
        </p:nvSpPr>
        <p:spPr>
          <a:xfrm>
            <a:off x="10180025" y="5178474"/>
            <a:ext cx="1476000" cy="144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テキスト ボックス 167"/>
          <p:cNvSpPr txBox="1"/>
          <p:nvPr/>
        </p:nvSpPr>
        <p:spPr>
          <a:xfrm>
            <a:off x="5533967" y="4861844"/>
            <a:ext cx="4320000" cy="1764000"/>
          </a:xfrm>
          <a:prstGeom prst="stripedRightArrow">
            <a:avLst>
              <a:gd name="adj1" fmla="val 100000"/>
              <a:gd name="adj2" fmla="val 9546"/>
            </a:avLst>
          </a:prstGeom>
          <a:solidFill>
            <a:srgbClr val="FF0000">
              <a:alpha val="10000"/>
            </a:srgbClr>
          </a:solidFill>
        </p:spPr>
        <p:txBody>
          <a:bodyPr wrap="square">
            <a:spAutoFit/>
          </a:bodyPr>
          <a:lstStyle/>
          <a:p>
            <a:pP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70" name="テキスト ボックス 169"/>
          <p:cNvSpPr txBox="1"/>
          <p:nvPr/>
        </p:nvSpPr>
        <p:spPr>
          <a:xfrm>
            <a:off x="5533967" y="3782554"/>
            <a:ext cx="4320000" cy="540000"/>
          </a:xfrm>
          <a:prstGeom prst="stripedRightArrow">
            <a:avLst>
              <a:gd name="adj1" fmla="val 100000"/>
              <a:gd name="adj2" fmla="val 37476"/>
            </a:avLst>
          </a:prstGeom>
          <a:solidFill>
            <a:schemeClr val="accent1">
              <a:alpha val="20000"/>
            </a:schemeClr>
          </a:solidFill>
          <a:ln>
            <a:noFill/>
          </a:ln>
        </p:spPr>
        <p:txBody>
          <a:bodyPr wrap="square">
            <a:spAutoFit/>
          </a:bodyPr>
          <a:lstStyle/>
          <a:p>
            <a:pPr algn="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86" name="テキスト ボックス 85"/>
          <p:cNvSpPr txBox="1"/>
          <p:nvPr/>
        </p:nvSpPr>
        <p:spPr>
          <a:xfrm>
            <a:off x="5533967" y="4349675"/>
            <a:ext cx="4320000" cy="468000"/>
          </a:xfrm>
          <a:prstGeom prst="stripedRightArrow">
            <a:avLst>
              <a:gd name="adj1" fmla="val 100000"/>
              <a:gd name="adj2" fmla="val 37476"/>
            </a:avLst>
          </a:prstGeom>
          <a:solidFill>
            <a:schemeClr val="tx1">
              <a:lumMod val="50000"/>
              <a:lumOff val="50000"/>
              <a:alpha val="20000"/>
            </a:schemeClr>
          </a:solidFill>
          <a:ln>
            <a:noFill/>
          </a:ln>
        </p:spPr>
        <p:txBody>
          <a:bodyPr wrap="square">
            <a:spAutoFit/>
          </a:bodyPr>
          <a:lstStyle/>
          <a:p>
            <a:pPr algn="r">
              <a:defRPr/>
            </a:pP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117436" y="37234"/>
            <a:ext cx="11952000" cy="2609538"/>
          </a:xfrm>
          <a:prstGeom prst="rect">
            <a:avLst/>
          </a:prstGeom>
        </p:spPr>
      </p:pic>
      <p:sp>
        <p:nvSpPr>
          <p:cNvPr id="204" name="角丸四角形 203"/>
          <p:cNvSpPr/>
          <p:nvPr/>
        </p:nvSpPr>
        <p:spPr>
          <a:xfrm>
            <a:off x="9101438" y="59378"/>
            <a:ext cx="1476000" cy="144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2" name="直線コネクタ 141"/>
          <p:cNvCxnSpPr/>
          <p:nvPr/>
        </p:nvCxnSpPr>
        <p:spPr>
          <a:xfrm>
            <a:off x="5802417" y="379463"/>
            <a:ext cx="0" cy="4464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a:off x="3450435" y="258639"/>
            <a:ext cx="0" cy="3744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38" name="角丸四角形 37"/>
          <p:cNvSpPr/>
          <p:nvPr/>
        </p:nvSpPr>
        <p:spPr>
          <a:xfrm>
            <a:off x="3505929" y="2080944"/>
            <a:ext cx="216000" cy="504000"/>
          </a:xfrm>
          <a:prstGeom prst="roundRect">
            <a:avLst/>
          </a:prstGeom>
          <a:solidFill>
            <a:srgbClr val="FF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94" name="角丸四角形 193"/>
          <p:cNvSpPr/>
          <p:nvPr/>
        </p:nvSpPr>
        <p:spPr>
          <a:xfrm>
            <a:off x="10257678" y="2527478"/>
            <a:ext cx="612000" cy="432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角丸四角形 39"/>
          <p:cNvSpPr/>
          <p:nvPr/>
        </p:nvSpPr>
        <p:spPr>
          <a:xfrm>
            <a:off x="4879243" y="2387089"/>
            <a:ext cx="216000" cy="504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1" name="角丸四角形 40"/>
          <p:cNvSpPr/>
          <p:nvPr/>
        </p:nvSpPr>
        <p:spPr>
          <a:xfrm>
            <a:off x="5282447" y="2376125"/>
            <a:ext cx="216000" cy="504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2" name="角丸四角形 41"/>
          <p:cNvSpPr/>
          <p:nvPr/>
        </p:nvSpPr>
        <p:spPr>
          <a:xfrm>
            <a:off x="5685651" y="2377287"/>
            <a:ext cx="216000" cy="756000"/>
          </a:xfrm>
          <a:prstGeom prst="round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cxnSp>
        <p:nvCxnSpPr>
          <p:cNvPr id="5" name="直線コネクタ 4"/>
          <p:cNvCxnSpPr/>
          <p:nvPr/>
        </p:nvCxnSpPr>
        <p:spPr>
          <a:xfrm>
            <a:off x="1353530" y="1873957"/>
            <a:ext cx="0" cy="4932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9839622" y="1911166"/>
            <a:ext cx="0" cy="4896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531012" y="2055804"/>
            <a:ext cx="319717" cy="252000"/>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cxnSp>
        <p:nvCxnSpPr>
          <p:cNvPr id="13" name="直線矢印コネクタ 12"/>
          <p:cNvCxnSpPr/>
          <p:nvPr/>
        </p:nvCxnSpPr>
        <p:spPr>
          <a:xfrm>
            <a:off x="1350883" y="2302510"/>
            <a:ext cx="8496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88795" y="2071193"/>
            <a:ext cx="1072598" cy="276999"/>
          </a:xfrm>
          <a:prstGeom prst="rect">
            <a:avLst/>
          </a:prstGeom>
          <a:noFill/>
        </p:spPr>
        <p:txBody>
          <a:bodyPr wrap="square">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封印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8" name="カギ線コネクタ 27"/>
          <p:cNvCxnSpPr/>
          <p:nvPr/>
        </p:nvCxnSpPr>
        <p:spPr>
          <a:xfrm rot="5400000" flipV="1">
            <a:off x="7260843" y="311419"/>
            <a:ext cx="180000" cy="4968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p:nvPr/>
        </p:nvCxnSpPr>
        <p:spPr>
          <a:xfrm rot="5400000" flipV="1">
            <a:off x="7656843" y="952440"/>
            <a:ext cx="180000" cy="4176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5826589" y="2332924"/>
            <a:ext cx="2715287" cy="246221"/>
          </a:xfrm>
          <a:prstGeom prst="rect">
            <a:avLst/>
          </a:prstGeom>
          <a:noFill/>
        </p:spPr>
        <p:txBody>
          <a:bodyPr wrap="square">
            <a:spAutoFit/>
          </a:bodyPr>
          <a:lstStyle/>
          <a:p>
            <a:pPr>
              <a:defRPr/>
            </a:pP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⑥</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ラッパ</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災い</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鉢の裁き</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35" name="テキスト ボックス 34"/>
          <p:cNvSpPr txBox="1"/>
          <p:nvPr/>
        </p:nvSpPr>
        <p:spPr>
          <a:xfrm>
            <a:off x="318018" y="2337958"/>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ラッパ</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6" name="テキスト ボックス 35"/>
          <p:cNvSpPr txBox="1"/>
          <p:nvPr/>
        </p:nvSpPr>
        <p:spPr>
          <a:xfrm>
            <a:off x="345314" y="2606582"/>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災い</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7" name="テキスト ボックス 36"/>
          <p:cNvSpPr txBox="1"/>
          <p:nvPr/>
        </p:nvSpPr>
        <p:spPr>
          <a:xfrm>
            <a:off x="331666" y="2882076"/>
            <a:ext cx="1109585" cy="276999"/>
          </a:xfrm>
          <a:prstGeom prst="rect">
            <a:avLst/>
          </a:prstGeom>
          <a:noFill/>
        </p:spPr>
        <p:txBody>
          <a:bodyPr wrap="square">
            <a:spAutoFit/>
          </a:bodyPr>
          <a:lstStyle/>
          <a:p>
            <a:pPr algn="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つの</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鉢</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3" name="テキスト ボックス 32"/>
          <p:cNvSpPr txBox="1"/>
          <p:nvPr/>
        </p:nvSpPr>
        <p:spPr>
          <a:xfrm>
            <a:off x="5349823" y="3088649"/>
            <a:ext cx="884259" cy="430887"/>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悪性の</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腫れ物</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4" name="テキスト ボックス 33"/>
          <p:cNvSpPr txBox="1"/>
          <p:nvPr/>
        </p:nvSpPr>
        <p:spPr>
          <a:xfrm>
            <a:off x="6053596" y="3088649"/>
            <a:ext cx="720000" cy="430887"/>
          </a:xfrm>
          <a:prstGeom prst="rect">
            <a:avLst/>
          </a:prstGeom>
          <a:noFill/>
        </p:spPr>
        <p:txBody>
          <a:bodyPr wrap="square">
            <a:spAutoFit/>
          </a:bodyPr>
          <a:lstStyle/>
          <a:p>
            <a:pPr algn="ctr">
              <a:defRPr/>
            </a:pPr>
            <a:r>
              <a:rPr lang="ja-JP" altLang="en-US" sz="1100" dirty="0">
                <a:latin typeface="ＭＳ Ｐゴシック" panose="020B0600070205080204" pitchFamily="50" charset="-128"/>
                <a:ea typeface="ＭＳ Ｐゴシック" panose="020B0600070205080204" pitchFamily="50" charset="-128"/>
                <a:cs typeface="メイリオ" panose="020B0604030504040204" pitchFamily="50" charset="-128"/>
              </a:rPr>
              <a:t>海</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9" name="テキスト ボックス 38"/>
          <p:cNvSpPr txBox="1"/>
          <p:nvPr/>
        </p:nvSpPr>
        <p:spPr>
          <a:xfrm>
            <a:off x="6637285" y="3088649"/>
            <a:ext cx="756000" cy="430887"/>
          </a:xfrm>
          <a:prstGeom prst="rect">
            <a:avLst/>
          </a:prstGeom>
          <a:noFill/>
        </p:spPr>
        <p:txBody>
          <a:bodyPr wrap="square">
            <a:spAutoFit/>
          </a:bodyPr>
          <a:lstStyle/>
          <a:p>
            <a:pPr algn="ctr">
              <a:defRPr/>
            </a:pPr>
            <a:r>
              <a:rPr lang="ja-JP" altLang="en-US" sz="1100" dirty="0">
                <a:latin typeface="ＭＳ Ｐゴシック" panose="020B0600070205080204" pitchFamily="50" charset="-128"/>
                <a:ea typeface="ＭＳ Ｐゴシック" panose="020B0600070205080204" pitchFamily="50" charset="-128"/>
                <a:cs typeface="メイリオ" panose="020B0604030504040204" pitchFamily="50" charset="-128"/>
              </a:rPr>
              <a:t>川</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3" name="テキスト ボックス 42"/>
          <p:cNvSpPr txBox="1"/>
          <p:nvPr/>
        </p:nvSpPr>
        <p:spPr>
          <a:xfrm>
            <a:off x="7227085" y="3175481"/>
            <a:ext cx="1008000" cy="261610"/>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太陽の熱</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4" name="テキスト ボックス 43"/>
          <p:cNvSpPr txBox="1"/>
          <p:nvPr/>
        </p:nvSpPr>
        <p:spPr>
          <a:xfrm>
            <a:off x="7833219"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暗黒❹</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8" name="テキスト ボックス 47"/>
          <p:cNvSpPr txBox="1"/>
          <p:nvPr/>
        </p:nvSpPr>
        <p:spPr>
          <a:xfrm>
            <a:off x="8680530" y="3148185"/>
            <a:ext cx="864000" cy="430887"/>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ハル</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マゲドン</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9" name="テキスト ボックス 48"/>
          <p:cNvSpPr txBox="1"/>
          <p:nvPr/>
        </p:nvSpPr>
        <p:spPr>
          <a:xfrm>
            <a:off x="2883210" y="2546489"/>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土地</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0" name="テキスト ボックス 49"/>
          <p:cNvSpPr txBox="1"/>
          <p:nvPr/>
        </p:nvSpPr>
        <p:spPr>
          <a:xfrm>
            <a:off x="3208552" y="2724081"/>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海</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1" name="テキスト ボックス 50"/>
          <p:cNvSpPr txBox="1"/>
          <p:nvPr/>
        </p:nvSpPr>
        <p:spPr>
          <a:xfrm>
            <a:off x="3555822" y="2901673"/>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川</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2" name="テキスト ボックス 51"/>
          <p:cNvSpPr txBox="1"/>
          <p:nvPr/>
        </p:nvSpPr>
        <p:spPr>
          <a:xfrm>
            <a:off x="3888102" y="3079265"/>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宇宙</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破壊</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3" name="テキスト ボックス 52"/>
          <p:cNvSpPr txBox="1"/>
          <p:nvPr/>
        </p:nvSpPr>
        <p:spPr>
          <a:xfrm>
            <a:off x="4262670" y="3256857"/>
            <a:ext cx="1442880" cy="180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悪霊侵入</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4" name="テキスト ボックス 53"/>
          <p:cNvSpPr txBox="1"/>
          <p:nvPr/>
        </p:nvSpPr>
        <p:spPr>
          <a:xfrm>
            <a:off x="4238083"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暗黒❸</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5" name="テキスト ボックス 54"/>
          <p:cNvSpPr txBox="1"/>
          <p:nvPr/>
        </p:nvSpPr>
        <p:spPr>
          <a:xfrm>
            <a:off x="4377926" y="3434447"/>
            <a:ext cx="2016000" cy="415498"/>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悪霊侵入</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p>
          <a:p>
            <a:pPr algn="ctr">
              <a:defRPr/>
            </a:pP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（人類</a:t>
            </a: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1/3</a:t>
            </a:r>
            <a:r>
              <a:rPr lang="ja-JP" altLang="en-US" sz="900" dirty="0">
                <a:latin typeface="ＭＳ Ｐゴシック" panose="020B0600070205080204" pitchFamily="50" charset="-128"/>
                <a:ea typeface="ＭＳ Ｐゴシック" panose="020B0600070205080204" pitchFamily="50" charset="-128"/>
                <a:cs typeface="メイリオ" panose="020B0604030504040204" pitchFamily="50" charset="-128"/>
              </a:rPr>
              <a:t>死亡</a:t>
            </a: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9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2" name="テキスト ボックス 61"/>
          <p:cNvSpPr txBox="1"/>
          <p:nvPr/>
        </p:nvSpPr>
        <p:spPr>
          <a:xfrm>
            <a:off x="2631267" y="657340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暗黒❷</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63" name="直線コネクタ 62"/>
          <p:cNvCxnSpPr/>
          <p:nvPr/>
        </p:nvCxnSpPr>
        <p:spPr>
          <a:xfrm>
            <a:off x="9910134" y="1899790"/>
            <a:ext cx="0" cy="4896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6" name="カギ線コネクタ 15"/>
          <p:cNvCxnSpPr/>
          <p:nvPr/>
        </p:nvCxnSpPr>
        <p:spPr>
          <a:xfrm rot="5400000" flipH="1">
            <a:off x="8192016" y="3710659"/>
            <a:ext cx="3564000" cy="216000"/>
          </a:xfrm>
          <a:prstGeom prst="bentConnector3">
            <a:avLst>
              <a:gd name="adj1" fmla="val 11095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10081669" y="2262472"/>
            <a:ext cx="1430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10187370" y="2500605"/>
            <a:ext cx="792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地震</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5" name="テキスト ボックス 64"/>
          <p:cNvSpPr txBox="1"/>
          <p:nvPr/>
        </p:nvSpPr>
        <p:spPr>
          <a:xfrm>
            <a:off x="10187370" y="2736493"/>
            <a:ext cx="792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6" name="テキスト ボックス 65"/>
          <p:cNvSpPr txBox="1"/>
          <p:nvPr/>
        </p:nvSpPr>
        <p:spPr>
          <a:xfrm>
            <a:off x="10187370" y="2972381"/>
            <a:ext cx="1836000" cy="646331"/>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火の池へ</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偽預言者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7" name="テキスト ボックス 66"/>
          <p:cNvSpPr txBox="1"/>
          <p:nvPr/>
        </p:nvSpPr>
        <p:spPr>
          <a:xfrm>
            <a:off x="10187370" y="3813489"/>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異邦人の裁き</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8" name="テキスト ボックス 67"/>
          <p:cNvSpPr txBox="1"/>
          <p:nvPr/>
        </p:nvSpPr>
        <p:spPr>
          <a:xfrm>
            <a:off x="10187370" y="3577601"/>
            <a:ext cx="1836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サタン底知れぬ所へ</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9" name="テキスト ボックス 68"/>
          <p:cNvSpPr txBox="1"/>
          <p:nvPr/>
        </p:nvSpPr>
        <p:spPr>
          <a:xfrm>
            <a:off x="10187370" y="4034387"/>
            <a:ext cx="1836000" cy="646331"/>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6</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聖徒の復活</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旧約時代</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大患難時代</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0" name="テキスト ボックス 69"/>
          <p:cNvSpPr txBox="1"/>
          <p:nvPr/>
        </p:nvSpPr>
        <p:spPr>
          <a:xfrm>
            <a:off x="10187370" y="4639607"/>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天と地の修復</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1" name="テキスト ボックス 70"/>
          <p:cNvSpPr txBox="1"/>
          <p:nvPr/>
        </p:nvSpPr>
        <p:spPr>
          <a:xfrm>
            <a:off x="10187370" y="4875495"/>
            <a:ext cx="1836000" cy="276999"/>
          </a:xfrm>
          <a:prstGeom prst="rect">
            <a:avLst/>
          </a:prstGeom>
          <a:noFill/>
        </p:spPr>
        <p:txBody>
          <a:bodyPr wrap="square">
            <a:spAutoFit/>
          </a:bodyPr>
          <a:lstStyle/>
          <a:p>
            <a:pP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ダビデの王座の確立</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2" name="テキスト ボックス 71"/>
          <p:cNvSpPr txBox="1"/>
          <p:nvPr/>
        </p:nvSpPr>
        <p:spPr>
          <a:xfrm>
            <a:off x="10187370" y="5096394"/>
            <a:ext cx="1836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9.</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小羊の婚宴</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婚礼</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3" name="テキスト ボックス 72"/>
          <p:cNvSpPr txBox="1"/>
          <p:nvPr/>
        </p:nvSpPr>
        <p:spPr>
          <a:xfrm>
            <a:off x="10171968" y="2141999"/>
            <a:ext cx="792000" cy="276999"/>
          </a:xfrm>
          <a:prstGeom prst="rect">
            <a:avLst/>
          </a:prstGeom>
          <a:noFill/>
        </p:spPr>
        <p:txBody>
          <a:bodyPr wrap="square">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75</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日間</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4" name="直線コネクタ 73"/>
          <p:cNvCxnSpPr/>
          <p:nvPr/>
        </p:nvCxnSpPr>
        <p:spPr>
          <a:xfrm>
            <a:off x="10082827" y="5591446"/>
            <a:ext cx="1430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9199824" y="6558419"/>
            <a:ext cx="1332000" cy="288000"/>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8" name="直線矢印コネクタ 77"/>
          <p:cNvCxnSpPr/>
          <p:nvPr/>
        </p:nvCxnSpPr>
        <p:spPr>
          <a:xfrm>
            <a:off x="1355980" y="4763727"/>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9" name="テキスト ボックス 78"/>
          <p:cNvSpPr txBox="1"/>
          <p:nvPr/>
        </p:nvSpPr>
        <p:spPr>
          <a:xfrm>
            <a:off x="363259" y="3993517"/>
            <a:ext cx="4212652" cy="261610"/>
          </a:xfrm>
          <a:prstGeom prst="rect">
            <a:avLst/>
          </a:prstGeom>
          <a:noFill/>
        </p:spPr>
        <p:txBody>
          <a:bodyPr wrap="square">
            <a:spAutoFit/>
          </a:bodyPr>
          <a:lstStyle/>
          <a:p>
            <a:pPr>
              <a:defRPr/>
            </a:pPr>
            <a:r>
              <a:rPr lang="ja-JP" altLang="en-US"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⑤ふたりの証人       </a:t>
            </a:r>
            <a:r>
              <a:rPr lang="ja-JP" altLang="en-US" sz="1000" dirty="0" smtClean="0">
                <a:latin typeface="+mj-ea"/>
                <a:ea typeface="+mj-ea"/>
                <a:cs typeface="メイリオ" panose="020B0604030504040204" pitchFamily="50" charset="-128"/>
              </a:rPr>
              <a:t>    </a:t>
            </a:r>
            <a:r>
              <a:rPr lang="ja-JP" altLang="en-US" sz="1100" dirty="0" smtClean="0">
                <a:latin typeface="+mj-ea"/>
                <a:ea typeface="+mj-ea"/>
                <a:cs typeface="メイリオ" panose="020B0604030504040204" pitchFamily="50" charset="-128"/>
              </a:rPr>
              <a:t>エルサレム</a:t>
            </a:r>
            <a:r>
              <a:rPr lang="ja-JP" altLang="en-US" sz="1100" dirty="0">
                <a:latin typeface="+mj-ea"/>
                <a:ea typeface="+mj-ea"/>
                <a:cs typeface="メイリオ" panose="020B0604030504040204" pitchFamily="50" charset="-128"/>
              </a:rPr>
              <a:t>で</a:t>
            </a:r>
            <a:r>
              <a:rPr lang="en-US" altLang="ja-JP" sz="1100" dirty="0">
                <a:latin typeface="+mj-ea"/>
                <a:ea typeface="+mj-ea"/>
                <a:cs typeface="メイリオ" panose="020B0604030504040204" pitchFamily="50" charset="-128"/>
              </a:rPr>
              <a:t>3</a:t>
            </a:r>
            <a:r>
              <a:rPr lang="ja-JP" altLang="en-US" sz="1100" dirty="0">
                <a:latin typeface="+mj-ea"/>
                <a:ea typeface="+mj-ea"/>
                <a:cs typeface="メイリオ" panose="020B0604030504040204" pitchFamily="50" charset="-128"/>
              </a:rPr>
              <a:t>年半</a:t>
            </a:r>
            <a:r>
              <a:rPr lang="en-US" altLang="ja-JP" sz="1100" dirty="0">
                <a:latin typeface="+mj-ea"/>
                <a:ea typeface="+mj-ea"/>
                <a:cs typeface="メイリオ" panose="020B0604030504040204" pitchFamily="50" charset="-128"/>
              </a:rPr>
              <a:t>(1260</a:t>
            </a:r>
            <a:r>
              <a:rPr lang="ja-JP" altLang="en-US" sz="1100" dirty="0">
                <a:latin typeface="+mj-ea"/>
                <a:ea typeface="+mj-ea"/>
                <a:cs typeface="メイリオ" panose="020B0604030504040204" pitchFamily="50" charset="-128"/>
              </a:rPr>
              <a:t>日</a:t>
            </a:r>
            <a:r>
              <a:rPr lang="en-US" altLang="ja-JP" sz="1100" dirty="0">
                <a:latin typeface="+mj-ea"/>
                <a:ea typeface="+mj-ea"/>
                <a:cs typeface="メイリオ" panose="020B0604030504040204" pitchFamily="50" charset="-128"/>
              </a:rPr>
              <a:t>)</a:t>
            </a:r>
            <a:r>
              <a:rPr lang="ja-JP" altLang="en-US" sz="1100" dirty="0" smtClean="0">
                <a:latin typeface="+mj-ea"/>
                <a:ea typeface="+mj-ea"/>
                <a:cs typeface="メイリオ" panose="020B0604030504040204" pitchFamily="50" charset="-128"/>
              </a:rPr>
              <a:t>預言</a:t>
            </a:r>
            <a:endParaRPr lang="en-US" altLang="ja-JP" sz="1100" dirty="0">
              <a:latin typeface="+mj-ea"/>
              <a:ea typeface="+mj-ea"/>
              <a:cs typeface="メイリオ" panose="020B0604030504040204" pitchFamily="50" charset="-128"/>
            </a:endParaRPr>
          </a:p>
        </p:txBody>
      </p:sp>
      <p:sp>
        <p:nvSpPr>
          <p:cNvPr id="80" name="テキスト ボックス 79"/>
          <p:cNvSpPr txBox="1"/>
          <p:nvPr/>
        </p:nvSpPr>
        <p:spPr>
          <a:xfrm>
            <a:off x="7944677" y="3175481"/>
            <a:ext cx="1044000" cy="261610"/>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暗黒❹</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82" name="直線矢印コネクタ 81"/>
          <p:cNvCxnSpPr/>
          <p:nvPr/>
        </p:nvCxnSpPr>
        <p:spPr>
          <a:xfrm>
            <a:off x="1355980" y="4540437"/>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3" name="テキスト ボックス 82"/>
          <p:cNvSpPr txBox="1"/>
          <p:nvPr/>
        </p:nvSpPr>
        <p:spPr>
          <a:xfrm>
            <a:off x="1351081" y="4300860"/>
            <a:ext cx="4246071"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異邦人帝国の第四段階</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本の角、</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の王国」→</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89" name="直線矢印コネクタ 88"/>
          <p:cNvCxnSpPr/>
          <p:nvPr/>
        </p:nvCxnSpPr>
        <p:spPr>
          <a:xfrm>
            <a:off x="1355980" y="4238619"/>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3" name="テキスト ボックス 92"/>
          <p:cNvSpPr txBox="1"/>
          <p:nvPr/>
        </p:nvSpPr>
        <p:spPr>
          <a:xfrm>
            <a:off x="4729986" y="5040176"/>
            <a:ext cx="1728000" cy="252000"/>
          </a:xfrm>
          <a:prstGeom prst="rect">
            <a:avLst/>
          </a:prstGeom>
          <a:noFill/>
        </p:spPr>
        <p:txBody>
          <a:bodyPr wrap="square" anchor="ctr">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１</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世界大戦</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4" name="テキスト ボックス 93"/>
          <p:cNvSpPr txBox="1"/>
          <p:nvPr/>
        </p:nvSpPr>
        <p:spPr>
          <a:xfrm>
            <a:off x="4793087" y="5213204"/>
            <a:ext cx="1692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反キリストの死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6" name="テキスト ボックス 95"/>
          <p:cNvSpPr txBox="1"/>
          <p:nvPr/>
        </p:nvSpPr>
        <p:spPr>
          <a:xfrm>
            <a:off x="4738124" y="5730809"/>
            <a:ext cx="1728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反キリストの復活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7" name="テキスト ボックス 96"/>
          <p:cNvSpPr txBox="1"/>
          <p:nvPr/>
        </p:nvSpPr>
        <p:spPr>
          <a:xfrm>
            <a:off x="4800580" y="5896735"/>
            <a:ext cx="1584000" cy="252000"/>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9.3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人の王の死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8" name="テキスト ボックス 97"/>
          <p:cNvSpPr txBox="1"/>
          <p:nvPr/>
        </p:nvSpPr>
        <p:spPr>
          <a:xfrm>
            <a:off x="3845520" y="4520339"/>
            <a:ext cx="1944000" cy="261610"/>
          </a:xfrm>
          <a:prstGeom prst="rect">
            <a:avLst/>
          </a:prstGeom>
          <a:noFill/>
        </p:spPr>
        <p:txBody>
          <a:bodyPr wrap="square">
            <a:spAutoFit/>
          </a:bodyPr>
          <a:lstStyle/>
          <a:p>
            <a:pPr>
              <a:defRPr/>
            </a:pPr>
            <a:r>
              <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rPr>
              <a:t>6</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宗教組織バビロンの破壊↓</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9" name="テキスト ボックス 98"/>
          <p:cNvSpPr txBox="1"/>
          <p:nvPr/>
        </p:nvSpPr>
        <p:spPr>
          <a:xfrm>
            <a:off x="5943903" y="3920280"/>
            <a:ext cx="3384000" cy="253916"/>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地震で都</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1/10</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破壊　</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7000</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人</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死亡→恐れ・悔い改め</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00" name="テキスト ボックス 99"/>
          <p:cNvSpPr txBox="1"/>
          <p:nvPr/>
        </p:nvSpPr>
        <p:spPr>
          <a:xfrm>
            <a:off x="4221422" y="6226862"/>
            <a:ext cx="2772000" cy="180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11</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荒らす忌むべき者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1" name="テキスト ボックス 100"/>
          <p:cNvSpPr txBox="1"/>
          <p:nvPr/>
        </p:nvSpPr>
        <p:spPr>
          <a:xfrm>
            <a:off x="4478303" y="6048647"/>
            <a:ext cx="2304000" cy="252000"/>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偽預言者</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2" name="テキスト ボックス 101"/>
          <p:cNvSpPr txBox="1"/>
          <p:nvPr/>
        </p:nvSpPr>
        <p:spPr>
          <a:xfrm>
            <a:off x="4880836" y="6357141"/>
            <a:ext cx="1476000" cy="276999"/>
          </a:xfrm>
          <a:prstGeom prst="rect">
            <a:avLst/>
          </a:prstGeom>
          <a:noFill/>
        </p:spPr>
        <p:txBody>
          <a:bodyPr wrap="square" anchor="ctr">
            <a:spAutoFit/>
          </a:bodyPr>
          <a:lstStyle/>
          <a:p>
            <a:pPr algn="ct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12.666</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の数字</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3" name="テキスト ボックス 102"/>
          <p:cNvSpPr txBox="1"/>
          <p:nvPr/>
        </p:nvSpPr>
        <p:spPr>
          <a:xfrm>
            <a:off x="4708166" y="5563419"/>
            <a:ext cx="1800000" cy="252000"/>
          </a:xfrm>
          <a:prstGeom prst="rect">
            <a:avLst/>
          </a:prstGeom>
          <a:noFill/>
        </p:spPr>
        <p:txBody>
          <a:bodyPr wrap="square" anchor="ctr">
            <a:spAutoFit/>
          </a:bodyPr>
          <a:lstStyle/>
          <a:p>
            <a:pPr algn="ctr">
              <a:defRPr/>
            </a:pPr>
            <a:r>
              <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ユダヤ人迫害</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07" name="直線コネクタ 106"/>
          <p:cNvCxnSpPr/>
          <p:nvPr/>
        </p:nvCxnSpPr>
        <p:spPr>
          <a:xfrm>
            <a:off x="2973623" y="258639"/>
            <a:ext cx="0" cy="2952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04" name="テキスト ボックス 103"/>
          <p:cNvSpPr txBox="1"/>
          <p:nvPr/>
        </p:nvSpPr>
        <p:spPr>
          <a:xfrm>
            <a:off x="188656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8" name="テキスト ボックス 107"/>
          <p:cNvSpPr txBox="1"/>
          <p:nvPr/>
        </p:nvSpPr>
        <p:spPr>
          <a:xfrm>
            <a:off x="220385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2" name="テキスト ボックス 111"/>
          <p:cNvSpPr txBox="1"/>
          <p:nvPr/>
        </p:nvSpPr>
        <p:spPr>
          <a:xfrm>
            <a:off x="344479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9" name="テキスト ボックス 108"/>
          <p:cNvSpPr txBox="1"/>
          <p:nvPr/>
        </p:nvSpPr>
        <p:spPr>
          <a:xfrm>
            <a:off x="2506155" y="2055804"/>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10" name="テキスト ボックス 109"/>
          <p:cNvSpPr txBox="1"/>
          <p:nvPr/>
        </p:nvSpPr>
        <p:spPr>
          <a:xfrm>
            <a:off x="2808452" y="2055804"/>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1" name="テキスト ボックス 110"/>
          <p:cNvSpPr txBox="1"/>
          <p:nvPr/>
        </p:nvSpPr>
        <p:spPr>
          <a:xfrm>
            <a:off x="3125741" y="2055804"/>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20" name="テキスト ボックス 119"/>
          <p:cNvSpPr txBox="1"/>
          <p:nvPr/>
        </p:nvSpPr>
        <p:spPr>
          <a:xfrm>
            <a:off x="3444792"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13" name="テキスト ボックス 112"/>
          <p:cNvSpPr txBox="1"/>
          <p:nvPr/>
        </p:nvSpPr>
        <p:spPr>
          <a:xfrm>
            <a:off x="4824252" y="2591193"/>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14" name="テキスト ボックス 113"/>
          <p:cNvSpPr txBox="1"/>
          <p:nvPr/>
        </p:nvSpPr>
        <p:spPr>
          <a:xfrm>
            <a:off x="5226068" y="2591193"/>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5" name="テキスト ボックス 114"/>
          <p:cNvSpPr txBox="1"/>
          <p:nvPr/>
        </p:nvSpPr>
        <p:spPr>
          <a:xfrm>
            <a:off x="5632094" y="2591193"/>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1" name="テキスト ボックス 120"/>
          <p:cNvSpPr txBox="1"/>
          <p:nvPr/>
        </p:nvSpPr>
        <p:spPr>
          <a:xfrm>
            <a:off x="378512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2" name="テキスト ボックス 121"/>
          <p:cNvSpPr txBox="1"/>
          <p:nvPr/>
        </p:nvSpPr>
        <p:spPr>
          <a:xfrm>
            <a:off x="411740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3" name="テキスト ボックス 122"/>
          <p:cNvSpPr txBox="1"/>
          <p:nvPr/>
        </p:nvSpPr>
        <p:spPr>
          <a:xfrm>
            <a:off x="4449684"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24" name="テキスト ボックス 123"/>
          <p:cNvSpPr txBox="1"/>
          <p:nvPr/>
        </p:nvSpPr>
        <p:spPr>
          <a:xfrm>
            <a:off x="4824252"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5" name="テキスト ボックス 124"/>
          <p:cNvSpPr txBox="1"/>
          <p:nvPr/>
        </p:nvSpPr>
        <p:spPr>
          <a:xfrm>
            <a:off x="5226068" y="2322569"/>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26" name="テキスト ボックス 125"/>
          <p:cNvSpPr txBox="1"/>
          <p:nvPr/>
        </p:nvSpPr>
        <p:spPr>
          <a:xfrm>
            <a:off x="5632094" y="2322569"/>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5" name="テキスト ボックス 134"/>
          <p:cNvSpPr txBox="1"/>
          <p:nvPr/>
        </p:nvSpPr>
        <p:spPr>
          <a:xfrm>
            <a:off x="5632094"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1</a:t>
            </a:r>
          </a:p>
        </p:txBody>
      </p:sp>
      <p:sp>
        <p:nvSpPr>
          <p:cNvPr id="136" name="テキスト ボックス 135"/>
          <p:cNvSpPr txBox="1"/>
          <p:nvPr/>
        </p:nvSpPr>
        <p:spPr>
          <a:xfrm>
            <a:off x="6214968"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2</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7" name="テキスト ボックス 136"/>
          <p:cNvSpPr txBox="1"/>
          <p:nvPr/>
        </p:nvSpPr>
        <p:spPr>
          <a:xfrm>
            <a:off x="6843627"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3</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8" name="テキスト ボックス 137"/>
          <p:cNvSpPr txBox="1"/>
          <p:nvPr/>
        </p:nvSpPr>
        <p:spPr>
          <a:xfrm>
            <a:off x="7553347"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4</a:t>
            </a:r>
          </a:p>
        </p:txBody>
      </p:sp>
      <p:sp>
        <p:nvSpPr>
          <p:cNvPr id="139" name="テキスト ボックス 138"/>
          <p:cNvSpPr txBox="1"/>
          <p:nvPr/>
        </p:nvSpPr>
        <p:spPr>
          <a:xfrm>
            <a:off x="8300919"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5</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40" name="テキスト ボックス 139"/>
          <p:cNvSpPr txBox="1"/>
          <p:nvPr/>
        </p:nvSpPr>
        <p:spPr>
          <a:xfrm>
            <a:off x="8952672" y="2866687"/>
            <a:ext cx="319717" cy="307777"/>
          </a:xfrm>
          <a:prstGeom prst="rect">
            <a:avLst/>
          </a:prstGeom>
          <a:noFill/>
        </p:spPr>
        <p:txBody>
          <a:bodyPr wrap="square">
            <a:spAutoFit/>
          </a:bodyPr>
          <a:lstStyle/>
          <a:p>
            <a:pPr>
              <a:defRPr/>
            </a:pPr>
            <a:r>
              <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6</a:t>
            </a:r>
          </a:p>
        </p:txBody>
      </p:sp>
      <p:sp>
        <p:nvSpPr>
          <p:cNvPr id="141" name="テキスト ボックス 140"/>
          <p:cNvSpPr txBox="1"/>
          <p:nvPr/>
        </p:nvSpPr>
        <p:spPr>
          <a:xfrm>
            <a:off x="9648256" y="2866687"/>
            <a:ext cx="319717" cy="307777"/>
          </a:xfrm>
          <a:prstGeom prst="rect">
            <a:avLst/>
          </a:prstGeom>
          <a:noFill/>
        </p:spPr>
        <p:txBody>
          <a:bodyPr wrap="square">
            <a:spAutoFit/>
          </a:bodyPr>
          <a:lstStyle/>
          <a:p>
            <a:pPr>
              <a:defRPr/>
            </a:pPr>
            <a:r>
              <a:rPr lang="en-US" altLang="ja-JP" sz="1400" b="1" i="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rPr>
              <a:t>7</a:t>
            </a:r>
            <a:endParaRPr lang="en-US" altLang="ja-JP" sz="1400" b="1" i="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 name="テキスト ボックス 10"/>
          <p:cNvSpPr txBox="1"/>
          <p:nvPr/>
        </p:nvSpPr>
        <p:spPr>
          <a:xfrm>
            <a:off x="5320112" y="1829152"/>
            <a:ext cx="1188000" cy="261610"/>
          </a:xfrm>
          <a:prstGeom prst="rect">
            <a:avLst/>
          </a:prstGeom>
          <a:noFill/>
        </p:spPr>
        <p:txBody>
          <a:bodyPr wrap="square">
            <a:spAutoFit/>
          </a:bodyPr>
          <a:lstStyle/>
          <a:p>
            <a:pPr algn="ct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契約破棄</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 name="テキスト ボックス 9"/>
          <p:cNvSpPr txBox="1"/>
          <p:nvPr/>
        </p:nvSpPr>
        <p:spPr>
          <a:xfrm>
            <a:off x="490754" y="1844143"/>
            <a:ext cx="972000" cy="276999"/>
          </a:xfrm>
          <a:prstGeom prst="rect">
            <a:avLst/>
          </a:prstGeom>
          <a:noFill/>
        </p:spPr>
        <p:txBody>
          <a:bodyPr wrap="square">
            <a:spAutoFit/>
          </a:bodyPr>
          <a:lstStyle/>
          <a:p>
            <a:pPr algn="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七年の契約</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9" name="直線矢印コネクタ 8"/>
          <p:cNvCxnSpPr/>
          <p:nvPr/>
        </p:nvCxnSpPr>
        <p:spPr>
          <a:xfrm>
            <a:off x="1367307" y="2071239"/>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969430" y="2297606"/>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反キリスト</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7" name="テキスト ボックス 56"/>
          <p:cNvSpPr txBox="1"/>
          <p:nvPr/>
        </p:nvSpPr>
        <p:spPr>
          <a:xfrm>
            <a:off x="1324980" y="2488455"/>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世界大戦</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8" name="テキスト ボックス 57"/>
          <p:cNvSpPr txBox="1"/>
          <p:nvPr/>
        </p:nvSpPr>
        <p:spPr>
          <a:xfrm>
            <a:off x="1642270" y="2679304"/>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飢饉</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9" name="テキスト ボックス 58"/>
          <p:cNvSpPr txBox="1"/>
          <p:nvPr/>
        </p:nvSpPr>
        <p:spPr>
          <a:xfrm>
            <a:off x="1944573" y="2870153"/>
            <a:ext cx="1442880" cy="276999"/>
          </a:xfrm>
          <a:prstGeom prst="rect">
            <a:avLst/>
          </a:prstGeom>
          <a:noFill/>
        </p:spPr>
        <p:txBody>
          <a:bodyPr wrap="square" anchor="t" anchorCtr="0">
            <a:spAutoFit/>
          </a:bodyPr>
          <a:lstStyle/>
          <a:p>
            <a:pPr algn="ctr">
              <a:defRPr/>
            </a:pP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人類</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a:t>
            </a:r>
            <a:r>
              <a:rPr lang="ja-JP" altLang="en-US" sz="1200" dirty="0">
                <a:latin typeface="ＭＳ Ｐゴシック" panose="020B0600070205080204" pitchFamily="50" charset="-128"/>
                <a:ea typeface="ＭＳ Ｐゴシック" panose="020B0600070205080204" pitchFamily="50" charset="-128"/>
                <a:cs typeface="メイリオ" panose="020B0604030504040204" pitchFamily="50" charset="-128"/>
              </a:rPr>
              <a:t>死亡</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0" name="テキスト ボックス 59"/>
          <p:cNvSpPr txBox="1"/>
          <p:nvPr/>
        </p:nvSpPr>
        <p:spPr>
          <a:xfrm>
            <a:off x="2246870" y="3061002"/>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聖徒迫害</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6" name="テキスト ボックス 105"/>
          <p:cNvSpPr txBox="1"/>
          <p:nvPr/>
        </p:nvSpPr>
        <p:spPr>
          <a:xfrm>
            <a:off x="1478385" y="-9496"/>
            <a:ext cx="4160516"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殉教者のたましい</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患難期前半に殉教した聖徒たち</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61" name="テキスト ボックス 60"/>
          <p:cNvSpPr txBox="1"/>
          <p:nvPr/>
        </p:nvSpPr>
        <p:spPr>
          <a:xfrm>
            <a:off x="2564159" y="3251850"/>
            <a:ext cx="1442880" cy="180000"/>
          </a:xfrm>
          <a:prstGeom prst="rect">
            <a:avLst/>
          </a:prstGeom>
          <a:noFill/>
        </p:spPr>
        <p:txBody>
          <a:bodyPr wrap="square" anchor="t" anchorCtr="0">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天変地異</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5" name="直線矢印コネクタ 74"/>
          <p:cNvCxnSpPr/>
          <p:nvPr/>
        </p:nvCxnSpPr>
        <p:spPr>
          <a:xfrm>
            <a:off x="1355980" y="3993825"/>
            <a:ext cx="4248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221140" y="3755022"/>
            <a:ext cx="1224000" cy="261610"/>
          </a:xfrm>
          <a:prstGeom prst="rect">
            <a:avLst/>
          </a:prstGeom>
          <a:noFill/>
        </p:spPr>
        <p:txBody>
          <a:bodyPr wrap="square">
            <a:spAutoFit/>
          </a:bodyPr>
          <a:lstStyle/>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144,000</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人の宣教</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nvGrpSpPr>
          <p:cNvPr id="19" name="グループ化 18"/>
          <p:cNvGrpSpPr/>
          <p:nvPr/>
        </p:nvGrpSpPr>
        <p:grpSpPr>
          <a:xfrm>
            <a:off x="2317797" y="2259536"/>
            <a:ext cx="1044000" cy="252000"/>
            <a:chOff x="2317797" y="2259536"/>
            <a:chExt cx="1044000" cy="252000"/>
          </a:xfrm>
        </p:grpSpPr>
        <p:sp>
          <p:nvSpPr>
            <p:cNvPr id="145" name="テキスト ボックス 144"/>
            <p:cNvSpPr txBox="1"/>
            <p:nvPr/>
          </p:nvSpPr>
          <p:spPr>
            <a:xfrm>
              <a:off x="2317797" y="2259536"/>
              <a:ext cx="1044000" cy="252000"/>
            </a:xfrm>
            <a:prstGeom prst="rect">
              <a:avLst/>
            </a:prstGeom>
            <a:noFill/>
          </p:spPr>
          <p:txBody>
            <a:bodyPr wrap="square">
              <a:spAutoFit/>
            </a:bodyPr>
            <a:lstStyle/>
            <a:p>
              <a:pPr algn="ctr">
                <a:defRPr/>
              </a:pPr>
              <a:r>
                <a:rPr lang="ja-JP" altLang="en-US" sz="10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前半　後半</a:t>
              </a:r>
              <a:endParaRPr lang="en-US" altLang="ja-JP" sz="10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8" name="直線コネクタ 17"/>
            <p:cNvCxnSpPr/>
            <p:nvPr/>
          </p:nvCxnSpPr>
          <p:spPr>
            <a:xfrm flipV="1">
              <a:off x="2822864" y="230840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4" name="テキスト ボックス 143"/>
          <p:cNvSpPr txBox="1"/>
          <p:nvPr/>
        </p:nvSpPr>
        <p:spPr>
          <a:xfrm>
            <a:off x="395298" y="6349262"/>
            <a:ext cx="1332000" cy="461665"/>
          </a:xfrm>
          <a:prstGeom prst="rect">
            <a:avLst/>
          </a:prstGeom>
          <a:noFill/>
        </p:spPr>
        <p:txBody>
          <a:bodyPr wrap="square">
            <a:spAutoFit/>
          </a:bodyPr>
          <a:lstStyle/>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暗黒➊</a:t>
            </a:r>
            <a:endPar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ヨエ</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31</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4" name="テキスト ボックス 133"/>
          <p:cNvSpPr txBox="1"/>
          <p:nvPr/>
        </p:nvSpPr>
        <p:spPr>
          <a:xfrm>
            <a:off x="-16612" y="3274108"/>
            <a:ext cx="1440000" cy="430887"/>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エリヤの活動</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マラ</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6</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51" name="テキスト ボックス 150"/>
          <p:cNvSpPr txBox="1"/>
          <p:nvPr/>
        </p:nvSpPr>
        <p:spPr>
          <a:xfrm>
            <a:off x="4296644" y="747153"/>
            <a:ext cx="1008000" cy="246221"/>
          </a:xfrm>
          <a:prstGeom prst="rect">
            <a:avLst/>
          </a:prstGeom>
          <a:noFill/>
        </p:spPr>
        <p:txBody>
          <a:bodyPr wrap="square">
            <a:spAutoFit/>
          </a:bodyPr>
          <a:lstStyle/>
          <a:p>
            <a:pPr>
              <a:defRPr/>
            </a:pPr>
            <a:r>
              <a:rPr lang="ja-JP" altLang="en-US"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一羽</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のわし</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49" name="テキスト ボックス 148"/>
          <p:cNvSpPr txBox="1"/>
          <p:nvPr/>
        </p:nvSpPr>
        <p:spPr>
          <a:xfrm>
            <a:off x="4969785" y="1336288"/>
            <a:ext cx="1297322"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③小さな巻物</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62" name="テキスト ボックス 161"/>
          <p:cNvSpPr txBox="1"/>
          <p:nvPr/>
        </p:nvSpPr>
        <p:spPr>
          <a:xfrm>
            <a:off x="4478614" y="1161136"/>
            <a:ext cx="2290595"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②第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のラッパの裁きの預言</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71" name="テキスト ボックス 170"/>
          <p:cNvSpPr txBox="1"/>
          <p:nvPr/>
        </p:nvSpPr>
        <p:spPr>
          <a:xfrm>
            <a:off x="5659149" y="4564903"/>
            <a:ext cx="4062805" cy="261610"/>
          </a:xfrm>
          <a:prstGeom prst="rect">
            <a:avLst/>
          </a:prstGeom>
          <a:noFill/>
        </p:spPr>
        <p:txBody>
          <a:bodyPr wrap="square">
            <a:spAutoFit/>
          </a:bodyPr>
          <a:lstStyle/>
          <a:p>
            <a:pPr algn="ctr">
              <a:defRPr/>
            </a:pPr>
            <a:r>
              <a:rPr lang="ja-JP" altLang="en-US" sz="1100" dirty="0">
                <a:latin typeface="ＭＳ Ｐゴシック" panose="020B0600070205080204" pitchFamily="50" charset="-128"/>
                <a:cs typeface="メイリオ" panose="020B0604030504040204" pitchFamily="50" charset="-128"/>
              </a:rPr>
              <a:t>第五段階</a:t>
            </a:r>
            <a:r>
              <a:rPr lang="en-US" altLang="ja-JP" sz="1100" dirty="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反キリストの完全な帝国主義</a:t>
            </a:r>
            <a:r>
              <a:rPr lang="en-US" altLang="ja-JP" sz="1100" dirty="0" smtClean="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　政治・経済の統合</a:t>
            </a:r>
            <a:endParaRPr lang="en-US" altLang="ja-JP" sz="1100" dirty="0">
              <a:latin typeface="ＭＳ Ｐゴシック" panose="020B0600070205080204" pitchFamily="50" charset="-128"/>
              <a:cs typeface="メイリオ" panose="020B0604030504040204" pitchFamily="50" charset="-128"/>
            </a:endParaRPr>
          </a:p>
        </p:txBody>
      </p:sp>
      <p:sp>
        <p:nvSpPr>
          <p:cNvPr id="173" name="テキスト ボックス 172"/>
          <p:cNvSpPr txBox="1"/>
          <p:nvPr/>
        </p:nvSpPr>
        <p:spPr>
          <a:xfrm>
            <a:off x="1493926" y="3755022"/>
            <a:ext cx="2052000" cy="261610"/>
          </a:xfrm>
          <a:prstGeom prst="rect">
            <a:avLst/>
          </a:prstGeom>
          <a:noFill/>
        </p:spPr>
        <p:txBody>
          <a:bodyPr wrap="square">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世界宣教・世界大のリバイバル</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74" name="テキスト ボックス 173"/>
          <p:cNvSpPr txBox="1"/>
          <p:nvPr/>
        </p:nvSpPr>
        <p:spPr>
          <a:xfrm>
            <a:off x="4075875" y="3993517"/>
            <a:ext cx="1656000" cy="261610"/>
          </a:xfrm>
          <a:prstGeom prst="rect">
            <a:avLst/>
          </a:prstGeom>
          <a:noFill/>
        </p:spPr>
        <p:txBody>
          <a:bodyPr wrap="square">
            <a:spAutoFit/>
          </a:bodyPr>
          <a:lstStyle/>
          <a:p>
            <a:pPr algn="r">
              <a:defRPr/>
            </a:pPr>
            <a:r>
              <a:rPr lang="en-US" altLang="ja-JP" sz="1100" dirty="0" smtClean="0">
                <a:latin typeface="ＭＳ Ｐゴシック" panose="020B0600070205080204" pitchFamily="50" charset="-128"/>
                <a:cs typeface="メイリオ" panose="020B0604030504040204" pitchFamily="50" charset="-128"/>
              </a:rPr>
              <a:t>7</a:t>
            </a:r>
            <a:r>
              <a:rPr lang="en-US" altLang="ja-JP" sz="1100" dirty="0">
                <a:latin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cs typeface="メイリオ" panose="020B0604030504040204" pitchFamily="50" charset="-128"/>
              </a:rPr>
              <a:t>ふたりの証人の</a:t>
            </a:r>
            <a:r>
              <a:rPr lang="ja-JP" altLang="en-US" sz="1100" dirty="0" smtClean="0">
                <a:latin typeface="ＭＳ Ｐゴシック" panose="020B0600070205080204" pitchFamily="50" charset="-128"/>
                <a:cs typeface="メイリオ" panose="020B0604030504040204" pitchFamily="50" charset="-128"/>
              </a:rPr>
              <a:t>死↓</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75" name="直線矢印コネクタ 174"/>
          <p:cNvCxnSpPr/>
          <p:nvPr/>
        </p:nvCxnSpPr>
        <p:spPr>
          <a:xfrm>
            <a:off x="5614536" y="4590778"/>
            <a:ext cx="4248000" cy="0"/>
          </a:xfrm>
          <a:prstGeom prst="straightConnector1">
            <a:avLst/>
          </a:prstGeom>
          <a:ln w="34925">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76" name="テキスト ボックス 175"/>
          <p:cNvSpPr txBox="1"/>
          <p:nvPr/>
        </p:nvSpPr>
        <p:spPr>
          <a:xfrm>
            <a:off x="4365626" y="2082734"/>
            <a:ext cx="2484000" cy="253916"/>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④第</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神殿「杖のような測り竿」</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66" name="テキスト ボックス 165"/>
          <p:cNvSpPr txBox="1"/>
          <p:nvPr/>
        </p:nvSpPr>
        <p:spPr>
          <a:xfrm>
            <a:off x="5761812" y="3745129"/>
            <a:ext cx="3789428" cy="253916"/>
          </a:xfrm>
          <a:prstGeom prst="rect">
            <a:avLst/>
          </a:prstGeom>
          <a:noFill/>
        </p:spPr>
        <p:txBody>
          <a:bodyPr wrap="square">
            <a:spAutoFit/>
          </a:bodyPr>
          <a:lstStyle/>
          <a:p>
            <a:pPr>
              <a:defRPr/>
            </a:pP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⑤さらされた死体</a:t>
            </a:r>
            <a:r>
              <a:rPr lang="en-US" altLang="ja-JP"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三日半</a:t>
            </a:r>
            <a:r>
              <a:rPr lang="en-US" altLang="ja-JP"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→復活（第</a:t>
            </a:r>
            <a:r>
              <a:rPr lang="en-US" altLang="ja-JP"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3</a:t>
            </a: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のヨナのしるし</a:t>
            </a:r>
            <a:r>
              <a:rPr lang="en-US" altLang="ja-JP"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r>
              <a:rPr lang="ja-JP" altLang="en-US" sz="1000" b="1"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→昇天</a:t>
            </a:r>
            <a:endParaRPr lang="en-US" altLang="ja-JP" sz="1000" b="1" dirty="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endParaRPr>
          </a:p>
        </p:txBody>
      </p:sp>
      <p:sp>
        <p:nvSpPr>
          <p:cNvPr id="167" name="テキスト ボックス 166"/>
          <p:cNvSpPr txBox="1"/>
          <p:nvPr/>
        </p:nvSpPr>
        <p:spPr>
          <a:xfrm>
            <a:off x="5918880" y="4099976"/>
            <a:ext cx="3816000" cy="253916"/>
          </a:xfrm>
          <a:prstGeom prst="rect">
            <a:avLst/>
          </a:prstGeom>
          <a:noFill/>
        </p:spPr>
        <p:txBody>
          <a:bodyPr wrap="square">
            <a:spAutoFit/>
          </a:bodyPr>
          <a:lstStyle/>
          <a:p>
            <a:pPr>
              <a:defRPr/>
            </a:pPr>
            <a:r>
              <a:rPr lang="ja-JP" altLang="en-US"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大患難時代の最後に起こるユダヤ人の民族的救いの前奏曲</a:t>
            </a:r>
            <a:endParaRPr lang="en-US" altLang="ja-JP" sz="1000" dirty="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endParaRPr>
          </a:p>
        </p:txBody>
      </p:sp>
      <p:cxnSp>
        <p:nvCxnSpPr>
          <p:cNvPr id="21" name="カギ線コネクタ 20"/>
          <p:cNvCxnSpPr/>
          <p:nvPr/>
        </p:nvCxnSpPr>
        <p:spPr>
          <a:xfrm flipV="1">
            <a:off x="5622282" y="3880738"/>
            <a:ext cx="216000" cy="360000"/>
          </a:xfrm>
          <a:prstGeom prst="bentConnector3">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81" name="テキスト ボックス 180"/>
          <p:cNvSpPr txBox="1"/>
          <p:nvPr/>
        </p:nvSpPr>
        <p:spPr>
          <a:xfrm>
            <a:off x="6794197" y="4321513"/>
            <a:ext cx="2160000" cy="246221"/>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⑧海からの獣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反キリストの</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支配</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latin typeface="ＭＳ Ｐゴシック" panose="020B0600070205080204" pitchFamily="50" charset="-128"/>
              <a:cs typeface="メイリオ" panose="020B0604030504040204" pitchFamily="50" charset="-128"/>
            </a:endParaRPr>
          </a:p>
        </p:txBody>
      </p:sp>
      <p:cxnSp>
        <p:nvCxnSpPr>
          <p:cNvPr id="179" name="直線コネクタ 178"/>
          <p:cNvCxnSpPr/>
          <p:nvPr/>
        </p:nvCxnSpPr>
        <p:spPr>
          <a:xfrm>
            <a:off x="4783049" y="1037792"/>
            <a:ext cx="0" cy="1548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cxnSp>
        <p:nvCxnSpPr>
          <p:cNvPr id="184" name="カギ線コネクタ 183"/>
          <p:cNvCxnSpPr/>
          <p:nvPr/>
        </p:nvCxnSpPr>
        <p:spPr>
          <a:xfrm rot="10800000" flipV="1">
            <a:off x="9364000" y="3874612"/>
            <a:ext cx="108000" cy="183553"/>
          </a:xfrm>
          <a:prstGeom prst="bentConnector3">
            <a:avLst>
              <a:gd name="adj1" fmla="val -110658"/>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85" name="カギ線コネクタ 184"/>
          <p:cNvCxnSpPr/>
          <p:nvPr/>
        </p:nvCxnSpPr>
        <p:spPr>
          <a:xfrm rot="5400000">
            <a:off x="5921662" y="4124927"/>
            <a:ext cx="180000" cy="18000"/>
          </a:xfrm>
          <a:prstGeom prst="bentConnector4">
            <a:avLst>
              <a:gd name="adj1" fmla="val 6835"/>
              <a:gd name="adj2" fmla="val 934422"/>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2" name="テキスト ボックス 151"/>
          <p:cNvSpPr txBox="1"/>
          <p:nvPr/>
        </p:nvSpPr>
        <p:spPr>
          <a:xfrm>
            <a:off x="4860755" y="414924"/>
            <a:ext cx="1908000"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⑩中間期の</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宣言</a:t>
            </a:r>
            <a:endParaRPr lang="en-US" altLang="ja-JP" sz="1000" dirty="0">
              <a:latin typeface="ＭＳ Ｐゴシック" panose="020B0600070205080204" pitchFamily="50" charset="-128"/>
              <a:cs typeface="メイリオ" panose="020B0604030504040204" pitchFamily="50" charset="-128"/>
            </a:endParaRPr>
          </a:p>
        </p:txBody>
      </p:sp>
      <p:sp>
        <p:nvSpPr>
          <p:cNvPr id="153" name="テキスト ボックス 152"/>
          <p:cNvSpPr txBox="1"/>
          <p:nvPr/>
        </p:nvSpPr>
        <p:spPr>
          <a:xfrm>
            <a:off x="6800052" y="5038260"/>
            <a:ext cx="2592000" cy="246221"/>
          </a:xfrm>
          <a:prstGeom prst="rect">
            <a:avLst/>
          </a:prstGeom>
          <a:noFill/>
        </p:spPr>
        <p:txBody>
          <a:bodyPr wrap="square" anchor="ctr">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➆大患難時代のイスラエル</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54" name="テキスト ボックス 153"/>
          <p:cNvSpPr txBox="1"/>
          <p:nvPr/>
        </p:nvSpPr>
        <p:spPr>
          <a:xfrm>
            <a:off x="6800052" y="5203594"/>
            <a:ext cx="2859570" cy="261610"/>
          </a:xfrm>
          <a:prstGeom prst="rect">
            <a:avLst/>
          </a:prstGeom>
          <a:noFill/>
        </p:spPr>
        <p:txBody>
          <a:bodyPr wrap="square" anchor="ctr">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歴史的背景</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キリストの生涯を要約する幻</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p>
        </p:txBody>
      </p:sp>
      <p:sp>
        <p:nvSpPr>
          <p:cNvPr id="157" name="テキスト ボックス 156"/>
          <p:cNvSpPr txBox="1"/>
          <p:nvPr/>
        </p:nvSpPr>
        <p:spPr>
          <a:xfrm>
            <a:off x="4652206" y="5420835"/>
            <a:ext cx="5076000" cy="180000"/>
          </a:xfrm>
          <a:prstGeom prst="rect">
            <a:avLst/>
          </a:prstGeom>
          <a:noFill/>
        </p:spPr>
        <p:txBody>
          <a:bodyPr wrap="square" anchor="ctr">
            <a:spAutoFit/>
          </a:bodyPr>
          <a:lstStyle/>
          <a:p>
            <a:pP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地に落とされるサタン</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天の戦い</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cs typeface="メイリオ" panose="020B0604030504040204" pitchFamily="50" charset="-128"/>
              </a:rPr>
              <a:t>イスラエル</a:t>
            </a:r>
            <a:r>
              <a:rPr lang="ja-JP" altLang="en-US" sz="1200" dirty="0">
                <a:latin typeface="ＭＳ Ｐゴシック" panose="020B0600070205080204" pitchFamily="50" charset="-128"/>
                <a:cs typeface="メイリオ" panose="020B0604030504040204" pitchFamily="50" charset="-128"/>
              </a:rPr>
              <a:t>の逃避</a:t>
            </a:r>
            <a:r>
              <a:rPr lang="en-US" altLang="ja-JP" sz="1200" dirty="0">
                <a:latin typeface="ＭＳ Ｐゴシック" panose="020B0600070205080204" pitchFamily="50" charset="-128"/>
                <a:cs typeface="メイリオ" panose="020B0604030504040204" pitchFamily="50" charset="-128"/>
              </a:rPr>
              <a:t>(</a:t>
            </a:r>
            <a:r>
              <a:rPr lang="ja-JP" altLang="en-US" sz="1200" dirty="0">
                <a:latin typeface="ＭＳ Ｐゴシック" panose="020B0600070205080204" pitchFamily="50" charset="-128"/>
                <a:cs typeface="メイリオ" panose="020B0604030504040204" pitchFamily="50" charset="-128"/>
              </a:rPr>
              <a:t>荒野に逃れる女</a:t>
            </a:r>
            <a:r>
              <a:rPr lang="en-US" altLang="ja-JP" sz="1200" dirty="0" smtClean="0">
                <a:latin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61" name="テキスト ボックス 160"/>
          <p:cNvSpPr txBox="1"/>
          <p:nvPr/>
        </p:nvSpPr>
        <p:spPr>
          <a:xfrm>
            <a:off x="6800052" y="5556262"/>
            <a:ext cx="2412000" cy="261610"/>
          </a:xfrm>
          <a:prstGeom prst="rect">
            <a:avLst/>
          </a:prstGeom>
          <a:noFill/>
        </p:spPr>
        <p:txBody>
          <a:bodyPr wrap="square" anchor="ctr">
            <a:spAutoFit/>
          </a:bodyPr>
          <a:lstStyle/>
          <a:p>
            <a:pP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イスラエルに対するサタンの戦い</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163" name="直線コネクタ 162"/>
          <p:cNvCxnSpPr/>
          <p:nvPr/>
        </p:nvCxnSpPr>
        <p:spPr>
          <a:xfrm rot="5400000">
            <a:off x="6442774" y="5345067"/>
            <a:ext cx="0" cy="684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64" name="テキスト ボックス 163"/>
          <p:cNvSpPr txBox="1"/>
          <p:nvPr/>
        </p:nvSpPr>
        <p:spPr>
          <a:xfrm>
            <a:off x="6800052" y="5805409"/>
            <a:ext cx="1764000" cy="246221"/>
          </a:xfrm>
          <a:prstGeom prst="rect">
            <a:avLst/>
          </a:prstGeom>
          <a:noFill/>
        </p:spPr>
        <p:txBody>
          <a:bodyPr wrap="square" anchor="ctr">
            <a:spAutoFit/>
          </a:bodyPr>
          <a:lstStyle/>
          <a:p>
            <a:pPr>
              <a:defRPr/>
            </a:pPr>
            <a:r>
              <a:rPr lang="ja-JP" altLang="en-US"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⑧海からの獣</a:t>
            </a:r>
            <a:r>
              <a:rPr lang="en-US" altLang="ja-JP"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r>
              <a:rPr lang="ja-JP" altLang="en-US"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第一の獣</a:t>
            </a:r>
            <a:r>
              <a:rPr lang="en-US" altLang="ja-JP" sz="1000" dirty="0" smtClean="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rPr>
              <a:t>)</a:t>
            </a:r>
            <a:endParaRPr lang="en-US" altLang="ja-JP" sz="1000" dirty="0">
              <a:solidFill>
                <a:srgbClr val="002060"/>
              </a:solidFill>
              <a:latin typeface="HG創英角ﾎﾟｯﾌﾟ体" panose="040B0A09000000000000" pitchFamily="49" charset="-128"/>
              <a:ea typeface="HG創英角ﾎﾟｯﾌﾟ体" panose="040B0A09000000000000" pitchFamily="49" charset="-128"/>
              <a:cs typeface="メイリオ" panose="020B0604030504040204" pitchFamily="50" charset="-128"/>
            </a:endParaRPr>
          </a:p>
        </p:txBody>
      </p:sp>
      <p:cxnSp>
        <p:nvCxnSpPr>
          <p:cNvPr id="165" name="直線コネクタ 164"/>
          <p:cNvCxnSpPr/>
          <p:nvPr/>
        </p:nvCxnSpPr>
        <p:spPr>
          <a:xfrm rot="5400000">
            <a:off x="6568774" y="5715061"/>
            <a:ext cx="0" cy="432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178" name="テキスト ボックス 177"/>
          <p:cNvSpPr txBox="1"/>
          <p:nvPr/>
        </p:nvSpPr>
        <p:spPr>
          <a:xfrm>
            <a:off x="6800052" y="6178900"/>
            <a:ext cx="1872000" cy="246221"/>
          </a:xfrm>
          <a:prstGeom prst="rect">
            <a:avLst/>
          </a:prstGeom>
          <a:noFill/>
        </p:spPr>
        <p:txBody>
          <a:bodyPr wrap="square" anchor="ctr">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⑨地からの獣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第二の獣</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80" name="右中かっこ 179"/>
          <p:cNvSpPr/>
          <p:nvPr/>
        </p:nvSpPr>
        <p:spPr>
          <a:xfrm rot="16200000">
            <a:off x="5642406" y="3490607"/>
            <a:ext cx="324000" cy="2808000"/>
          </a:xfrm>
          <a:prstGeom prst="rightBrace">
            <a:avLst>
              <a:gd name="adj1" fmla="val 10340"/>
              <a:gd name="adj2" fmla="val 50000"/>
            </a:avLst>
          </a:prstGeom>
          <a:ln>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右大かっこ 21"/>
          <p:cNvSpPr/>
          <p:nvPr/>
        </p:nvSpPr>
        <p:spPr>
          <a:xfrm>
            <a:off x="6249440" y="5783208"/>
            <a:ext cx="45719" cy="288000"/>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7" name="右大かっこ 186"/>
          <p:cNvSpPr/>
          <p:nvPr/>
        </p:nvSpPr>
        <p:spPr>
          <a:xfrm>
            <a:off x="6249440" y="6114146"/>
            <a:ext cx="45719" cy="432000"/>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5" name="テキスト ボックス 194"/>
          <p:cNvSpPr txBox="1"/>
          <p:nvPr/>
        </p:nvSpPr>
        <p:spPr>
          <a:xfrm>
            <a:off x="12955" y="4982364"/>
            <a:ext cx="1440000" cy="92333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中間期の出来事</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・ちょうど中間の</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12</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の出来事</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・後半にずれ込む</a:t>
            </a:r>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r">
              <a:defRPr/>
            </a:pPr>
            <a:r>
              <a:rPr lang="ja-JP" altLang="en-US"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➀～➉の出来事</a:t>
            </a:r>
            <a:endParaRPr lang="en-US" altLang="ja-JP" sz="1000" b="1"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96" name="テキスト ボックス 195"/>
          <p:cNvSpPr txBox="1"/>
          <p:nvPr/>
        </p:nvSpPr>
        <p:spPr>
          <a:xfrm>
            <a:off x="4945113" y="6575909"/>
            <a:ext cx="1332000" cy="246221"/>
          </a:xfrm>
          <a:prstGeom prst="rect">
            <a:avLst/>
          </a:prstGeom>
          <a:noFill/>
        </p:spPr>
        <p:txBody>
          <a:bodyPr wrap="square">
            <a:spAutoFit/>
          </a:bodyPr>
          <a:lstStyle/>
          <a:p>
            <a:pPr algn="ctr">
              <a:defRPr/>
            </a:pPr>
            <a:r>
              <a:rPr lang="ja-JP" altLang="en-US" sz="10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中間点</a:t>
            </a:r>
            <a:endParaRPr lang="en-US" altLang="ja-JP" sz="10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3" name="カギ線コネクタ 22"/>
          <p:cNvCxnSpPr/>
          <p:nvPr/>
        </p:nvCxnSpPr>
        <p:spPr>
          <a:xfrm rot="10800000">
            <a:off x="8848180" y="4454516"/>
            <a:ext cx="216000" cy="1476000"/>
          </a:xfrm>
          <a:prstGeom prst="bentConnector3">
            <a:avLst>
              <a:gd name="adj1" fmla="val -276054"/>
            </a:avLst>
          </a:prstGeom>
          <a:ln>
            <a:solidFill>
              <a:schemeClr val="tx1"/>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7" name="直線コネクタ 206"/>
          <p:cNvCxnSpPr/>
          <p:nvPr/>
        </p:nvCxnSpPr>
        <p:spPr>
          <a:xfrm rot="5400000">
            <a:off x="6571046" y="6099477"/>
            <a:ext cx="0" cy="432000"/>
          </a:xfrm>
          <a:prstGeom prst="line">
            <a:avLst/>
          </a:prstGeom>
          <a:ln>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
        <p:nvSpPr>
          <p:cNvPr id="208" name="テキスト ボックス 207"/>
          <p:cNvSpPr txBox="1"/>
          <p:nvPr/>
        </p:nvSpPr>
        <p:spPr>
          <a:xfrm>
            <a:off x="6800052" y="6360030"/>
            <a:ext cx="2628000" cy="261610"/>
          </a:xfrm>
          <a:prstGeom prst="rect">
            <a:avLst/>
          </a:prstGeom>
          <a:noFill/>
        </p:spPr>
        <p:txBody>
          <a:bodyPr wrap="square" anchor="ctr">
            <a:spAutoFit/>
          </a:bodyPr>
          <a:lstStyle/>
          <a:p>
            <a:pPr>
              <a:defRPr/>
            </a:pPr>
            <a:r>
              <a:rPr lang="ja-JP" altLang="en-US" sz="11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獣の偶像礼拝</a:t>
            </a:r>
            <a:r>
              <a:rPr lang="ja-JP" altLang="en-US" sz="1100" dirty="0" smtClean="0">
                <a:latin typeface="ＭＳ Ｐゴシック" panose="020B0600070205080204" pitchFamily="50" charset="-128"/>
                <a:cs typeface="メイリオ" panose="020B0604030504040204" pitchFamily="50" charset="-128"/>
              </a:rPr>
              <a:t>・経済</a:t>
            </a:r>
            <a:r>
              <a:rPr lang="ja-JP" altLang="en-US" sz="1100" dirty="0">
                <a:latin typeface="ＭＳ Ｐゴシック" panose="020B0600070205080204" pitchFamily="50" charset="-128"/>
                <a:cs typeface="メイリオ" panose="020B0604030504040204" pitchFamily="50" charset="-128"/>
              </a:rPr>
              <a:t>活動の</a:t>
            </a:r>
            <a:r>
              <a:rPr lang="ja-JP" altLang="en-US" sz="1100" dirty="0" smtClean="0">
                <a:latin typeface="ＭＳ Ｐゴシック" panose="020B0600070205080204" pitchFamily="50" charset="-128"/>
                <a:cs typeface="メイリオ" panose="020B0604030504040204" pitchFamily="50" charset="-128"/>
              </a:rPr>
              <a:t>統制</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25" name="カギ線コネクタ 24"/>
          <p:cNvCxnSpPr/>
          <p:nvPr/>
        </p:nvCxnSpPr>
        <p:spPr>
          <a:xfrm rot="5400000" flipV="1">
            <a:off x="6590491" y="-655855"/>
            <a:ext cx="180000" cy="6336000"/>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9" name="テキスト ボックス 218"/>
          <p:cNvSpPr txBox="1"/>
          <p:nvPr/>
        </p:nvSpPr>
        <p:spPr>
          <a:xfrm>
            <a:off x="4829482" y="184823"/>
            <a:ext cx="1980000" cy="252000"/>
          </a:xfrm>
          <a:prstGeom prst="rect">
            <a:avLst/>
          </a:prstGeom>
          <a:noFill/>
        </p:spPr>
        <p:txBody>
          <a:bodyPr wrap="square">
            <a:spAutoFit/>
          </a:bodyPr>
          <a:lstStyle/>
          <a:p>
            <a:pP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➆キリストの生涯を要約する幻</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7" name="直線コネクタ 6"/>
          <p:cNvCxnSpPr/>
          <p:nvPr/>
        </p:nvCxnSpPr>
        <p:spPr>
          <a:xfrm>
            <a:off x="5625252" y="-29533"/>
            <a:ext cx="0" cy="6984000"/>
          </a:xfrm>
          <a:prstGeom prst="line">
            <a:avLst/>
          </a:prstGeom>
          <a:ln w="6350">
            <a:solidFill>
              <a:srgbClr val="FF0066"/>
            </a:solidFill>
            <a:prstDash val="solid"/>
          </a:ln>
        </p:spPr>
        <p:style>
          <a:lnRef idx="1">
            <a:schemeClr val="accent1"/>
          </a:lnRef>
          <a:fillRef idx="0">
            <a:schemeClr val="accent1"/>
          </a:fillRef>
          <a:effectRef idx="0">
            <a:schemeClr val="accent1"/>
          </a:effectRef>
          <a:fontRef idx="minor">
            <a:schemeClr val="tx1"/>
          </a:fontRef>
        </p:style>
      </p:cxnSp>
      <p:sp>
        <p:nvSpPr>
          <p:cNvPr id="15" name="右中かっこ 14"/>
          <p:cNvSpPr/>
          <p:nvPr/>
        </p:nvSpPr>
        <p:spPr>
          <a:xfrm rot="16200000">
            <a:off x="5530725" y="4162328"/>
            <a:ext cx="180000" cy="1800000"/>
          </a:xfrm>
          <a:prstGeom prst="rightBrace">
            <a:avLst>
              <a:gd name="adj1" fmla="val 2613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3" name="テキスト ボックス 222"/>
          <p:cNvSpPr txBox="1"/>
          <p:nvPr/>
        </p:nvSpPr>
        <p:spPr>
          <a:xfrm>
            <a:off x="5638670" y="-1847"/>
            <a:ext cx="3276000" cy="246221"/>
          </a:xfrm>
          <a:prstGeom prst="rect">
            <a:avLst/>
          </a:prstGeom>
          <a:noFill/>
        </p:spPr>
        <p:txBody>
          <a:bodyPr wrap="square">
            <a:spAutoFit/>
          </a:bodyPr>
          <a:lstStyle/>
          <a:p>
            <a:pP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殉教者たちの礼拝</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患難時代後半に殉教した聖徒たち</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82" name="テキスト ボックス 181"/>
          <p:cNvSpPr txBox="1"/>
          <p:nvPr/>
        </p:nvSpPr>
        <p:spPr>
          <a:xfrm>
            <a:off x="8385266" y="3483484"/>
            <a:ext cx="1440000" cy="230832"/>
          </a:xfrm>
          <a:prstGeom prst="rect">
            <a:avLst/>
          </a:prstGeom>
          <a:noFill/>
        </p:spPr>
        <p:txBody>
          <a:bodyPr wrap="square">
            <a:spAutoFit/>
          </a:bodyPr>
          <a:lstStyle/>
          <a:p>
            <a:pPr algn="ctr">
              <a:defRPr/>
            </a:pP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ユダヤ人</a:t>
            </a: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2/3</a:t>
            </a:r>
            <a:r>
              <a:rPr lang="ja-JP" altLang="en-US"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死亡</a:t>
            </a:r>
            <a:r>
              <a:rPr lang="en-US" altLang="ja-JP" sz="9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p>
        </p:txBody>
      </p:sp>
      <p:sp>
        <p:nvSpPr>
          <p:cNvPr id="197" name="テキスト ボックス 196"/>
          <p:cNvSpPr txBox="1"/>
          <p:nvPr/>
        </p:nvSpPr>
        <p:spPr>
          <a:xfrm>
            <a:off x="9283747" y="3153664"/>
            <a:ext cx="612000" cy="307777"/>
          </a:xfrm>
          <a:prstGeom prst="rect">
            <a:avLst/>
          </a:prstGeom>
          <a:noFill/>
        </p:spPr>
        <p:txBody>
          <a:bodyPr wrap="square">
            <a:spAutoFit/>
          </a:bodyPr>
          <a:lstStyle/>
          <a:p>
            <a:pPr algn="r">
              <a:defRPr/>
            </a:pPr>
            <a:r>
              <a:rPr lang="ja-JP" altLang="en-US"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再臨</a:t>
            </a:r>
            <a:endParaRPr lang="en-US" altLang="ja-JP"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99" name="テキスト ボックス 198"/>
          <p:cNvSpPr txBox="1"/>
          <p:nvPr/>
        </p:nvSpPr>
        <p:spPr>
          <a:xfrm>
            <a:off x="8903514" y="1832963"/>
            <a:ext cx="905948" cy="400110"/>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大バビロン</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滅亡</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01" name="テキスト ボックス 200"/>
          <p:cNvSpPr txBox="1"/>
          <p:nvPr/>
        </p:nvSpPr>
        <p:spPr>
          <a:xfrm>
            <a:off x="9091341" y="2885856"/>
            <a:ext cx="792000" cy="261610"/>
          </a:xfrm>
          <a:prstGeom prst="rect">
            <a:avLst/>
          </a:prstGeom>
          <a:noFill/>
        </p:spPr>
        <p:txBody>
          <a:bodyPr wrap="square">
            <a:spAutoFit/>
          </a:bodyPr>
          <a:lstStyle/>
          <a:p>
            <a:pPr algn="ctr">
              <a:defRPr/>
            </a:pPr>
            <a:r>
              <a:rPr lang="ja-JP" altLang="en-US" sz="1050"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8</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段階→</a:t>
            </a:r>
            <a:endParaRPr lang="en-US" altLang="ja-JP" sz="105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02" name="テキスト ボックス 201"/>
          <p:cNvSpPr txBox="1"/>
          <p:nvPr/>
        </p:nvSpPr>
        <p:spPr>
          <a:xfrm>
            <a:off x="8846280" y="1589578"/>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嘆く３組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05" name="テキスト ボックス 204"/>
          <p:cNvSpPr txBox="1"/>
          <p:nvPr/>
        </p:nvSpPr>
        <p:spPr>
          <a:xfrm>
            <a:off x="8846280" y="308962"/>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喜ぶ３組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206" name="直線コネクタ 205"/>
          <p:cNvCxnSpPr/>
          <p:nvPr/>
        </p:nvCxnSpPr>
        <p:spPr>
          <a:xfrm>
            <a:off x="9314280" y="552886"/>
            <a:ext cx="0" cy="1116000"/>
          </a:xfrm>
          <a:prstGeom prst="line">
            <a:avLst/>
          </a:prstGeom>
          <a:ln w="0">
            <a:solidFill>
              <a:srgbClr val="002060"/>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4" name="直線コネクタ 213"/>
          <p:cNvCxnSpPr/>
          <p:nvPr/>
        </p:nvCxnSpPr>
        <p:spPr>
          <a:xfrm>
            <a:off x="9302757" y="2200140"/>
            <a:ext cx="0" cy="756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pic>
        <p:nvPicPr>
          <p:cNvPr id="6" name="図 5"/>
          <p:cNvPicPr>
            <a:picLocks noChangeAspect="1"/>
          </p:cNvPicPr>
          <p:nvPr/>
        </p:nvPicPr>
        <p:blipFill>
          <a:blip r:embed="rId4"/>
          <a:stretch>
            <a:fillRect/>
          </a:stretch>
        </p:blipFill>
        <p:spPr>
          <a:xfrm>
            <a:off x="115066" y="56484"/>
            <a:ext cx="1260000" cy="295714"/>
          </a:xfrm>
          <a:prstGeom prst="rect">
            <a:avLst/>
          </a:prstGeom>
        </p:spPr>
      </p:pic>
      <p:sp>
        <p:nvSpPr>
          <p:cNvPr id="230" name="角丸四角形 229"/>
          <p:cNvSpPr/>
          <p:nvPr/>
        </p:nvSpPr>
        <p:spPr>
          <a:xfrm>
            <a:off x="235305" y="39787"/>
            <a:ext cx="1800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テキスト ボックス 208"/>
          <p:cNvSpPr txBox="1"/>
          <p:nvPr/>
        </p:nvSpPr>
        <p:spPr>
          <a:xfrm>
            <a:off x="8930440" y="-2664"/>
            <a:ext cx="1800000" cy="216000"/>
          </a:xfrm>
          <a:prstGeom prst="rect">
            <a:avLst/>
          </a:prstGeom>
          <a:noFill/>
        </p:spPr>
        <p:txBody>
          <a:bodyPr wrap="square">
            <a:spAutoFit/>
          </a:bodyPr>
          <a:lstStyle/>
          <a:p>
            <a:pPr algn="ctr">
              <a:defRPr/>
            </a:pPr>
            <a:r>
              <a:rPr lang="ja-JP" altLang="en-US"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天</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におけるハレルヤの声</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15" name="角丸四角形 214"/>
          <p:cNvSpPr/>
          <p:nvPr/>
        </p:nvSpPr>
        <p:spPr>
          <a:xfrm>
            <a:off x="9431258" y="225426"/>
            <a:ext cx="756000" cy="144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テキスト ボックス 211"/>
          <p:cNvSpPr txBox="1"/>
          <p:nvPr/>
        </p:nvSpPr>
        <p:spPr>
          <a:xfrm>
            <a:off x="9287552" y="163384"/>
            <a:ext cx="1008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小羊の婚姻</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18" name="角丸四角形 217"/>
          <p:cNvSpPr/>
          <p:nvPr/>
        </p:nvSpPr>
        <p:spPr>
          <a:xfrm>
            <a:off x="10372940" y="262199"/>
            <a:ext cx="1692000" cy="2739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kumimoji="1" lang="ja-JP" altLang="en-US" sz="1100" b="1" dirty="0">
                <a:solidFill>
                  <a:sysClr val="windowText" lastClr="000000"/>
                </a:solidFill>
                <a:latin typeface="+mj-ea"/>
                <a:ea typeface="+mj-ea"/>
              </a:rPr>
              <a:t>天での出来事（</a:t>
            </a:r>
            <a:r>
              <a:rPr kumimoji="1" lang="ja-JP" altLang="ja-JP" sz="1100" b="1" dirty="0">
                <a:solidFill>
                  <a:sysClr val="windowText" lastClr="000000"/>
                </a:solidFill>
                <a:effectLst/>
                <a:latin typeface="+mn-lt"/>
                <a:ea typeface="+mn-ea"/>
                <a:cs typeface="+mn-cs"/>
              </a:rPr>
              <a:t>第</a:t>
            </a:r>
            <a:r>
              <a:rPr kumimoji="1" lang="en-US" altLang="ja-JP" sz="1100" b="1" dirty="0">
                <a:solidFill>
                  <a:sysClr val="windowText" lastClr="000000"/>
                </a:solidFill>
                <a:effectLst/>
                <a:latin typeface="+mn-lt"/>
                <a:ea typeface="+mn-ea"/>
                <a:cs typeface="+mn-cs"/>
              </a:rPr>
              <a:t>3</a:t>
            </a:r>
            <a:r>
              <a:rPr kumimoji="1" lang="ja-JP" altLang="ja-JP" sz="1100" b="1" dirty="0">
                <a:solidFill>
                  <a:sysClr val="windowText" lastClr="000000"/>
                </a:solidFill>
                <a:effectLst/>
                <a:latin typeface="+mn-lt"/>
                <a:ea typeface="+mn-ea"/>
                <a:cs typeface="+mn-cs"/>
              </a:rPr>
              <a:t>の天</a:t>
            </a:r>
            <a:r>
              <a:rPr kumimoji="1" lang="ja-JP" altLang="en-US" sz="1100" b="1" dirty="0">
                <a:solidFill>
                  <a:sysClr val="windowText" lastClr="000000"/>
                </a:solidFill>
                <a:latin typeface="+mj-ea"/>
                <a:ea typeface="+mj-ea"/>
              </a:rPr>
              <a:t>）</a:t>
            </a:r>
            <a:endParaRPr kumimoji="1" lang="en-US" altLang="ja-JP" sz="1100" b="1" dirty="0">
              <a:solidFill>
                <a:sysClr val="windowText" lastClr="000000"/>
              </a:solidFill>
              <a:latin typeface="+mj-ea"/>
              <a:ea typeface="+mj-ea"/>
            </a:endParaRPr>
          </a:p>
        </p:txBody>
      </p:sp>
      <p:sp>
        <p:nvSpPr>
          <p:cNvPr id="233" name="角丸四角形 232"/>
          <p:cNvSpPr/>
          <p:nvPr/>
        </p:nvSpPr>
        <p:spPr>
          <a:xfrm>
            <a:off x="861697" y="1101292"/>
            <a:ext cx="576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8" name="テキスト ボックス 227"/>
          <p:cNvSpPr txBox="1"/>
          <p:nvPr/>
        </p:nvSpPr>
        <p:spPr>
          <a:xfrm>
            <a:off x="-17966" y="1880"/>
            <a:ext cx="2321961"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栄化→キリストのさばきの座</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48" name="テキスト ボックス 147"/>
          <p:cNvSpPr txBox="1"/>
          <p:nvPr/>
        </p:nvSpPr>
        <p:spPr>
          <a:xfrm>
            <a:off x="61288" y="171665"/>
            <a:ext cx="2124000" cy="400110"/>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天使と</a:t>
            </a: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24</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人の長老たちの礼拝</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封印で閉じられた巻物</a:t>
            </a:r>
            <a:endParaRPr lang="en-US" altLang="ja-JP" sz="1000"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29" name="角丸四角形 228"/>
          <p:cNvSpPr/>
          <p:nvPr/>
        </p:nvSpPr>
        <p:spPr>
          <a:xfrm>
            <a:off x="10375213" y="578375"/>
            <a:ext cx="1692000" cy="2739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kumimoji="1" lang="ja-JP" altLang="en-US" sz="1100" b="1" dirty="0" smtClean="0">
                <a:solidFill>
                  <a:sysClr val="windowText" lastClr="000000"/>
                </a:solidFill>
                <a:latin typeface="+mj-ea"/>
                <a:ea typeface="+mj-ea"/>
              </a:rPr>
              <a:t>地上の視点（</a:t>
            </a:r>
            <a:r>
              <a:rPr kumimoji="1" lang="ja-JP" altLang="ja-JP" sz="1100" b="1" dirty="0" smtClean="0">
                <a:solidFill>
                  <a:sysClr val="windowText" lastClr="000000"/>
                </a:solidFill>
                <a:effectLst/>
                <a:latin typeface="+mn-lt"/>
                <a:ea typeface="+mn-ea"/>
                <a:cs typeface="+mn-cs"/>
              </a:rPr>
              <a:t>第</a:t>
            </a:r>
            <a:r>
              <a:rPr lang="en-US" altLang="ja-JP" b="1" dirty="0">
                <a:solidFill>
                  <a:sysClr val="windowText" lastClr="000000"/>
                </a:solidFill>
              </a:rPr>
              <a:t>1</a:t>
            </a:r>
            <a:r>
              <a:rPr kumimoji="1" lang="ja-JP" altLang="ja-JP" sz="1100" b="1" dirty="0" smtClean="0">
                <a:solidFill>
                  <a:sysClr val="windowText" lastClr="000000"/>
                </a:solidFill>
                <a:effectLst/>
                <a:latin typeface="+mn-lt"/>
                <a:ea typeface="+mn-ea"/>
                <a:cs typeface="+mn-cs"/>
              </a:rPr>
              <a:t>の</a:t>
            </a:r>
            <a:r>
              <a:rPr kumimoji="1" lang="ja-JP" altLang="ja-JP" sz="1100" b="1" dirty="0">
                <a:solidFill>
                  <a:sysClr val="windowText" lastClr="000000"/>
                </a:solidFill>
                <a:effectLst/>
                <a:latin typeface="+mn-lt"/>
                <a:ea typeface="+mn-ea"/>
                <a:cs typeface="+mn-cs"/>
              </a:rPr>
              <a:t>天</a:t>
            </a:r>
            <a:r>
              <a:rPr kumimoji="1" lang="ja-JP" altLang="en-US" sz="1100" b="1" dirty="0">
                <a:solidFill>
                  <a:sysClr val="windowText" lastClr="000000"/>
                </a:solidFill>
                <a:latin typeface="+mj-ea"/>
                <a:ea typeface="+mj-ea"/>
              </a:rPr>
              <a:t>）</a:t>
            </a:r>
            <a:endParaRPr kumimoji="1" lang="en-US" altLang="ja-JP" sz="1100" b="1" dirty="0">
              <a:solidFill>
                <a:sysClr val="windowText" lastClr="000000"/>
              </a:solidFill>
              <a:latin typeface="+mj-ea"/>
              <a:ea typeface="+mj-ea"/>
            </a:endParaRPr>
          </a:p>
        </p:txBody>
      </p:sp>
      <p:pic>
        <p:nvPicPr>
          <p:cNvPr id="17" name="図 16"/>
          <p:cNvPicPr>
            <a:picLocks noChangeAspect="1"/>
          </p:cNvPicPr>
          <p:nvPr/>
        </p:nvPicPr>
        <p:blipFill>
          <a:blip r:embed="rId5"/>
          <a:stretch>
            <a:fillRect/>
          </a:stretch>
        </p:blipFill>
        <p:spPr>
          <a:xfrm>
            <a:off x="153480" y="617508"/>
            <a:ext cx="864000" cy="264283"/>
          </a:xfrm>
          <a:prstGeom prst="rect">
            <a:avLst/>
          </a:prstGeom>
        </p:spPr>
      </p:pic>
      <p:sp>
        <p:nvSpPr>
          <p:cNvPr id="231" name="テキスト ボックス 230"/>
          <p:cNvSpPr txBox="1"/>
          <p:nvPr/>
        </p:nvSpPr>
        <p:spPr>
          <a:xfrm>
            <a:off x="675014" y="1058255"/>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（出迎え）</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34" name="角丸四角形 233"/>
          <p:cNvSpPr/>
          <p:nvPr/>
        </p:nvSpPr>
        <p:spPr>
          <a:xfrm>
            <a:off x="208871" y="1581241"/>
            <a:ext cx="576000" cy="1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2" name="テキスト ボックス 231"/>
          <p:cNvSpPr txBox="1"/>
          <p:nvPr/>
        </p:nvSpPr>
        <p:spPr>
          <a:xfrm>
            <a:off x="22192" y="1524556"/>
            <a:ext cx="936000" cy="246221"/>
          </a:xfrm>
          <a:prstGeom prst="rect">
            <a:avLst/>
          </a:prstGeom>
          <a:noFill/>
        </p:spPr>
        <p:txBody>
          <a:bodyPr wrap="square">
            <a:spAutoFit/>
          </a:bodyPr>
          <a:lstStyle/>
          <a:p>
            <a:pPr algn="ctr">
              <a:defRPr/>
            </a:pPr>
            <a:r>
              <a:rPr lang="ja-JP" altLang="en-US"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（婚約）</a:t>
            </a:r>
            <a:endParaRPr lang="en-US" altLang="ja-JP" sz="1000"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98" name="テキスト ボックス 197"/>
          <p:cNvSpPr txBox="1"/>
          <p:nvPr/>
        </p:nvSpPr>
        <p:spPr>
          <a:xfrm>
            <a:off x="1707836" y="5190903"/>
            <a:ext cx="2952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ⅰ</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シオンの山</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千年王国</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の小羊と</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14.4</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万人</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00" name="テキスト ボックス 199"/>
          <p:cNvSpPr txBox="1"/>
          <p:nvPr/>
        </p:nvSpPr>
        <p:spPr>
          <a:xfrm>
            <a:off x="1959836" y="5370842"/>
            <a:ext cx="2700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ⅱ</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永遠の福音</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御使いによる世界宣教</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03" name="テキスト ボックス 202"/>
          <p:cNvSpPr txBox="1"/>
          <p:nvPr/>
        </p:nvSpPr>
        <p:spPr>
          <a:xfrm>
            <a:off x="2355836" y="5550781"/>
            <a:ext cx="230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ⅲ</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バビロンの崩壊の幻</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0" name="テキスト ボックス 209"/>
          <p:cNvSpPr txBox="1"/>
          <p:nvPr/>
        </p:nvSpPr>
        <p:spPr>
          <a:xfrm>
            <a:off x="1995836" y="5730720"/>
            <a:ext cx="266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ⅳ</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獣の刻印と像</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聖徒への励まし</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1" name="テキスト ボックス 210"/>
          <p:cNvSpPr txBox="1"/>
          <p:nvPr/>
        </p:nvSpPr>
        <p:spPr>
          <a:xfrm>
            <a:off x="2355836" y="5910659"/>
            <a:ext cx="2304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ⅴ</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殉教者たちへの励まし</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3" name="テキスト ボックス 212"/>
          <p:cNvSpPr txBox="1"/>
          <p:nvPr/>
        </p:nvSpPr>
        <p:spPr>
          <a:xfrm>
            <a:off x="2355836" y="6090598"/>
            <a:ext cx="2304000" cy="216000"/>
          </a:xfrm>
          <a:prstGeom prst="rect">
            <a:avLst/>
          </a:prstGeom>
          <a:noFill/>
        </p:spPr>
        <p:txBody>
          <a:bodyPr wrap="square" anchor="ctr">
            <a:spAutoFit/>
          </a:bodyPr>
          <a:lstStyle/>
          <a:p>
            <a:pPr algn="r">
              <a:defRPr/>
            </a:pP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ⅵ</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主の刈り取り・リバイバル</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6" name="テキスト ボックス 215"/>
          <p:cNvSpPr txBox="1"/>
          <p:nvPr/>
        </p:nvSpPr>
        <p:spPr>
          <a:xfrm>
            <a:off x="2247836" y="6270540"/>
            <a:ext cx="2412000" cy="216000"/>
          </a:xfrm>
          <a:prstGeom prst="rect">
            <a:avLst/>
          </a:prstGeom>
          <a:noFill/>
        </p:spPr>
        <p:txBody>
          <a:bodyPr wrap="square" anchor="ctr">
            <a:spAutoFit/>
          </a:bodyPr>
          <a:lstStyle/>
          <a:p>
            <a:pPr algn="r">
              <a:defRPr/>
            </a:pP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ⅶ</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踏まれる酒</a:t>
            </a:r>
            <a:r>
              <a:rPr lang="ja-JP" altLang="en-US" sz="1200" dirty="0" err="1" smtClean="0">
                <a:latin typeface="ＭＳ Ｐゴシック" panose="020B0600070205080204" pitchFamily="50" charset="-128"/>
                <a:ea typeface="ＭＳ Ｐゴシック" panose="020B0600070205080204" pitchFamily="50" charset="-128"/>
                <a:cs typeface="メイリオ" panose="020B0604030504040204" pitchFamily="50" charset="-128"/>
              </a:rPr>
              <a:t>ぶね</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ケデロンの谷</a:t>
            </a:r>
            <a:r>
              <a:rPr lang="en-US" altLang="ja-JP"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20" name="テキスト ボックス 219"/>
          <p:cNvSpPr txBox="1"/>
          <p:nvPr/>
        </p:nvSpPr>
        <p:spPr>
          <a:xfrm>
            <a:off x="2694523" y="5010964"/>
            <a:ext cx="1908000" cy="216000"/>
          </a:xfrm>
          <a:prstGeom prst="rect">
            <a:avLst/>
          </a:prstGeom>
          <a:noFill/>
        </p:spPr>
        <p:txBody>
          <a:bodyPr wrap="square" anchor="ctr">
            <a:spAutoFit/>
          </a:bodyPr>
          <a:lstStyle/>
          <a:p>
            <a:pPr algn="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⑩中間期の</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000"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宣言</a:t>
            </a:r>
            <a:endParaRPr lang="en-US" altLang="ja-JP" sz="1000" dirty="0">
              <a:latin typeface="ＭＳ Ｐゴシック" panose="020B0600070205080204" pitchFamily="50" charset="-128"/>
              <a:cs typeface="メイリオ" panose="020B0604030504040204" pitchFamily="50" charset="-128"/>
            </a:endParaRPr>
          </a:p>
        </p:txBody>
      </p:sp>
      <p:sp>
        <p:nvSpPr>
          <p:cNvPr id="226" name="右中かっこ 225"/>
          <p:cNvSpPr/>
          <p:nvPr/>
        </p:nvSpPr>
        <p:spPr>
          <a:xfrm rot="5400000" flipV="1">
            <a:off x="5519349" y="5679508"/>
            <a:ext cx="180000" cy="1800000"/>
          </a:xfrm>
          <a:prstGeom prst="rightBrace">
            <a:avLst>
              <a:gd name="adj1" fmla="val 2613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0" name="テキスト ボックス 189"/>
          <p:cNvSpPr txBox="1"/>
          <p:nvPr/>
        </p:nvSpPr>
        <p:spPr>
          <a:xfrm>
            <a:off x="4818007" y="983544"/>
            <a:ext cx="1620000" cy="252000"/>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➀</a:t>
            </a:r>
            <a:r>
              <a:rPr lang="ja-JP" altLang="en-US"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強い</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御使い</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七つの雷</a:t>
            </a:r>
            <a:r>
              <a:rPr lang="en-US" altLang="ja-JP"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91" name="テキスト ボックス 190"/>
          <p:cNvSpPr txBox="1"/>
          <p:nvPr/>
        </p:nvSpPr>
        <p:spPr>
          <a:xfrm>
            <a:off x="3747" y="4300860"/>
            <a:ext cx="1440000"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第</a:t>
            </a:r>
            <a:r>
              <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の異邦人帝国</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92" name="テキスト ボックス 191"/>
          <p:cNvSpPr txBox="1"/>
          <p:nvPr/>
        </p:nvSpPr>
        <p:spPr>
          <a:xfrm>
            <a:off x="1106" y="4520339"/>
            <a:ext cx="1440000" cy="261610"/>
          </a:xfrm>
          <a:prstGeom prst="rect">
            <a:avLst/>
          </a:prstGeom>
          <a:noFill/>
        </p:spPr>
        <p:txBody>
          <a:bodyPr wrap="square">
            <a:spAutoFit/>
          </a:bodyPr>
          <a:lstStyle/>
          <a:p>
            <a:pPr algn="r">
              <a:defRPr/>
            </a:pPr>
            <a:r>
              <a:rPr lang="ja-JP" altLang="en-US"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宗教的バビロン</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93" name="角丸四角形 192"/>
          <p:cNvSpPr/>
          <p:nvPr/>
        </p:nvSpPr>
        <p:spPr>
          <a:xfrm>
            <a:off x="8607110" y="2715010"/>
            <a:ext cx="1401417" cy="1101455"/>
          </a:xfrm>
          <a:prstGeom prst="roundRect">
            <a:avLst/>
          </a:prstGeom>
          <a:solidFill>
            <a:srgbClr val="FF0000">
              <a:alpha val="0"/>
            </a:srgbClr>
          </a:solidFill>
          <a:ln w="104775">
            <a:solidFill>
              <a:srgbClr val="0070C0">
                <a:alpha val="5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角丸四角形 234"/>
          <p:cNvSpPr/>
          <p:nvPr/>
        </p:nvSpPr>
        <p:spPr>
          <a:xfrm>
            <a:off x="10166261" y="2410202"/>
            <a:ext cx="1084587" cy="1280267"/>
          </a:xfrm>
          <a:prstGeom prst="roundRect">
            <a:avLst/>
          </a:prstGeom>
          <a:solidFill>
            <a:srgbClr val="FF0000">
              <a:alpha val="0"/>
            </a:srgbClr>
          </a:solidFill>
          <a:ln w="104775">
            <a:solidFill>
              <a:srgbClr val="0070C0">
                <a:alpha val="5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テキスト ボックス 235"/>
          <p:cNvSpPr txBox="1"/>
          <p:nvPr/>
        </p:nvSpPr>
        <p:spPr>
          <a:xfrm>
            <a:off x="3023119" y="301723"/>
            <a:ext cx="1188000" cy="246221"/>
          </a:xfrm>
          <a:prstGeom prst="rect">
            <a:avLst/>
          </a:prstGeom>
          <a:noFill/>
        </p:spPr>
        <p:txBody>
          <a:bodyPr wrap="square">
            <a:spAutoFit/>
          </a:bodyPr>
          <a:lstStyle/>
          <a:p>
            <a:pPr algn="ctr">
              <a:defRPr/>
            </a:pPr>
            <a:r>
              <a:rPr lang="ja-JP" altLang="en-US" sz="1000"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半時間の静けさ</a:t>
            </a:r>
            <a:endParaRPr lang="en-US" altLang="ja-JP" sz="1000"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237" name="直線コネクタ 236"/>
          <p:cNvCxnSpPr/>
          <p:nvPr/>
        </p:nvCxnSpPr>
        <p:spPr>
          <a:xfrm>
            <a:off x="3614144" y="521309"/>
            <a:ext cx="0" cy="1620000"/>
          </a:xfrm>
          <a:prstGeom prst="line">
            <a:avLst/>
          </a:prstGeom>
          <a:ln w="0">
            <a:solidFill>
              <a:srgbClr val="002060"/>
            </a:solidFill>
            <a:prstDash val="dashDot"/>
            <a:head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0295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3" name="図 2"/>
          <p:cNvPicPr>
            <a:picLocks noChangeAspect="1"/>
          </p:cNvPicPr>
          <p:nvPr/>
        </p:nvPicPr>
        <p:blipFill>
          <a:blip r:embed="rId3"/>
          <a:stretch>
            <a:fillRect/>
          </a:stretch>
        </p:blipFill>
        <p:spPr>
          <a:xfrm>
            <a:off x="204716" y="163773"/>
            <a:ext cx="11805314" cy="6578221"/>
          </a:xfrm>
          <a:prstGeom prst="rect">
            <a:avLst/>
          </a:prstGeom>
        </p:spPr>
      </p:pic>
      <p:sp>
        <p:nvSpPr>
          <p:cNvPr id="4" name="角丸四角形 3"/>
          <p:cNvSpPr/>
          <p:nvPr/>
        </p:nvSpPr>
        <p:spPr>
          <a:xfrm>
            <a:off x="418365" y="4659695"/>
            <a:ext cx="11448000" cy="648000"/>
          </a:xfrm>
          <a:prstGeom prst="roundRect">
            <a:avLst/>
          </a:prstGeom>
          <a:solidFill>
            <a:srgbClr val="FF0000">
              <a:alpha val="0"/>
            </a:srgbClr>
          </a:solidFill>
          <a:ln w="104775">
            <a:solidFill>
              <a:srgbClr val="0070C0">
                <a:alpha val="5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星 5 4"/>
          <p:cNvSpPr/>
          <p:nvPr/>
        </p:nvSpPr>
        <p:spPr>
          <a:xfrm>
            <a:off x="6916161" y="4920390"/>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
        <p:nvSpPr>
          <p:cNvPr id="6" name="星 5 5"/>
          <p:cNvSpPr/>
          <p:nvPr/>
        </p:nvSpPr>
        <p:spPr>
          <a:xfrm>
            <a:off x="6918433" y="4677002"/>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
        <p:nvSpPr>
          <p:cNvPr id="7" name="星 5 6"/>
          <p:cNvSpPr/>
          <p:nvPr/>
        </p:nvSpPr>
        <p:spPr>
          <a:xfrm>
            <a:off x="10182529" y="4924938"/>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
        <p:nvSpPr>
          <p:cNvPr id="8" name="星 5 7"/>
          <p:cNvSpPr/>
          <p:nvPr/>
        </p:nvSpPr>
        <p:spPr>
          <a:xfrm>
            <a:off x="1024080" y="4933333"/>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
        <p:nvSpPr>
          <p:cNvPr id="9" name="星 5 8"/>
          <p:cNvSpPr/>
          <p:nvPr/>
        </p:nvSpPr>
        <p:spPr>
          <a:xfrm>
            <a:off x="5748476" y="4943839"/>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Tree>
    <p:extLst>
      <p:ext uri="{BB962C8B-B14F-4D97-AF65-F5344CB8AC3E}">
        <p14:creationId xmlns:p14="http://schemas.microsoft.com/office/powerpoint/2010/main" val="12621160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23813"/>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5" name="図 4"/>
          <p:cNvPicPr>
            <a:picLocks noChangeAspect="1"/>
          </p:cNvPicPr>
          <p:nvPr/>
        </p:nvPicPr>
        <p:blipFill>
          <a:blip r:embed="rId3"/>
          <a:stretch>
            <a:fillRect/>
          </a:stretch>
        </p:blipFill>
        <p:spPr>
          <a:xfrm>
            <a:off x="540427" y="186470"/>
            <a:ext cx="11155705" cy="6459259"/>
          </a:xfrm>
          <a:prstGeom prst="rect">
            <a:avLst/>
          </a:prstGeom>
        </p:spPr>
      </p:pic>
      <p:sp>
        <p:nvSpPr>
          <p:cNvPr id="4" name="角丸四角形 3"/>
          <p:cNvSpPr/>
          <p:nvPr/>
        </p:nvSpPr>
        <p:spPr>
          <a:xfrm>
            <a:off x="909558" y="976980"/>
            <a:ext cx="10329249" cy="1200955"/>
          </a:xfrm>
          <a:prstGeom prst="roundRect">
            <a:avLst/>
          </a:prstGeom>
          <a:solidFill>
            <a:srgbClr val="FF0000">
              <a:alpha val="0"/>
            </a:srgbClr>
          </a:solidFill>
          <a:ln w="104775">
            <a:solidFill>
              <a:srgbClr val="0070C0">
                <a:alpha val="5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179529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1055440" y="2322746"/>
            <a:ext cx="10281592" cy="1569660"/>
          </a:xfrm>
          <a:prstGeom prst="rect">
            <a:avLst/>
          </a:prstGeom>
          <a:noFill/>
        </p:spPr>
        <p:txBody>
          <a:bodyPr wrap="square">
            <a:spAutoFit/>
          </a:bodyPr>
          <a:lstStyle/>
          <a:p>
            <a:pPr algn="ctr">
              <a:defRPr/>
            </a:pPr>
            <a:r>
              <a:rPr lang="ja-JP" altLang="en-US" sz="96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結論</a:t>
            </a:r>
            <a:endParaRPr lang="en-US" altLang="ja-JP" sz="96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2351139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145576" y="122826"/>
            <a:ext cx="11900848" cy="5463034"/>
          </a:xfrm>
          <a:prstGeom prst="rect">
            <a:avLst/>
          </a:prstGeom>
          <a:noFill/>
        </p:spPr>
        <p:txBody>
          <a:bodyPr wrap="square">
            <a:spAutoFit/>
          </a:bodyPr>
          <a:lstStyle/>
          <a:p>
            <a:pPr>
              <a:defRPr/>
            </a:pPr>
            <a:r>
              <a:rPr lang="en-US" altLang="ja-JP" sz="36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Ⅳ</a:t>
            </a:r>
            <a:r>
              <a:rPr lang="ja-JP" altLang="en-US" sz="3600" dirty="0" err="1"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6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結論：最終ゴールがイメージできる人の歩みとは</a:t>
            </a:r>
            <a:endParaRPr lang="en-US" altLang="ja-JP" sz="36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b="1"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⑴</a:t>
            </a:r>
            <a:r>
              <a:rPr lang="ja-JP" altLang="en-US"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私たちは、何のために造られたか？私たちの力となるものとは？</a:t>
            </a:r>
            <a:endParaRPr lang="en-US" altLang="ja-JP"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➀人生の目的</a:t>
            </a:r>
            <a:r>
              <a:rPr lang="en-US" altLang="ja-JP"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神を賛美し、礼拝するため、「神の栄光」の誉れとなるため。</a:t>
            </a:r>
            <a:endParaRPr lang="en-US" altLang="ja-JP"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②聖書フォーラム運動の基本理念</a:t>
            </a:r>
            <a:r>
              <a:rPr lang="en-US" altLang="ja-JP"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わたしたちの</a:t>
            </a:r>
            <a:r>
              <a:rPr lang="en-US" altLang="ja-JP"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ABC</a:t>
            </a:r>
            <a:r>
              <a:rPr lang="ja-JP" altLang="en-US"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2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AIM</a:t>
            </a:r>
            <a:r>
              <a:rPr lang="ja-JP" altLang="en-US" sz="2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（目的）</a:t>
            </a:r>
            <a:endParaRPr lang="en-US" altLang="ja-JP" sz="2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4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③ディスペンセーションの重要ポイント、</a:t>
            </a:r>
            <a:r>
              <a:rPr lang="ja-JP" altLang="en-US" sz="2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歴史を貫くテーマは「神の栄光」</a:t>
            </a:r>
            <a:endParaRPr lang="en-US" altLang="ja-JP" sz="2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5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5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b="1"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⑵</a:t>
            </a:r>
            <a:r>
              <a:rPr lang="ja-JP" altLang="en-US"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自分の将来の姿（婚姻、婚宴、祝福と特権）が見えている人とは</a:t>
            </a: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➀最終ゴールに向かい歩みだし、生き方が変化する人。</a:t>
            </a:r>
            <a:endParaRPr lang="en-US" altLang="ja-JP"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②罪赦されたことに安住せず、花嫁にふさわしい聖化を求める人</a:t>
            </a:r>
            <a:endParaRPr lang="en-US" altLang="ja-JP"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③</a:t>
            </a:r>
            <a:r>
              <a:rPr lang="ja-JP" altLang="en-US"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正</a:t>
            </a:r>
            <a:r>
              <a:rPr lang="ja-JP" altLang="en-US"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しく教会を建て上げる人。賢い建築家</a:t>
            </a:r>
            <a:r>
              <a:rPr lang="ja-JP" altLang="en-US"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（パウロ）</a:t>
            </a:r>
            <a:r>
              <a:rPr lang="ja-JP" altLang="en-US"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の教会建設の秘訣</a:t>
            </a:r>
            <a:endParaRPr lang="en-US" altLang="ja-JP"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自立への道</a:t>
            </a:r>
            <a:r>
              <a:rPr lang="ja-JP" altLang="en-US" sz="2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教会の病理現象</a:t>
            </a:r>
            <a:r>
              <a:rPr lang="en-US" altLang="ja-JP" sz="2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2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FATIM</a:t>
            </a:r>
            <a:r>
              <a:rPr lang="en-US" altLang="ja-JP" sz="2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2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からの</a:t>
            </a:r>
            <a:r>
              <a:rPr lang="ja-JP" altLang="en-US" sz="24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脱却　</a:t>
            </a:r>
            <a:r>
              <a:rPr lang="ja-JP" altLang="en-US" sz="2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伝統主義→変革</a:t>
            </a:r>
            <a:endParaRPr lang="en-US" altLang="ja-JP" sz="2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4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④死がもはや恐ろしいものではなく、主の前での清算を楽しみに生きる人。</a:t>
            </a:r>
            <a:endParaRPr lang="en-US" altLang="ja-JP" sz="2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4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⑤真の成熟と奉仕に向けて、恭順な歩みをはじめる人。</a:t>
            </a:r>
            <a:endParaRPr lang="en-US" altLang="ja-JP"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4635213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145576" y="218363"/>
            <a:ext cx="11900848" cy="5970865"/>
          </a:xfrm>
          <a:prstGeom prst="rect">
            <a:avLst/>
          </a:prstGeom>
          <a:noFill/>
        </p:spPr>
        <p:txBody>
          <a:bodyPr wrap="square">
            <a:spAutoFit/>
          </a:bodyPr>
          <a:lstStyle/>
          <a:p>
            <a:pPr>
              <a:defRPr/>
            </a:pPr>
            <a:endParaRPr lang="en-US" altLang="ja-JP" sz="10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⑶再臨</a:t>
            </a:r>
            <a:r>
              <a:rPr lang="ja-JP" altLang="en-US"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されるイメージを真剣に受け止める</a:t>
            </a: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ならば</a:t>
            </a:r>
            <a:endParaRPr lang="en-US" altLang="ja-JP"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➀自分の人生がどのように変わるか黙想してみましょう。</a:t>
            </a:r>
            <a:endParaRPr lang="en-US" altLang="ja-JP"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⑷確か</a:t>
            </a:r>
            <a:r>
              <a:rPr lang="ja-JP" altLang="en-US"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な土台の上に建てられる</a:t>
            </a: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人生</a:t>
            </a:r>
            <a:endParaRPr lang="en-US" altLang="ja-JP"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➀聖書</a:t>
            </a:r>
            <a:r>
              <a:rPr lang="ja-JP" altLang="en-US"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フォーラム運動の基本理念</a:t>
            </a:r>
            <a:r>
              <a:rPr lang="en-US" altLang="ja-JP"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わたしたちの</a:t>
            </a:r>
            <a:r>
              <a:rPr lang="en-US" altLang="ja-JP"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ABC</a:t>
            </a:r>
            <a:r>
              <a:rPr lang="ja-JP" altLang="en-US"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2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BASI</a:t>
            </a:r>
            <a:r>
              <a:rPr lang="en-US" altLang="ja-JP" sz="24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S</a:t>
            </a:r>
            <a:r>
              <a:rPr lang="ja-JP" altLang="en-US" sz="2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（土台）</a:t>
            </a:r>
            <a:endParaRPr lang="en-US" altLang="ja-JP" sz="24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②</a:t>
            </a:r>
            <a:r>
              <a:rPr lang="ja-JP" altLang="en-US" sz="24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自立への道</a:t>
            </a:r>
            <a:r>
              <a:rPr lang="ja-JP" altLang="en-US" sz="24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4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教会の病理現象</a:t>
            </a:r>
            <a:r>
              <a:rPr lang="en-US" altLang="ja-JP" sz="24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24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FATIM</a:t>
            </a:r>
            <a:r>
              <a:rPr lang="en-US" altLang="ja-JP" sz="24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24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からの</a:t>
            </a:r>
            <a:r>
              <a:rPr lang="ja-JP" altLang="en-US" sz="2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脱却　</a:t>
            </a:r>
            <a:r>
              <a:rPr lang="ja-JP" altLang="en-US" sz="2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内向き志向→外向き志向</a:t>
            </a:r>
            <a:endParaRPr lang="en-US" altLang="ja-JP" sz="24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③新しい教えの風に吹きまわされることのない自立したクリスチャンに</a:t>
            </a:r>
            <a:endParaRPr lang="en-US" altLang="ja-JP"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なるためには、聖書という確かな土台に立つ必要がある。</a:t>
            </a:r>
            <a:endParaRPr lang="en-US" altLang="ja-JP"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その為には、ユダヤ的視点に立った聖書研究が不可欠。</a:t>
            </a:r>
            <a:endParaRPr lang="en-US" altLang="ja-JP"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「日本の霊的覚醒（目覚め）は聖書研究から」を</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合言葉に、神の栄光が日本に現わされることを</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共に求めていこうではありませんか！</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27363163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673285" y="3880160"/>
            <a:ext cx="11150221" cy="584775"/>
          </a:xfrm>
          <a:prstGeom prst="rect">
            <a:avLst/>
          </a:prstGeom>
          <a:noFill/>
        </p:spPr>
        <p:txBody>
          <a:bodyPr wrap="square">
            <a:spAutoFit/>
          </a:bodyPr>
          <a:lstStyle/>
          <a:p>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*エペ</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4</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11</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6</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272954" y="1989325"/>
            <a:ext cx="9906000" cy="646331"/>
          </a:xfrm>
          <a:prstGeom prst="rect">
            <a:avLst/>
          </a:prstGeom>
          <a:noFill/>
        </p:spPr>
        <p:txBody>
          <a:bodyPr wrap="square">
            <a:spAutoFit/>
          </a:bodyPr>
          <a:lstStyle/>
          <a:p>
            <a:pPr>
              <a:defRPr/>
            </a:pP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⑴メシアのみからだとは、普遍的教会</a:t>
            </a:r>
            <a:endParaRPr lang="en-US" altLang="ja-JP" sz="36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5" name="テキスト ボックス 4"/>
          <p:cNvSpPr txBox="1"/>
          <p:nvPr/>
        </p:nvSpPr>
        <p:spPr>
          <a:xfrm>
            <a:off x="547309" y="148028"/>
            <a:ext cx="10942824" cy="1538883"/>
          </a:xfrm>
          <a:prstGeom prst="rect">
            <a:avLst/>
          </a:prstGeom>
          <a:noFill/>
        </p:spPr>
        <p:txBody>
          <a:bodyPr wrap="square">
            <a:spAutoFit/>
          </a:bodyPr>
          <a:lstStyle/>
          <a:p>
            <a:pPr algn="ctr">
              <a:defRPr/>
            </a:pP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地域教会の存在目的のひとつ</a:t>
            </a:r>
            <a:endPar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～メシアのみからだである教会を建て上げる～</a:t>
            </a:r>
            <a:endParaRPr lang="en-US" altLang="ja-JP" sz="40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6" name="テキスト ボックス 5"/>
          <p:cNvSpPr txBox="1"/>
          <p:nvPr/>
        </p:nvSpPr>
        <p:spPr>
          <a:xfrm>
            <a:off x="272954" y="3110719"/>
            <a:ext cx="11919045" cy="646331"/>
          </a:xfrm>
          <a:prstGeom prst="rect">
            <a:avLst/>
          </a:prstGeom>
          <a:noFill/>
        </p:spPr>
        <p:txBody>
          <a:bodyPr wrap="square">
            <a:spAutoFit/>
          </a:bodyPr>
          <a:lstStyle/>
          <a:p>
            <a:pPr>
              <a:defRPr/>
            </a:pP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⑵普遍的教会は、地域教会の真の信者から成る</a:t>
            </a:r>
            <a:endParaRPr lang="en-US" altLang="ja-JP" sz="36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7" name="テキスト ボックス 6"/>
          <p:cNvSpPr txBox="1"/>
          <p:nvPr/>
        </p:nvSpPr>
        <p:spPr>
          <a:xfrm>
            <a:off x="272954" y="4655200"/>
            <a:ext cx="11919045" cy="1200329"/>
          </a:xfrm>
          <a:prstGeom prst="rect">
            <a:avLst/>
          </a:prstGeom>
          <a:noFill/>
        </p:spPr>
        <p:txBody>
          <a:bodyPr wrap="square">
            <a:spAutoFit/>
          </a:bodyPr>
          <a:lstStyle/>
          <a:p>
            <a:pPr>
              <a:defRPr/>
            </a:pP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⑶</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建て上げるとは、信者たちがみことばを学び</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異なった教えに惑わされなくなること。</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6530294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10076"/>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655102" y="491825"/>
            <a:ext cx="11259404" cy="4247317"/>
          </a:xfrm>
          <a:prstGeom prst="rect">
            <a:avLst/>
          </a:prstGeom>
          <a:noFill/>
        </p:spPr>
        <p:txBody>
          <a:bodyPr wrap="square">
            <a:spAutoFit/>
          </a:bodyPr>
          <a:lstStyle/>
          <a:p>
            <a:pPr>
              <a:defRPr/>
            </a:pPr>
            <a:r>
              <a:rPr lang="ja-JP" altLang="en-US" sz="40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⑴</a:t>
            </a:r>
            <a:r>
              <a:rPr lang="ja-JP" altLang="en-US" sz="40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聖書</a:t>
            </a:r>
            <a:r>
              <a:rPr lang="ja-JP" altLang="en-US" sz="40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を字義通りに</a:t>
            </a:r>
            <a:r>
              <a:rPr lang="ja-JP" altLang="en-US" sz="40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解釈</a:t>
            </a:r>
            <a:endParaRPr lang="en-US" altLang="ja-JP" sz="40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0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⑵</a:t>
            </a:r>
            <a:r>
              <a:rPr lang="ja-JP" altLang="en-US" sz="40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イスラエル</a:t>
            </a:r>
            <a:r>
              <a:rPr lang="ja-JP" altLang="en-US" sz="40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と教会を一貫して区別</a:t>
            </a:r>
            <a:r>
              <a:rPr lang="ja-JP" altLang="en-US" sz="40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40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0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神が</a:t>
            </a:r>
            <a:r>
              <a:rPr lang="ja-JP" altLang="en-US" sz="40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ユダヤ民族</a:t>
            </a:r>
            <a:r>
              <a:rPr lang="ja-JP" altLang="en-US" sz="40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と</a:t>
            </a:r>
            <a:endParaRPr lang="en-US" altLang="ja-JP" sz="40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0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40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アブラハム</a:t>
            </a:r>
            <a:r>
              <a:rPr lang="ja-JP" altLang="en-US" sz="40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契約</a:t>
            </a:r>
            <a:r>
              <a:rPr lang="ja-JP" altLang="en-US" sz="40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を結ばれたこと</a:t>
            </a:r>
            <a:endParaRPr lang="en-US" altLang="ja-JP" sz="40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0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それ</a:t>
            </a:r>
            <a:r>
              <a:rPr lang="ja-JP" altLang="en-US" sz="40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が永遠の契約であることを認める</a:t>
            </a:r>
            <a:r>
              <a:rPr lang="ja-JP" altLang="en-US" sz="40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40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0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⑶</a:t>
            </a:r>
            <a:r>
              <a:rPr lang="ja-JP" altLang="en-US" sz="40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歴史</a:t>
            </a:r>
            <a:r>
              <a:rPr lang="ja-JP" altLang="en-US" sz="40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を貫くテーマは「神の栄光</a:t>
            </a:r>
            <a:r>
              <a:rPr lang="ja-JP" altLang="en-US" sz="40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40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8028574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stretch>
            <a:fillRect/>
          </a:stretch>
        </p:blipFill>
        <p:spPr>
          <a:xfrm>
            <a:off x="204716" y="150125"/>
            <a:ext cx="11791666" cy="6523630"/>
          </a:xfrm>
          <a:prstGeom prst="rect">
            <a:avLst/>
          </a:prstGeom>
        </p:spPr>
      </p:pic>
      <p:sp>
        <p:nvSpPr>
          <p:cNvPr id="4" name="角丸四角形 3"/>
          <p:cNvSpPr/>
          <p:nvPr/>
        </p:nvSpPr>
        <p:spPr>
          <a:xfrm>
            <a:off x="1255858" y="3651729"/>
            <a:ext cx="1241684" cy="784018"/>
          </a:xfrm>
          <a:prstGeom prst="roundRect">
            <a:avLst/>
          </a:prstGeom>
          <a:solidFill>
            <a:srgbClr val="FF0000">
              <a:alpha val="0"/>
            </a:srgbClr>
          </a:solidFill>
          <a:ln w="1047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mtClean="0"/>
              <a:t>ｖ</a:t>
            </a:r>
            <a:endParaRPr kumimoji="1" lang="ja-JP" altLang="en-US"/>
          </a:p>
        </p:txBody>
      </p:sp>
      <p:sp>
        <p:nvSpPr>
          <p:cNvPr id="5" name="角丸四角形 4"/>
          <p:cNvSpPr/>
          <p:nvPr/>
        </p:nvSpPr>
        <p:spPr>
          <a:xfrm>
            <a:off x="1271778" y="4718533"/>
            <a:ext cx="1241684" cy="784018"/>
          </a:xfrm>
          <a:prstGeom prst="roundRect">
            <a:avLst/>
          </a:prstGeom>
          <a:solidFill>
            <a:srgbClr val="FF0000">
              <a:alpha val="0"/>
            </a:srgbClr>
          </a:solidFill>
          <a:ln w="1047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mtClean="0"/>
              <a:t>ｖ</a:t>
            </a:r>
            <a:endParaRPr kumimoji="1" lang="ja-JP" altLang="en-US"/>
          </a:p>
        </p:txBody>
      </p:sp>
    </p:spTree>
    <p:extLst>
      <p:ext uri="{BB962C8B-B14F-4D97-AF65-F5344CB8AC3E}">
        <p14:creationId xmlns:p14="http://schemas.microsoft.com/office/powerpoint/2010/main" val="7919639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3" name="図 2"/>
          <p:cNvPicPr>
            <a:picLocks noChangeAspect="1"/>
          </p:cNvPicPr>
          <p:nvPr/>
        </p:nvPicPr>
        <p:blipFill>
          <a:blip r:embed="rId3"/>
          <a:stretch>
            <a:fillRect/>
          </a:stretch>
        </p:blipFill>
        <p:spPr>
          <a:xfrm>
            <a:off x="109182" y="69643"/>
            <a:ext cx="11969087" cy="6722927"/>
          </a:xfrm>
          <a:prstGeom prst="rect">
            <a:avLst/>
          </a:prstGeom>
        </p:spPr>
      </p:pic>
      <p:sp>
        <p:nvSpPr>
          <p:cNvPr id="5" name="角丸四角形 4"/>
          <p:cNvSpPr/>
          <p:nvPr/>
        </p:nvSpPr>
        <p:spPr>
          <a:xfrm>
            <a:off x="1310185" y="3485698"/>
            <a:ext cx="9908275" cy="1018064"/>
          </a:xfrm>
          <a:prstGeom prst="roundRect">
            <a:avLst/>
          </a:prstGeom>
          <a:solidFill>
            <a:srgbClr val="FF0000">
              <a:alpha val="0"/>
            </a:srgbClr>
          </a:solidFill>
          <a:ln w="1047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角丸四角形 5"/>
          <p:cNvSpPr/>
          <p:nvPr/>
        </p:nvSpPr>
        <p:spPr>
          <a:xfrm>
            <a:off x="1310185" y="4484262"/>
            <a:ext cx="9908275" cy="1018064"/>
          </a:xfrm>
          <a:prstGeom prst="roundRect">
            <a:avLst/>
          </a:prstGeom>
          <a:solidFill>
            <a:srgbClr val="FF0000">
              <a:alpha val="0"/>
            </a:srgbClr>
          </a:solidFill>
          <a:ln w="1047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mtClean="0"/>
              <a:t>ｖ</a:t>
            </a:r>
            <a:endParaRPr kumimoji="1" lang="ja-JP" altLang="en-US"/>
          </a:p>
        </p:txBody>
      </p:sp>
    </p:spTree>
    <p:extLst>
      <p:ext uri="{BB962C8B-B14F-4D97-AF65-F5344CB8AC3E}">
        <p14:creationId xmlns:p14="http://schemas.microsoft.com/office/powerpoint/2010/main" val="33534442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434715" y="80612"/>
            <a:ext cx="11407515" cy="4893647"/>
          </a:xfrm>
          <a:prstGeom prst="rect">
            <a:avLst/>
          </a:prstGeom>
          <a:noFill/>
        </p:spPr>
        <p:txBody>
          <a:bodyPr wrap="square">
            <a:spAutoFit/>
          </a:bodyPr>
          <a:lstStyle/>
          <a:p>
            <a:pPr algn="ctr">
              <a:defRPr/>
            </a:pPr>
            <a:r>
              <a:rPr lang="ja-JP" altLang="en-US" sz="5400" dirty="0" smtClean="0">
                <a:solidFill>
                  <a:schemeClr val="accent1">
                    <a:lumMod val="40000"/>
                    <a:lumOff val="6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歴史の支配者である神に、</a:t>
            </a:r>
            <a:endParaRPr lang="en-US" altLang="ja-JP" sz="5400" dirty="0" smtClean="0">
              <a:solidFill>
                <a:schemeClr val="accent1">
                  <a:lumMod val="40000"/>
                  <a:lumOff val="6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5400" dirty="0">
                <a:solidFill>
                  <a:schemeClr val="accent1">
                    <a:lumMod val="40000"/>
                    <a:lumOff val="6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賛美</a:t>
            </a:r>
            <a:r>
              <a:rPr lang="ja-JP" altLang="en-US" sz="5400" dirty="0" smtClean="0">
                <a:solidFill>
                  <a:schemeClr val="accent1">
                    <a:lumMod val="40000"/>
                    <a:lumOff val="6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と栄光と力が永遠にあるように</a:t>
            </a:r>
            <a:r>
              <a:rPr lang="ja-JP" altLang="en-US"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54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a:t>
            </a:r>
            <a:r>
              <a:rPr lang="ja-JP" altLang="en-US" sz="4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a:t>
            </a:r>
            <a:r>
              <a:rPr lang="ja-JP" altLang="en-US"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学ばれる兄弟姉妹に</a:t>
            </a:r>
            <a:endParaRPr lang="en-US" altLang="ja-JP" sz="4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主の特別な祝福</a:t>
            </a:r>
            <a:r>
              <a:rPr lang="ja-JP" altLang="en-US"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があります</a:t>
            </a:r>
            <a:r>
              <a:rPr lang="ja-JP" altLang="en-US" sz="4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ように</a:t>
            </a:r>
            <a:r>
              <a:rPr lang="ja-JP" altLang="en-US"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アーメン</a:t>
            </a:r>
            <a:endParaRPr lang="en-US" altLang="ja-JP"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pic>
        <p:nvPicPr>
          <p:cNvPr id="6" name="図 5"/>
          <p:cNvPicPr>
            <a:picLocks noChangeAspect="1"/>
          </p:cNvPicPr>
          <p:nvPr/>
        </p:nvPicPr>
        <p:blipFill>
          <a:blip r:embed="rId3"/>
          <a:stretch>
            <a:fillRect/>
          </a:stretch>
        </p:blipFill>
        <p:spPr>
          <a:xfrm>
            <a:off x="5271667" y="5016399"/>
            <a:ext cx="1648666" cy="1706311"/>
          </a:xfrm>
          <a:prstGeom prst="rect">
            <a:avLst/>
          </a:prstGeom>
        </p:spPr>
      </p:pic>
    </p:spTree>
    <p:extLst>
      <p:ext uri="{BB962C8B-B14F-4D97-AF65-F5344CB8AC3E}">
        <p14:creationId xmlns:p14="http://schemas.microsoft.com/office/powerpoint/2010/main" val="31466329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1501253" y="404665"/>
            <a:ext cx="9294125" cy="4247317"/>
          </a:xfrm>
          <a:prstGeom prst="rect">
            <a:avLst/>
          </a:prstGeom>
          <a:noFill/>
        </p:spPr>
        <p:txBody>
          <a:bodyPr wrap="square">
            <a:spAutoFit/>
          </a:bodyPr>
          <a:lstStyle/>
          <a:p>
            <a:pPr algn="ctr">
              <a:defRPr/>
            </a:pPr>
            <a:r>
              <a:rPr lang="ja-JP" altLang="en-US" sz="54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5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9</a:t>
            </a:r>
            <a:r>
              <a:rPr lang="ja-JP" altLang="en-US" sz="54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回講</a:t>
            </a:r>
            <a:r>
              <a:rPr lang="ja-JP" altLang="en-US" sz="5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解　おわり</a:t>
            </a:r>
            <a:endParaRPr lang="en-US" altLang="ja-JP" sz="5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5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5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次回の予定</a:t>
            </a:r>
            <a:endParaRPr lang="en-US" altLang="ja-JP" sz="5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5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en-US" altLang="ja-JP" sz="54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2016/10/29</a:t>
            </a:r>
            <a:r>
              <a:rPr lang="ja-JP" altLang="en-US" sz="54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5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土）</a:t>
            </a:r>
            <a:r>
              <a:rPr lang="en-US" altLang="ja-JP" sz="5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in</a:t>
            </a:r>
            <a:r>
              <a:rPr lang="ja-JP" altLang="en-US" sz="5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元町</a:t>
            </a:r>
            <a:endParaRPr lang="en-US" altLang="ja-JP" sz="5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25431600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bwMode="auto">
          <a:xfrm>
            <a:off x="0" y="-23813"/>
            <a:ext cx="12192000" cy="6984171"/>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3" name="図 2"/>
          <p:cNvPicPr>
            <a:picLocks noChangeAspect="1"/>
          </p:cNvPicPr>
          <p:nvPr/>
        </p:nvPicPr>
        <p:blipFill>
          <a:blip r:embed="rId3"/>
          <a:stretch>
            <a:fillRect/>
          </a:stretch>
        </p:blipFill>
        <p:spPr>
          <a:xfrm>
            <a:off x="1311964" y="78565"/>
            <a:ext cx="9680251" cy="6779435"/>
          </a:xfrm>
          <a:prstGeom prst="rect">
            <a:avLst/>
          </a:prstGeom>
        </p:spPr>
      </p:pic>
    </p:spTree>
    <p:extLst>
      <p:ext uri="{BB962C8B-B14F-4D97-AF65-F5344CB8AC3E}">
        <p14:creationId xmlns:p14="http://schemas.microsoft.com/office/powerpoint/2010/main" val="705178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1055440" y="1641105"/>
            <a:ext cx="10281592" cy="2308324"/>
          </a:xfrm>
          <a:prstGeom prst="rect">
            <a:avLst/>
          </a:prstGeom>
          <a:noFill/>
        </p:spPr>
        <p:txBody>
          <a:bodyPr wrap="square">
            <a:spAutoFit/>
          </a:bodyPr>
          <a:lstStyle/>
          <a:p>
            <a:pPr algn="ctr">
              <a:defRPr/>
            </a:pPr>
            <a:r>
              <a:rPr lang="ja-JP" altLang="en-US"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では学んだことを</a:t>
            </a:r>
            <a:endParaRPr lang="en-US" altLang="ja-JP"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分かち合いましょう！</a:t>
            </a:r>
            <a:endParaRPr lang="en-US" altLang="ja-JP"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pic>
        <p:nvPicPr>
          <p:cNvPr id="6" name="図 5"/>
          <p:cNvPicPr>
            <a:picLocks noChangeAspect="1"/>
          </p:cNvPicPr>
          <p:nvPr/>
        </p:nvPicPr>
        <p:blipFill>
          <a:blip r:embed="rId3"/>
          <a:stretch>
            <a:fillRect/>
          </a:stretch>
        </p:blipFill>
        <p:spPr>
          <a:xfrm>
            <a:off x="4868512" y="4705167"/>
            <a:ext cx="1949384" cy="2017544"/>
          </a:xfrm>
          <a:prstGeom prst="rect">
            <a:avLst/>
          </a:prstGeom>
        </p:spPr>
      </p:pic>
    </p:spTree>
    <p:extLst>
      <p:ext uri="{BB962C8B-B14F-4D97-AF65-F5344CB8AC3E}">
        <p14:creationId xmlns:p14="http://schemas.microsoft.com/office/powerpoint/2010/main" val="39113380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4" name="図 3"/>
          <p:cNvPicPr>
            <a:picLocks noChangeAspect="1"/>
          </p:cNvPicPr>
          <p:nvPr/>
        </p:nvPicPr>
        <p:blipFill>
          <a:blip r:embed="rId3"/>
          <a:stretch>
            <a:fillRect/>
          </a:stretch>
        </p:blipFill>
        <p:spPr>
          <a:xfrm>
            <a:off x="193963" y="124691"/>
            <a:ext cx="11804073" cy="6608619"/>
          </a:xfrm>
          <a:prstGeom prst="rect">
            <a:avLst/>
          </a:prstGeom>
        </p:spPr>
      </p:pic>
    </p:spTree>
    <p:extLst>
      <p:ext uri="{BB962C8B-B14F-4D97-AF65-F5344CB8AC3E}">
        <p14:creationId xmlns:p14="http://schemas.microsoft.com/office/powerpoint/2010/main" val="997798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6" name="図 5"/>
          <p:cNvPicPr>
            <a:picLocks noChangeAspect="1"/>
          </p:cNvPicPr>
          <p:nvPr/>
        </p:nvPicPr>
        <p:blipFill>
          <a:blip r:embed="rId3"/>
          <a:stretch>
            <a:fillRect/>
          </a:stretch>
        </p:blipFill>
        <p:spPr>
          <a:xfrm>
            <a:off x="192930" y="150125"/>
            <a:ext cx="11832863" cy="6591869"/>
          </a:xfrm>
          <a:prstGeom prst="rect">
            <a:avLst/>
          </a:prstGeom>
        </p:spPr>
      </p:pic>
      <p:sp>
        <p:nvSpPr>
          <p:cNvPr id="8" name="テキスト ボックス 7"/>
          <p:cNvSpPr txBox="1"/>
          <p:nvPr/>
        </p:nvSpPr>
        <p:spPr>
          <a:xfrm>
            <a:off x="7261683" y="361902"/>
            <a:ext cx="4611450" cy="923330"/>
          </a:xfrm>
          <a:prstGeom prst="rect">
            <a:avLst/>
          </a:prstGeom>
          <a:noFill/>
        </p:spPr>
        <p:txBody>
          <a:bodyPr wrap="square">
            <a:spAutoFit/>
          </a:bodyPr>
          <a:lstStyle/>
          <a:p>
            <a:pPr>
              <a:defRPr/>
            </a:pP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の復活は、</a:t>
            </a:r>
            <a:r>
              <a:rPr lang="ja-JP" altLang="en-US"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神からの栄誉を受けるため</a:t>
            </a:r>
            <a:endParaRPr lang="en-US" altLang="ja-JP"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の復活は、</a:t>
            </a:r>
            <a:r>
              <a:rPr lang="ja-JP" altLang="en-US"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裁きを受けるため</a:t>
            </a:r>
            <a:endParaRPr lang="en-US" altLang="ja-JP" u="sng"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 name="星 5 1"/>
          <p:cNvSpPr/>
          <p:nvPr/>
        </p:nvSpPr>
        <p:spPr>
          <a:xfrm>
            <a:off x="818860" y="3862316"/>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星 5 11"/>
          <p:cNvSpPr/>
          <p:nvPr/>
        </p:nvSpPr>
        <p:spPr>
          <a:xfrm>
            <a:off x="3782705" y="3796351"/>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星 5 12"/>
          <p:cNvSpPr/>
          <p:nvPr/>
        </p:nvSpPr>
        <p:spPr>
          <a:xfrm>
            <a:off x="4945044" y="4494657"/>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星 5 13"/>
          <p:cNvSpPr/>
          <p:nvPr/>
        </p:nvSpPr>
        <p:spPr>
          <a:xfrm>
            <a:off x="7079182" y="445050"/>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星 5 19"/>
          <p:cNvSpPr/>
          <p:nvPr/>
        </p:nvSpPr>
        <p:spPr>
          <a:xfrm>
            <a:off x="7094136" y="984273"/>
            <a:ext cx="252000" cy="252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星 5 20"/>
          <p:cNvSpPr/>
          <p:nvPr/>
        </p:nvSpPr>
        <p:spPr>
          <a:xfrm>
            <a:off x="9317950" y="4098030"/>
            <a:ext cx="252000" cy="252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星 5 22"/>
          <p:cNvSpPr/>
          <p:nvPr/>
        </p:nvSpPr>
        <p:spPr>
          <a:xfrm>
            <a:off x="8945695" y="6094219"/>
            <a:ext cx="252000" cy="252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星 5 23"/>
          <p:cNvSpPr/>
          <p:nvPr/>
        </p:nvSpPr>
        <p:spPr>
          <a:xfrm>
            <a:off x="5050751" y="6096719"/>
            <a:ext cx="252000" cy="252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998716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stretch>
            <a:fillRect/>
          </a:stretch>
        </p:blipFill>
        <p:spPr>
          <a:xfrm>
            <a:off x="239879" y="102818"/>
            <a:ext cx="11664000" cy="6667651"/>
          </a:xfrm>
          <a:prstGeom prst="rect">
            <a:avLst/>
          </a:prstGeom>
        </p:spPr>
      </p:pic>
      <p:sp>
        <p:nvSpPr>
          <p:cNvPr id="8" name="星 5 7"/>
          <p:cNvSpPr/>
          <p:nvPr/>
        </p:nvSpPr>
        <p:spPr>
          <a:xfrm>
            <a:off x="11421236" y="3932956"/>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
        <p:nvSpPr>
          <p:cNvPr id="14" name="角丸四角形 13"/>
          <p:cNvSpPr/>
          <p:nvPr/>
        </p:nvSpPr>
        <p:spPr>
          <a:xfrm>
            <a:off x="9280587" y="3938958"/>
            <a:ext cx="2488435" cy="3467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000" b="1" dirty="0" smtClean="0">
                <a:solidFill>
                  <a:schemeClr val="tx1"/>
                </a:solidFill>
                <a:latin typeface="+mj-ea"/>
                <a:ea typeface="+mj-ea"/>
              </a:rPr>
              <a:t>第</a:t>
            </a:r>
            <a:r>
              <a:rPr lang="en-US" altLang="ja-JP" sz="2000" b="1" dirty="0" smtClean="0">
                <a:solidFill>
                  <a:schemeClr val="tx1"/>
                </a:solidFill>
                <a:latin typeface="+mj-ea"/>
                <a:ea typeface="+mj-ea"/>
              </a:rPr>
              <a:t>9</a:t>
            </a:r>
            <a:r>
              <a:rPr lang="ja-JP" altLang="en-US" sz="2000" b="1" dirty="0" smtClean="0">
                <a:solidFill>
                  <a:schemeClr val="tx1"/>
                </a:solidFill>
                <a:latin typeface="+mj-ea"/>
                <a:ea typeface="+mj-ea"/>
              </a:rPr>
              <a:t>回</a:t>
            </a:r>
            <a:r>
              <a:rPr lang="en-US" altLang="ja-JP" sz="2000" b="1" dirty="0" smtClean="0">
                <a:solidFill>
                  <a:schemeClr val="tx1"/>
                </a:solidFill>
                <a:latin typeface="+mj-ea"/>
                <a:ea typeface="+mj-ea"/>
              </a:rPr>
              <a:t>(9/24)</a:t>
            </a:r>
            <a:r>
              <a:rPr lang="ja-JP" altLang="en-US" sz="2000" b="1" dirty="0" smtClean="0">
                <a:solidFill>
                  <a:schemeClr val="tx1"/>
                </a:solidFill>
                <a:latin typeface="+mj-ea"/>
                <a:ea typeface="+mj-ea"/>
              </a:rPr>
              <a:t>　</a:t>
            </a:r>
            <a:r>
              <a:rPr lang="ja-JP" altLang="en-US" sz="2000" b="1" dirty="0" smtClean="0">
                <a:solidFill>
                  <a:schemeClr val="tx1"/>
                </a:solidFill>
                <a:latin typeface="+mj-ea"/>
              </a:rPr>
              <a:t>本日</a:t>
            </a:r>
            <a:endParaRPr lang="en-US" altLang="ja-JP" sz="2000" b="1" dirty="0">
              <a:solidFill>
                <a:schemeClr val="tx1"/>
              </a:solidFill>
              <a:latin typeface="+mj-ea"/>
            </a:endParaRPr>
          </a:p>
        </p:txBody>
      </p:sp>
      <p:sp>
        <p:nvSpPr>
          <p:cNvPr id="15" name="角丸四角形 14"/>
          <p:cNvSpPr/>
          <p:nvPr/>
        </p:nvSpPr>
        <p:spPr>
          <a:xfrm>
            <a:off x="8985977" y="5461379"/>
            <a:ext cx="2404284" cy="3467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000" b="1" dirty="0" smtClean="0">
                <a:solidFill>
                  <a:schemeClr val="tx1"/>
                </a:solidFill>
                <a:latin typeface="+mj-ea"/>
                <a:ea typeface="+mj-ea"/>
              </a:rPr>
              <a:t>←　第</a:t>
            </a:r>
            <a:r>
              <a:rPr lang="en-US" altLang="ja-JP" sz="2000" b="1" dirty="0" smtClean="0">
                <a:solidFill>
                  <a:schemeClr val="tx1"/>
                </a:solidFill>
                <a:latin typeface="+mj-ea"/>
                <a:ea typeface="+mj-ea"/>
              </a:rPr>
              <a:t>10</a:t>
            </a:r>
            <a:r>
              <a:rPr lang="ja-JP" altLang="en-US" sz="2000" b="1" dirty="0" smtClean="0">
                <a:solidFill>
                  <a:schemeClr val="tx1"/>
                </a:solidFill>
                <a:latin typeface="+mj-ea"/>
                <a:ea typeface="+mj-ea"/>
              </a:rPr>
              <a:t>回</a:t>
            </a:r>
            <a:r>
              <a:rPr lang="en-US" altLang="ja-JP" sz="2000" b="1" dirty="0" smtClean="0">
                <a:solidFill>
                  <a:schemeClr val="tx1"/>
                </a:solidFill>
                <a:latin typeface="+mj-ea"/>
                <a:ea typeface="+mj-ea"/>
              </a:rPr>
              <a:t>(10/29)</a:t>
            </a:r>
          </a:p>
        </p:txBody>
      </p:sp>
      <p:sp>
        <p:nvSpPr>
          <p:cNvPr id="16" name="角丸四角形 15"/>
          <p:cNvSpPr/>
          <p:nvPr/>
        </p:nvSpPr>
        <p:spPr>
          <a:xfrm>
            <a:off x="8966095" y="6043944"/>
            <a:ext cx="2406550" cy="3467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000" b="1" dirty="0" smtClean="0">
                <a:solidFill>
                  <a:schemeClr val="tx1"/>
                </a:solidFill>
                <a:latin typeface="+mj-ea"/>
                <a:ea typeface="+mj-ea"/>
              </a:rPr>
              <a:t>←　第</a:t>
            </a:r>
            <a:r>
              <a:rPr lang="en-US" altLang="ja-JP" sz="2000" b="1" dirty="0">
                <a:solidFill>
                  <a:schemeClr val="tx1"/>
                </a:solidFill>
                <a:latin typeface="+mj-ea"/>
                <a:ea typeface="+mj-ea"/>
              </a:rPr>
              <a:t>11</a:t>
            </a:r>
            <a:r>
              <a:rPr lang="ja-JP" altLang="en-US" sz="2000" b="1" dirty="0" smtClean="0">
                <a:solidFill>
                  <a:schemeClr val="tx1"/>
                </a:solidFill>
                <a:latin typeface="+mj-ea"/>
                <a:ea typeface="+mj-ea"/>
              </a:rPr>
              <a:t>回</a:t>
            </a:r>
            <a:r>
              <a:rPr lang="en-US" altLang="ja-JP" sz="2000" b="1" dirty="0" smtClean="0">
                <a:solidFill>
                  <a:schemeClr val="tx1"/>
                </a:solidFill>
                <a:latin typeface="+mj-ea"/>
                <a:ea typeface="+mj-ea"/>
              </a:rPr>
              <a:t>(11/26)</a:t>
            </a:r>
          </a:p>
        </p:txBody>
      </p:sp>
      <p:sp>
        <p:nvSpPr>
          <p:cNvPr id="17" name="角丸四角形 16"/>
          <p:cNvSpPr/>
          <p:nvPr/>
        </p:nvSpPr>
        <p:spPr>
          <a:xfrm>
            <a:off x="8985977" y="6340945"/>
            <a:ext cx="2404292" cy="3467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000" b="1" dirty="0" smtClean="0">
                <a:solidFill>
                  <a:schemeClr val="tx1"/>
                </a:solidFill>
                <a:latin typeface="+mj-ea"/>
                <a:ea typeface="+mj-ea"/>
              </a:rPr>
              <a:t>←　第</a:t>
            </a:r>
            <a:r>
              <a:rPr lang="en-US" altLang="ja-JP" sz="2000" b="1" dirty="0" smtClean="0">
                <a:solidFill>
                  <a:schemeClr val="tx1"/>
                </a:solidFill>
                <a:latin typeface="+mj-ea"/>
                <a:ea typeface="+mj-ea"/>
              </a:rPr>
              <a:t>12</a:t>
            </a:r>
            <a:r>
              <a:rPr lang="ja-JP" altLang="en-US" sz="2000" b="1" dirty="0" smtClean="0">
                <a:solidFill>
                  <a:schemeClr val="tx1"/>
                </a:solidFill>
                <a:latin typeface="+mj-ea"/>
                <a:ea typeface="+mj-ea"/>
              </a:rPr>
              <a:t>回</a:t>
            </a:r>
            <a:r>
              <a:rPr lang="en-US" altLang="ja-JP" sz="2000" b="1" dirty="0" smtClean="0">
                <a:solidFill>
                  <a:schemeClr val="tx1"/>
                </a:solidFill>
                <a:latin typeface="+mj-ea"/>
                <a:ea typeface="+mj-ea"/>
              </a:rPr>
              <a:t>(12/24)</a:t>
            </a:r>
          </a:p>
        </p:txBody>
      </p:sp>
      <p:sp>
        <p:nvSpPr>
          <p:cNvPr id="18" name="右大かっこ 17"/>
          <p:cNvSpPr/>
          <p:nvPr/>
        </p:nvSpPr>
        <p:spPr>
          <a:xfrm>
            <a:off x="8626170" y="5201233"/>
            <a:ext cx="328111" cy="864000"/>
          </a:xfrm>
          <a:prstGeom prst="rightBracket">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角丸四角形 19"/>
          <p:cNvSpPr/>
          <p:nvPr/>
        </p:nvSpPr>
        <p:spPr>
          <a:xfrm>
            <a:off x="6416607" y="765426"/>
            <a:ext cx="3840718" cy="480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000" b="1" dirty="0" smtClean="0">
                <a:solidFill>
                  <a:schemeClr val="tx1"/>
                </a:solidFill>
                <a:latin typeface="+mj-ea"/>
                <a:ea typeface="+mj-ea"/>
              </a:rPr>
              <a:t>1:19</a:t>
            </a:r>
            <a:r>
              <a:rPr lang="ja-JP" altLang="en-US" sz="2000" b="1" dirty="0" smtClean="0">
                <a:solidFill>
                  <a:schemeClr val="tx1"/>
                </a:solidFill>
                <a:latin typeface="+mj-ea"/>
                <a:ea typeface="+mj-ea"/>
              </a:rPr>
              <a:t>「黙示録のアウトライン」</a:t>
            </a:r>
            <a:endParaRPr lang="en-US" altLang="ja-JP" sz="2000" b="1" dirty="0" smtClean="0">
              <a:solidFill>
                <a:schemeClr val="tx1"/>
              </a:solidFill>
              <a:latin typeface="+mj-ea"/>
              <a:ea typeface="+mj-ea"/>
            </a:endParaRPr>
          </a:p>
        </p:txBody>
      </p:sp>
      <p:sp>
        <p:nvSpPr>
          <p:cNvPr id="21" name="角丸四角形 20"/>
          <p:cNvSpPr/>
          <p:nvPr/>
        </p:nvSpPr>
        <p:spPr>
          <a:xfrm>
            <a:off x="6416607" y="122696"/>
            <a:ext cx="3840718" cy="480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000" b="1" dirty="0" smtClean="0">
                <a:solidFill>
                  <a:schemeClr val="tx1"/>
                </a:solidFill>
                <a:latin typeface="+mj-ea"/>
                <a:ea typeface="+mj-ea"/>
              </a:rPr>
              <a:t>1:1</a:t>
            </a:r>
            <a:r>
              <a:rPr lang="ja-JP" altLang="en-US" sz="2000" b="1" dirty="0" smtClean="0">
                <a:solidFill>
                  <a:schemeClr val="tx1"/>
                </a:solidFill>
                <a:latin typeface="+mj-ea"/>
                <a:ea typeface="+mj-ea"/>
              </a:rPr>
              <a:t>「イエスキリストの黙示」</a:t>
            </a:r>
            <a:endParaRPr lang="en-US" altLang="ja-JP" sz="2000" b="1" dirty="0" smtClean="0">
              <a:solidFill>
                <a:schemeClr val="tx1"/>
              </a:solidFill>
              <a:latin typeface="+mj-ea"/>
              <a:ea typeface="+mj-ea"/>
            </a:endParaRPr>
          </a:p>
        </p:txBody>
      </p:sp>
      <p:sp>
        <p:nvSpPr>
          <p:cNvPr id="22" name="角丸四角形 21"/>
          <p:cNvSpPr/>
          <p:nvPr/>
        </p:nvSpPr>
        <p:spPr>
          <a:xfrm>
            <a:off x="6416607" y="473877"/>
            <a:ext cx="3840718" cy="480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000" b="1" dirty="0" smtClean="0">
                <a:solidFill>
                  <a:schemeClr val="tx1"/>
                </a:solidFill>
                <a:latin typeface="+mj-ea"/>
                <a:ea typeface="+mj-ea"/>
              </a:rPr>
              <a:t>1:7</a:t>
            </a:r>
            <a:r>
              <a:rPr lang="ja-JP" altLang="en-US" sz="2000" b="1" dirty="0" smtClean="0">
                <a:solidFill>
                  <a:schemeClr val="tx1"/>
                </a:solidFill>
                <a:latin typeface="+mj-ea"/>
                <a:ea typeface="+mj-ea"/>
              </a:rPr>
              <a:t>「黙示録のテーマ」</a:t>
            </a:r>
            <a:endParaRPr lang="en-US" altLang="ja-JP" sz="2000" b="1" dirty="0" smtClean="0">
              <a:solidFill>
                <a:schemeClr val="tx1"/>
              </a:solidFill>
              <a:latin typeface="+mj-ea"/>
              <a:ea typeface="+mj-ea"/>
            </a:endParaRPr>
          </a:p>
        </p:txBody>
      </p:sp>
      <p:cxnSp>
        <p:nvCxnSpPr>
          <p:cNvPr id="23" name="直線矢印コネクタ 22"/>
          <p:cNvCxnSpPr/>
          <p:nvPr/>
        </p:nvCxnSpPr>
        <p:spPr>
          <a:xfrm>
            <a:off x="3319155" y="370992"/>
            <a:ext cx="3132000" cy="0"/>
          </a:xfrm>
          <a:prstGeom prst="straightConnector1">
            <a:avLst/>
          </a:prstGeom>
          <a:ln w="381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2656545" y="742051"/>
            <a:ext cx="3780000" cy="0"/>
          </a:xfrm>
          <a:prstGeom prst="straightConnector1">
            <a:avLst/>
          </a:prstGeom>
          <a:ln w="381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5795787" y="993845"/>
            <a:ext cx="648000" cy="0"/>
          </a:xfrm>
          <a:prstGeom prst="straightConnector1">
            <a:avLst/>
          </a:prstGeom>
          <a:ln w="381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6" name="右大かっこ 25"/>
          <p:cNvSpPr/>
          <p:nvPr/>
        </p:nvSpPr>
        <p:spPr>
          <a:xfrm flipH="1">
            <a:off x="494167" y="874396"/>
            <a:ext cx="328111" cy="5544000"/>
          </a:xfrm>
          <a:prstGeom prst="rightBracket">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角丸四角形 26"/>
          <p:cNvSpPr/>
          <p:nvPr/>
        </p:nvSpPr>
        <p:spPr>
          <a:xfrm>
            <a:off x="9280587" y="4289816"/>
            <a:ext cx="2556000" cy="480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000" b="1" dirty="0" smtClean="0">
                <a:solidFill>
                  <a:schemeClr val="tx1"/>
                </a:solidFill>
                <a:latin typeface="+mj-ea"/>
                <a:ea typeface="+mj-ea"/>
              </a:rPr>
              <a:t>クライマックスは再臨</a:t>
            </a:r>
            <a:endParaRPr lang="en-US" altLang="ja-JP" sz="2000" b="1" dirty="0" smtClean="0">
              <a:solidFill>
                <a:schemeClr val="tx1"/>
              </a:solidFill>
              <a:latin typeface="+mj-ea"/>
              <a:ea typeface="+mj-ea"/>
            </a:endParaRPr>
          </a:p>
        </p:txBody>
      </p:sp>
      <p:sp>
        <p:nvSpPr>
          <p:cNvPr id="29" name="右大かっこ 28"/>
          <p:cNvSpPr/>
          <p:nvPr/>
        </p:nvSpPr>
        <p:spPr>
          <a:xfrm>
            <a:off x="8660513" y="1722210"/>
            <a:ext cx="328111" cy="1656000"/>
          </a:xfrm>
          <a:prstGeom prst="rightBracket">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0" name="角丸四角形 29"/>
          <p:cNvSpPr/>
          <p:nvPr/>
        </p:nvSpPr>
        <p:spPr>
          <a:xfrm>
            <a:off x="9335105" y="2244837"/>
            <a:ext cx="2484000" cy="480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000" b="1" dirty="0" smtClean="0">
                <a:solidFill>
                  <a:schemeClr val="tx1"/>
                </a:solidFill>
                <a:latin typeface="+mj-ea"/>
                <a:ea typeface="+mj-ea"/>
              </a:rPr>
              <a:t>再臨までのプロセス</a:t>
            </a:r>
            <a:endParaRPr lang="en-US" altLang="ja-JP" sz="2000" b="1" dirty="0" smtClean="0">
              <a:solidFill>
                <a:schemeClr val="tx1"/>
              </a:solidFill>
              <a:latin typeface="+mj-ea"/>
              <a:ea typeface="+mj-ea"/>
            </a:endParaRPr>
          </a:p>
        </p:txBody>
      </p:sp>
      <p:cxnSp>
        <p:nvCxnSpPr>
          <p:cNvPr id="31" name="直線矢印コネクタ 30"/>
          <p:cNvCxnSpPr/>
          <p:nvPr/>
        </p:nvCxnSpPr>
        <p:spPr>
          <a:xfrm>
            <a:off x="9030336" y="2484942"/>
            <a:ext cx="396000" cy="0"/>
          </a:xfrm>
          <a:prstGeom prst="straightConnector1">
            <a:avLst/>
          </a:prstGeom>
          <a:ln w="381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2" name="右大かっこ 31"/>
          <p:cNvSpPr/>
          <p:nvPr/>
        </p:nvSpPr>
        <p:spPr>
          <a:xfrm>
            <a:off x="8634009" y="3584143"/>
            <a:ext cx="328111" cy="1548000"/>
          </a:xfrm>
          <a:prstGeom prst="rightBracket">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3" name="直線矢印コネクタ 32"/>
          <p:cNvCxnSpPr/>
          <p:nvPr/>
        </p:nvCxnSpPr>
        <p:spPr>
          <a:xfrm>
            <a:off x="9003832" y="4346875"/>
            <a:ext cx="396000" cy="0"/>
          </a:xfrm>
          <a:prstGeom prst="straightConnector1">
            <a:avLst/>
          </a:prstGeom>
          <a:ln w="381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51602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22008</TotalTime>
  <Words>5645</Words>
  <Application>Microsoft Office PowerPoint</Application>
  <PresentationFormat>ワイド画面</PresentationFormat>
  <Paragraphs>1092</Paragraphs>
  <Slides>65</Slides>
  <Notes>65</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65</vt:i4>
      </vt:variant>
    </vt:vector>
  </HeadingPairs>
  <TitlesOfParts>
    <vt:vector size="76" baseType="lpstr">
      <vt:lpstr>HGS創英角ﾎﾟｯﾌﾟ体</vt:lpstr>
      <vt:lpstr>HG創英角ﾎﾟｯﾌﾟ体</vt:lpstr>
      <vt:lpstr>Meiryo UI</vt:lpstr>
      <vt:lpstr>ＭＳ Ｐゴシック</vt:lpstr>
      <vt:lpstr>ＭＳ Ｐゴシック 本文</vt:lpstr>
      <vt:lpstr>メイリオ</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金森大悟</dc:creator>
  <cp:lastModifiedBy>金森大悟</cp:lastModifiedBy>
  <cp:revision>1181</cp:revision>
  <cp:lastPrinted>2016-09-23T23:15:54Z</cp:lastPrinted>
  <dcterms:created xsi:type="dcterms:W3CDTF">2016-03-12T14:11:14Z</dcterms:created>
  <dcterms:modified xsi:type="dcterms:W3CDTF">2017-02-05T10:49:27Z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